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av" ContentType="audio/wav"/>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9"/>
  </p:notesMasterIdLst>
  <p:handoutMasterIdLst>
    <p:handoutMasterId r:id="rId70"/>
  </p:handoutMasterIdLst>
  <p:sldIdLst>
    <p:sldId id="549" r:id="rId2"/>
    <p:sldId id="550" r:id="rId3"/>
    <p:sldId id="786" r:id="rId4"/>
    <p:sldId id="848" r:id="rId5"/>
    <p:sldId id="849" r:id="rId6"/>
    <p:sldId id="850" r:id="rId7"/>
    <p:sldId id="851" r:id="rId8"/>
    <p:sldId id="852" r:id="rId9"/>
    <p:sldId id="853" r:id="rId10"/>
    <p:sldId id="854" r:id="rId11"/>
    <p:sldId id="855" r:id="rId12"/>
    <p:sldId id="856" r:id="rId13"/>
    <p:sldId id="857" r:id="rId14"/>
    <p:sldId id="858" r:id="rId15"/>
    <p:sldId id="859" r:id="rId16"/>
    <p:sldId id="860" r:id="rId17"/>
    <p:sldId id="861" r:id="rId18"/>
    <p:sldId id="862" r:id="rId19"/>
    <p:sldId id="863" r:id="rId20"/>
    <p:sldId id="864" r:id="rId21"/>
    <p:sldId id="867" r:id="rId22"/>
    <p:sldId id="868" r:id="rId23"/>
    <p:sldId id="869" r:id="rId24"/>
    <p:sldId id="895" r:id="rId25"/>
    <p:sldId id="890" r:id="rId26"/>
    <p:sldId id="880" r:id="rId27"/>
    <p:sldId id="881" r:id="rId28"/>
    <p:sldId id="896" r:id="rId29"/>
    <p:sldId id="891" r:id="rId30"/>
    <p:sldId id="803" r:id="rId31"/>
    <p:sldId id="883" r:id="rId32"/>
    <p:sldId id="870" r:id="rId33"/>
    <p:sldId id="871" r:id="rId34"/>
    <p:sldId id="872" r:id="rId35"/>
    <p:sldId id="873" r:id="rId36"/>
    <p:sldId id="874" r:id="rId37"/>
    <p:sldId id="875" r:id="rId38"/>
    <p:sldId id="876" r:id="rId39"/>
    <p:sldId id="877" r:id="rId40"/>
    <p:sldId id="878" r:id="rId41"/>
    <p:sldId id="884" r:id="rId42"/>
    <p:sldId id="802" r:id="rId43"/>
    <p:sldId id="734" r:id="rId44"/>
    <p:sldId id="735" r:id="rId45"/>
    <p:sldId id="885" r:id="rId46"/>
    <p:sldId id="807" r:id="rId47"/>
    <p:sldId id="809" r:id="rId48"/>
    <p:sldId id="808" r:id="rId49"/>
    <p:sldId id="893" r:id="rId50"/>
    <p:sldId id="894" r:id="rId51"/>
    <p:sldId id="812" r:id="rId52"/>
    <p:sldId id="813" r:id="rId53"/>
    <p:sldId id="814" r:id="rId54"/>
    <p:sldId id="815" r:id="rId55"/>
    <p:sldId id="816" r:id="rId56"/>
    <p:sldId id="817" r:id="rId57"/>
    <p:sldId id="818" r:id="rId58"/>
    <p:sldId id="819" r:id="rId59"/>
    <p:sldId id="825" r:id="rId60"/>
    <p:sldId id="826" r:id="rId61"/>
    <p:sldId id="827" r:id="rId62"/>
    <p:sldId id="828" r:id="rId63"/>
    <p:sldId id="886" r:id="rId64"/>
    <p:sldId id="846" r:id="rId65"/>
    <p:sldId id="892" r:id="rId66"/>
    <p:sldId id="595" r:id="rId67"/>
    <p:sldId id="596" r:id="rId68"/>
  </p:sldIdLst>
  <p:sldSz cx="12192000" cy="6858000"/>
  <p:notesSz cx="6858000" cy="9144000"/>
  <p:defaultTextStyle>
    <a:defPPr>
      <a:defRPr lang="en-US"/>
    </a:defPPr>
    <a:lvl1pPr algn="l" rtl="0" fontAlgn="base">
      <a:spcBef>
        <a:spcPct val="0"/>
      </a:spcBef>
      <a:spcAft>
        <a:spcPct val="0"/>
      </a:spcAft>
      <a:defRPr sz="2400" b="1" kern="1200">
        <a:solidFill>
          <a:schemeClr val="tx1"/>
        </a:solidFill>
        <a:latin typeface="Arial" charset="0"/>
        <a:ea typeface="+mn-ea"/>
        <a:cs typeface="+mn-cs"/>
      </a:defRPr>
    </a:lvl1pPr>
    <a:lvl2pPr marL="457200" algn="l" rtl="0" fontAlgn="base">
      <a:spcBef>
        <a:spcPct val="0"/>
      </a:spcBef>
      <a:spcAft>
        <a:spcPct val="0"/>
      </a:spcAft>
      <a:defRPr sz="2400" b="1" kern="1200">
        <a:solidFill>
          <a:schemeClr val="tx1"/>
        </a:solidFill>
        <a:latin typeface="Arial" charset="0"/>
        <a:ea typeface="+mn-ea"/>
        <a:cs typeface="+mn-cs"/>
      </a:defRPr>
    </a:lvl2pPr>
    <a:lvl3pPr marL="914400" algn="l" rtl="0" fontAlgn="base">
      <a:spcBef>
        <a:spcPct val="0"/>
      </a:spcBef>
      <a:spcAft>
        <a:spcPct val="0"/>
      </a:spcAft>
      <a:defRPr sz="2400" b="1" kern="1200">
        <a:solidFill>
          <a:schemeClr val="tx1"/>
        </a:solidFill>
        <a:latin typeface="Arial" charset="0"/>
        <a:ea typeface="+mn-ea"/>
        <a:cs typeface="+mn-cs"/>
      </a:defRPr>
    </a:lvl3pPr>
    <a:lvl4pPr marL="1371600" algn="l" rtl="0" fontAlgn="base">
      <a:spcBef>
        <a:spcPct val="0"/>
      </a:spcBef>
      <a:spcAft>
        <a:spcPct val="0"/>
      </a:spcAft>
      <a:defRPr sz="2400" b="1" kern="1200">
        <a:solidFill>
          <a:schemeClr val="tx1"/>
        </a:solidFill>
        <a:latin typeface="Arial" charset="0"/>
        <a:ea typeface="+mn-ea"/>
        <a:cs typeface="+mn-cs"/>
      </a:defRPr>
    </a:lvl4pPr>
    <a:lvl5pPr marL="1828800" algn="l" rtl="0" fontAlgn="base">
      <a:spcBef>
        <a:spcPct val="0"/>
      </a:spcBef>
      <a:spcAft>
        <a:spcPct val="0"/>
      </a:spcAft>
      <a:defRPr sz="2400" b="1" kern="1200">
        <a:solidFill>
          <a:schemeClr val="tx1"/>
        </a:solidFill>
        <a:latin typeface="Arial" charset="0"/>
        <a:ea typeface="+mn-ea"/>
        <a:cs typeface="+mn-cs"/>
      </a:defRPr>
    </a:lvl5pPr>
    <a:lvl6pPr marL="2286000" algn="l" defTabSz="914400" rtl="0" eaLnBrk="1" latinLnBrk="0" hangingPunct="1">
      <a:defRPr sz="2400" b="1" kern="1200">
        <a:solidFill>
          <a:schemeClr val="tx1"/>
        </a:solidFill>
        <a:latin typeface="Arial" charset="0"/>
        <a:ea typeface="+mn-ea"/>
        <a:cs typeface="+mn-cs"/>
      </a:defRPr>
    </a:lvl6pPr>
    <a:lvl7pPr marL="2743200" algn="l" defTabSz="914400" rtl="0" eaLnBrk="1" latinLnBrk="0" hangingPunct="1">
      <a:defRPr sz="2400" b="1" kern="1200">
        <a:solidFill>
          <a:schemeClr val="tx1"/>
        </a:solidFill>
        <a:latin typeface="Arial" charset="0"/>
        <a:ea typeface="+mn-ea"/>
        <a:cs typeface="+mn-cs"/>
      </a:defRPr>
    </a:lvl7pPr>
    <a:lvl8pPr marL="3200400" algn="l" defTabSz="914400" rtl="0" eaLnBrk="1" latinLnBrk="0" hangingPunct="1">
      <a:defRPr sz="2400" b="1" kern="1200">
        <a:solidFill>
          <a:schemeClr val="tx1"/>
        </a:solidFill>
        <a:latin typeface="Arial" charset="0"/>
        <a:ea typeface="+mn-ea"/>
        <a:cs typeface="+mn-cs"/>
      </a:defRPr>
    </a:lvl8pPr>
    <a:lvl9pPr marL="3657600" algn="l" defTabSz="914400" rtl="0" eaLnBrk="1" latinLnBrk="0" hangingPunct="1">
      <a:defRPr sz="2400" b="1"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99FF33"/>
    <a:srgbClr val="A50021"/>
    <a:srgbClr val="FF0000"/>
    <a:srgbClr val="FFFF00"/>
    <a:srgbClr val="66FF66"/>
    <a:srgbClr val="990099"/>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varScale="1">
        <p:scale>
          <a:sx n="76" d="100"/>
          <a:sy n="76" d="100"/>
        </p:scale>
        <p:origin x="204" y="64"/>
      </p:cViewPr>
      <p:guideLst>
        <p:guide orient="horz" pos="2160"/>
        <p:guide pos="3840"/>
      </p:guideLst>
    </p:cSldViewPr>
  </p:slideViewPr>
  <p:outlineViewPr>
    <p:cViewPr>
      <p:scale>
        <a:sx n="33" d="100"/>
        <a:sy n="33" d="100"/>
      </p:scale>
      <p:origin x="0" y="0"/>
    </p:cViewPr>
    <p:sldLst>
      <p:sld r:id="rId1" collapse="1"/>
      <p:sld r:id="rId2" collapse="1"/>
    </p:sldLst>
  </p:outlineViewPr>
  <p:notesTextViewPr>
    <p:cViewPr>
      <p:scale>
        <a:sx n="3" d="2"/>
        <a:sy n="3" d="2"/>
      </p:scale>
      <p:origin x="0" y="0"/>
    </p:cViewPr>
  </p:notesTextViewPr>
  <p:sorterViewPr>
    <p:cViewPr varScale="1">
      <p:scale>
        <a:sx n="1" d="1"/>
        <a:sy n="1" d="1"/>
      </p:scale>
      <p:origin x="0" y="-10224"/>
    </p:cViewPr>
  </p:sorterViewPr>
  <p:notesViewPr>
    <p:cSldViewPr>
      <p:cViewPr>
        <p:scale>
          <a:sx n="100" d="100"/>
          <a:sy n="100" d="100"/>
        </p:scale>
        <p:origin x="-19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s>
</file>

<file path=ppt/_rels/viewProps.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slide" Target="slides/slide10.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image" Target="../media/image12.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image" Target="../media/image15.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image" Target="../media/image28.wmf"/><Relationship Id="rId1" Type="http://schemas.openxmlformats.org/officeDocument/2006/relationships/image" Target="../media/image27.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image" Target="../media/image33.wmf"/><Relationship Id="rId1" Type="http://schemas.openxmlformats.org/officeDocument/2006/relationships/image" Target="../media/image32.wmf"/><Relationship Id="rId5" Type="http://schemas.openxmlformats.org/officeDocument/2006/relationships/image" Target="../media/image36.wmf"/><Relationship Id="rId4" Type="http://schemas.openxmlformats.org/officeDocument/2006/relationships/image" Target="../media/image35.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atin typeface="Arial" charset="0"/>
              </a:defRPr>
            </a:lvl1pPr>
          </a:lstStyle>
          <a:p>
            <a:pPr>
              <a:defRPr/>
            </a:pPr>
            <a:endParaRPr lang="en-US"/>
          </a:p>
        </p:txBody>
      </p:sp>
      <p:sp>
        <p:nvSpPr>
          <p:cNvPr id="39939"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atin typeface="Arial" charset="0"/>
              </a:defRPr>
            </a:lvl1pPr>
          </a:lstStyle>
          <a:p>
            <a:pPr>
              <a:defRPr/>
            </a:pPr>
            <a:endParaRPr lang="en-US"/>
          </a:p>
        </p:txBody>
      </p:sp>
      <p:sp>
        <p:nvSpPr>
          <p:cNvPr id="39940"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atin typeface="Arial" charset="0"/>
              </a:defRPr>
            </a:lvl1pPr>
          </a:lstStyle>
          <a:p>
            <a:pPr>
              <a:defRPr/>
            </a:pPr>
            <a:endParaRPr lang="en-US"/>
          </a:p>
        </p:txBody>
      </p:sp>
      <p:sp>
        <p:nvSpPr>
          <p:cNvPr id="39941"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atin typeface="Arial" charset="0"/>
              </a:defRPr>
            </a:lvl1pPr>
          </a:lstStyle>
          <a:p>
            <a:pPr>
              <a:defRPr/>
            </a:pPr>
            <a:fld id="{C0F2FE6F-A9D8-4482-A16B-FA5050D5B922}" type="slidenum">
              <a:rPr lang="en-US"/>
              <a:pPr>
                <a:defRPr/>
              </a:pPr>
              <a:t>‹#›</a:t>
            </a:fld>
            <a:endParaRPr lang="en-US"/>
          </a:p>
        </p:txBody>
      </p:sp>
    </p:spTree>
    <p:extLst>
      <p:ext uri="{BB962C8B-B14F-4D97-AF65-F5344CB8AC3E}">
        <p14:creationId xmlns:p14="http://schemas.microsoft.com/office/powerpoint/2010/main" val="26542654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atin typeface="Arial" charset="0"/>
              </a:defRPr>
            </a:lvl1pPr>
          </a:lstStyle>
          <a:p>
            <a:pPr>
              <a:defRPr/>
            </a:pPr>
            <a:endParaRPr lang="en-US"/>
          </a:p>
        </p:txBody>
      </p:sp>
      <p:sp>
        <p:nvSpPr>
          <p:cNvPr id="36867"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atin typeface="Arial" charset="0"/>
              </a:defRPr>
            </a:lvl1pPr>
          </a:lstStyle>
          <a:p>
            <a:pPr>
              <a:defRPr/>
            </a:pPr>
            <a:endParaRPr lang="en-US"/>
          </a:p>
        </p:txBody>
      </p:sp>
      <p:sp>
        <p:nvSpPr>
          <p:cNvPr id="54276"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p:spPr>
      </p:sp>
      <p:sp>
        <p:nvSpPr>
          <p:cNvPr id="36869"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6870"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atin typeface="Arial" charset="0"/>
              </a:defRPr>
            </a:lvl1pPr>
          </a:lstStyle>
          <a:p>
            <a:pPr>
              <a:defRPr/>
            </a:pPr>
            <a:endParaRPr lang="en-US"/>
          </a:p>
        </p:txBody>
      </p:sp>
      <p:sp>
        <p:nvSpPr>
          <p:cNvPr id="36871"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atin typeface="Arial" charset="0"/>
              </a:defRPr>
            </a:lvl1pPr>
          </a:lstStyle>
          <a:p>
            <a:pPr>
              <a:defRPr/>
            </a:pPr>
            <a:fld id="{EF7B1AF9-6F8F-4695-8FAD-BAC84283B7A6}" type="slidenum">
              <a:rPr lang="en-US"/>
              <a:pPr>
                <a:defRPr/>
              </a:pPr>
              <a:t>‹#›</a:t>
            </a:fld>
            <a:endParaRPr lang="en-US"/>
          </a:p>
        </p:txBody>
      </p:sp>
    </p:spTree>
    <p:extLst>
      <p:ext uri="{BB962C8B-B14F-4D97-AF65-F5344CB8AC3E}">
        <p14:creationId xmlns:p14="http://schemas.microsoft.com/office/powerpoint/2010/main" val="352536734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A3043F71-5438-4581-8A7B-8A1E5F797A15}" type="slidenum">
              <a:rPr lang="en-US" smtClean="0"/>
              <a:pPr/>
              <a:t>4</a:t>
            </a:fld>
            <a:endParaRPr lang="en-US"/>
          </a:p>
        </p:txBody>
      </p:sp>
      <p:sp>
        <p:nvSpPr>
          <p:cNvPr id="80899" name="Rectangle 2"/>
          <p:cNvSpPr>
            <a:spLocks noChangeArrowheads="1"/>
          </p:cNvSpPr>
          <p:nvPr/>
        </p:nvSpPr>
        <p:spPr bwMode="auto">
          <a:xfrm>
            <a:off x="3886200" y="0"/>
            <a:ext cx="2971800" cy="455613"/>
          </a:xfrm>
          <a:prstGeom prst="rect">
            <a:avLst/>
          </a:prstGeom>
          <a:noFill/>
          <a:ln w="12700">
            <a:noFill/>
            <a:miter lim="800000"/>
            <a:headEnd/>
            <a:tailEnd/>
          </a:ln>
        </p:spPr>
        <p:txBody>
          <a:bodyPr wrap="none" anchor="ctr"/>
          <a:lstStyle/>
          <a:p>
            <a:endParaRPr lang="en-US"/>
          </a:p>
        </p:txBody>
      </p:sp>
      <p:sp>
        <p:nvSpPr>
          <p:cNvPr id="80900" name="Rectangle 3"/>
          <p:cNvSpPr>
            <a:spLocks noChangeArrowheads="1"/>
          </p:cNvSpPr>
          <p:nvPr/>
        </p:nvSpPr>
        <p:spPr bwMode="auto">
          <a:xfrm>
            <a:off x="3886200" y="8686800"/>
            <a:ext cx="2971800" cy="457200"/>
          </a:xfrm>
          <a:prstGeom prst="rect">
            <a:avLst/>
          </a:prstGeom>
          <a:noFill/>
          <a:ln w="12700">
            <a:noFill/>
            <a:miter lim="800000"/>
            <a:headEnd/>
            <a:tailEnd/>
          </a:ln>
        </p:spPr>
        <p:txBody>
          <a:bodyPr lIns="92067" tIns="44446" rIns="92067" bIns="44446" anchor="b"/>
          <a:lstStyle/>
          <a:p>
            <a:pPr algn="r" defTabSz="930275" eaLnBrk="0" hangingPunct="0"/>
            <a:r>
              <a:rPr lang="zh-TW" altLang="en-US" sz="1200" b="0">
                <a:latin typeface="Times New Roman" pitchFamily="18" charset="0"/>
              </a:rPr>
              <a:t>42</a:t>
            </a:r>
          </a:p>
        </p:txBody>
      </p:sp>
      <p:sp>
        <p:nvSpPr>
          <p:cNvPr id="80901" name="Rectangle 4"/>
          <p:cNvSpPr>
            <a:spLocks noChangeArrowheads="1"/>
          </p:cNvSpPr>
          <p:nvPr/>
        </p:nvSpPr>
        <p:spPr bwMode="auto">
          <a:xfrm>
            <a:off x="0" y="8686800"/>
            <a:ext cx="2970213" cy="457200"/>
          </a:xfrm>
          <a:prstGeom prst="rect">
            <a:avLst/>
          </a:prstGeom>
          <a:noFill/>
          <a:ln w="12700">
            <a:noFill/>
            <a:miter lim="800000"/>
            <a:headEnd/>
            <a:tailEnd/>
          </a:ln>
        </p:spPr>
        <p:txBody>
          <a:bodyPr wrap="none" anchor="ctr"/>
          <a:lstStyle/>
          <a:p>
            <a:endParaRPr lang="en-US"/>
          </a:p>
        </p:txBody>
      </p:sp>
      <p:sp>
        <p:nvSpPr>
          <p:cNvPr id="80902" name="Rectangle 5"/>
          <p:cNvSpPr>
            <a:spLocks noChangeArrowheads="1"/>
          </p:cNvSpPr>
          <p:nvPr/>
        </p:nvSpPr>
        <p:spPr bwMode="auto">
          <a:xfrm>
            <a:off x="0" y="0"/>
            <a:ext cx="2970213" cy="455613"/>
          </a:xfrm>
          <a:prstGeom prst="rect">
            <a:avLst/>
          </a:prstGeom>
          <a:noFill/>
          <a:ln w="12700">
            <a:noFill/>
            <a:miter lim="800000"/>
            <a:headEnd/>
            <a:tailEnd/>
          </a:ln>
        </p:spPr>
        <p:txBody>
          <a:bodyPr wrap="none" anchor="ctr"/>
          <a:lstStyle/>
          <a:p>
            <a:endParaRPr lang="en-US"/>
          </a:p>
        </p:txBody>
      </p:sp>
      <p:sp>
        <p:nvSpPr>
          <p:cNvPr id="80903" name="Rectangle 6"/>
          <p:cNvSpPr>
            <a:spLocks noGrp="1" noRot="1" noChangeAspect="1" noChangeArrowheads="1" noTextEdit="1"/>
          </p:cNvSpPr>
          <p:nvPr>
            <p:ph type="sldImg"/>
          </p:nvPr>
        </p:nvSpPr>
        <p:spPr>
          <a:xfrm>
            <a:off x="393700" y="692150"/>
            <a:ext cx="6072188" cy="3416300"/>
          </a:xfrm>
          <a:ln w="12700" cap="flat">
            <a:solidFill>
              <a:schemeClr val="tx1"/>
            </a:solidFill>
          </a:ln>
        </p:spPr>
      </p:sp>
      <p:sp>
        <p:nvSpPr>
          <p:cNvPr id="80904" name="Rectangle 7"/>
          <p:cNvSpPr>
            <a:spLocks noGrp="1" noChangeArrowheads="1"/>
          </p:cNvSpPr>
          <p:nvPr>
            <p:ph type="body" idx="1"/>
          </p:nvPr>
        </p:nvSpPr>
        <p:spPr>
          <a:xfrm>
            <a:off x="914400" y="4343400"/>
            <a:ext cx="5027613" cy="4111625"/>
          </a:xfrm>
          <a:noFill/>
          <a:ln/>
        </p:spPr>
        <p:txBody>
          <a:bodyPr lIns="92067" tIns="44446" rIns="92067" bIns="44446"/>
          <a:lstStyle/>
          <a:p>
            <a:pPr eaLnBrk="1" hangingPunct="1"/>
            <a:endParaRPr lang="zh-TW" altLang="en-US"/>
          </a:p>
        </p:txBody>
      </p:sp>
    </p:spTree>
    <p:extLst>
      <p:ext uri="{BB962C8B-B14F-4D97-AF65-F5344CB8AC3E}">
        <p14:creationId xmlns:p14="http://schemas.microsoft.com/office/powerpoint/2010/main" val="2815941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ChangeArrowheads="1" noTextEdit="1"/>
          </p:cNvSpPr>
          <p:nvPr>
            <p:ph type="sldImg"/>
          </p:nvPr>
        </p:nvSpPr>
        <p:spPr>
          <a:xfrm>
            <a:off x="392113" y="690563"/>
            <a:ext cx="6073775" cy="3417887"/>
          </a:xfrm>
          <a:ln/>
        </p:spPr>
      </p:sp>
      <p:sp>
        <p:nvSpPr>
          <p:cNvPr id="79875" name="Rectangle 3"/>
          <p:cNvSpPr>
            <a:spLocks noGrp="1" noChangeArrowheads="1"/>
          </p:cNvSpPr>
          <p:nvPr>
            <p:ph type="body" idx="1"/>
          </p:nvPr>
        </p:nvSpPr>
        <p:spPr>
          <a:noFill/>
          <a:ln/>
        </p:spPr>
        <p:txBody>
          <a:bodyPr/>
          <a:lstStyle/>
          <a:p>
            <a:r>
              <a:rPr lang="en-US" altLang="ko-KR">
                <a:ea typeface="굴림" pitchFamily="50" charset="-127"/>
              </a:rPr>
              <a:t>History</a:t>
            </a:r>
          </a:p>
          <a:p>
            <a:r>
              <a:rPr lang="en-US" altLang="ko-KR">
                <a:ea typeface="굴림" pitchFamily="50" charset="-127"/>
              </a:rPr>
              <a:t>	-Found in 1947</a:t>
            </a:r>
          </a:p>
          <a:p>
            <a:r>
              <a:rPr lang="en-US" altLang="ko-KR">
                <a:ea typeface="굴림" pitchFamily="50" charset="-127"/>
              </a:rPr>
              <a:t>	-Introduced superior German ski clothing to US</a:t>
            </a:r>
          </a:p>
          <a:p>
            <a:r>
              <a:rPr lang="en-US" altLang="ko-KR">
                <a:ea typeface="굴림" pitchFamily="50" charset="-127"/>
              </a:rPr>
              <a:t>		Durable, high-performance</a:t>
            </a:r>
          </a:p>
          <a:p>
            <a:r>
              <a:rPr lang="en-US" altLang="ko-KR">
                <a:ea typeface="굴림" pitchFamily="50" charset="-127"/>
              </a:rPr>
              <a:t>Products</a:t>
            </a:r>
          </a:p>
          <a:p>
            <a:r>
              <a:rPr lang="en-US" altLang="ko-KR">
                <a:ea typeface="굴림" pitchFamily="50" charset="-127"/>
              </a:rPr>
              <a:t>	- A broad line of fashion ski apparel</a:t>
            </a:r>
          </a:p>
          <a:p>
            <a:r>
              <a:rPr lang="en-US" altLang="ko-KR">
                <a:ea typeface="굴림" pitchFamily="50" charset="-127"/>
              </a:rPr>
              <a:t>		parkas, vests, ski suites, accessories</a:t>
            </a:r>
          </a:p>
          <a:p>
            <a:r>
              <a:rPr lang="en-US" altLang="ko-KR">
                <a:ea typeface="굴림" pitchFamily="50" charset="-127"/>
              </a:rPr>
              <a:t>		parkas are the most important of a collection, others are designed to match parkas</a:t>
            </a:r>
          </a:p>
          <a:p>
            <a:r>
              <a:rPr lang="en-US" altLang="ko-KR">
                <a:ea typeface="굴림" pitchFamily="50" charset="-127"/>
              </a:rPr>
              <a:t>	- functionality and style </a:t>
            </a:r>
          </a:p>
          <a:p>
            <a:r>
              <a:rPr lang="en-US" altLang="ko-KR">
                <a:ea typeface="굴림" pitchFamily="50" charset="-127"/>
              </a:rPr>
              <a:t>		functionality - important worn when skiing, warm, water-proof, flexible</a:t>
            </a:r>
          </a:p>
          <a:p>
            <a:r>
              <a:rPr lang="en-US" altLang="ko-KR">
                <a:ea typeface="굴림" pitchFamily="50" charset="-127"/>
              </a:rPr>
              <a:t>		Style – requires variety, quick response to preference, obsolesce</a:t>
            </a:r>
          </a:p>
          <a:p>
            <a:r>
              <a:rPr lang="en-US" altLang="ko-KR">
                <a:ea typeface="굴림" pitchFamily="50" charset="-127"/>
              </a:rPr>
              <a:t>	- 10 styles represent 10% of demand</a:t>
            </a:r>
          </a:p>
          <a:p>
            <a:r>
              <a:rPr lang="en-US" altLang="ko-KR">
                <a:ea typeface="굴림" pitchFamily="50" charset="-127"/>
              </a:rPr>
              <a:t>	- Seasonable sales</a:t>
            </a:r>
          </a:p>
          <a:p>
            <a:r>
              <a:rPr lang="en-US" altLang="ko-KR">
                <a:ea typeface="굴림" pitchFamily="50" charset="-127"/>
              </a:rPr>
              <a:t>	between September and January, peak in Dec. and Jan</a:t>
            </a:r>
          </a:p>
          <a:p>
            <a:r>
              <a:rPr lang="en-US" altLang="ko-KR">
                <a:ea typeface="굴림" pitchFamily="50" charset="-127"/>
              </a:rPr>
              <a:t>	- One per customer in one season</a:t>
            </a:r>
          </a:p>
          <a:p>
            <a:r>
              <a:rPr lang="en-US" altLang="ko-KR">
                <a:ea typeface="굴림" pitchFamily="50" charset="-127"/>
              </a:rPr>
              <a:t>SO’s Position in Market</a:t>
            </a:r>
          </a:p>
          <a:p>
            <a:r>
              <a:rPr lang="en-US" altLang="ko-KR">
                <a:ea typeface="굴림" pitchFamily="50" charset="-127"/>
              </a:rPr>
              <a:t>	- Target middle to high-end market</a:t>
            </a:r>
          </a:p>
          <a:p>
            <a:r>
              <a:rPr lang="en-US" altLang="ko-KR">
                <a:ea typeface="굴림" pitchFamily="50" charset="-127"/>
              </a:rPr>
              <a:t>	- Excellent in Price vs. value balance </a:t>
            </a:r>
          </a:p>
          <a:p>
            <a:r>
              <a:rPr lang="en-US" altLang="ko-KR">
                <a:ea typeface="굴림" pitchFamily="50" charset="-127"/>
              </a:rPr>
              <a:t>	- 10 styles represent 10% of demand</a:t>
            </a:r>
          </a:p>
          <a:p>
            <a:r>
              <a:rPr lang="en-US" altLang="ko-KR">
                <a:ea typeface="굴림" pitchFamily="50" charset="-127"/>
              </a:rPr>
              <a:t>	- Market share 	 45% in children’s skiwear	11% in adult’s (1992)</a:t>
            </a:r>
            <a:endParaRPr lang="ko-KR" altLang="en-US">
              <a:ea typeface="굴림" pitchFamily="50" charset="-127"/>
            </a:endParaRPr>
          </a:p>
        </p:txBody>
      </p:sp>
    </p:spTree>
    <p:extLst>
      <p:ext uri="{BB962C8B-B14F-4D97-AF65-F5344CB8AC3E}">
        <p14:creationId xmlns:p14="http://schemas.microsoft.com/office/powerpoint/2010/main" val="30731442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795A550B-0CFB-4722-A2E2-D0F96CFCF7B5}" type="slidenum">
              <a:rPr lang="en-US" smtClean="0"/>
              <a:pPr/>
              <a:t>7</a:t>
            </a:fld>
            <a:endParaRPr lang="en-US"/>
          </a:p>
        </p:txBody>
      </p:sp>
      <p:sp>
        <p:nvSpPr>
          <p:cNvPr id="82947" name="Rectangle 2"/>
          <p:cNvSpPr>
            <a:spLocks noGrp="1" noRot="1" noChangeAspect="1" noChangeArrowheads="1" noTextEdit="1"/>
          </p:cNvSpPr>
          <p:nvPr>
            <p:ph type="sldImg"/>
          </p:nvPr>
        </p:nvSpPr>
        <p:spPr>
          <a:xfrm>
            <a:off x="393700" y="692150"/>
            <a:ext cx="6070600" cy="3416300"/>
          </a:xfrm>
          <a:ln w="12700" cap="flat">
            <a:solidFill>
              <a:schemeClr val="tx1"/>
            </a:solidFill>
          </a:ln>
        </p:spPr>
      </p:sp>
      <p:sp>
        <p:nvSpPr>
          <p:cNvPr id="82948" name="Rectangle 3"/>
          <p:cNvSpPr>
            <a:spLocks noGrp="1" noChangeArrowheads="1"/>
          </p:cNvSpPr>
          <p:nvPr>
            <p:ph type="body" idx="1"/>
          </p:nvPr>
        </p:nvSpPr>
        <p:spPr>
          <a:xfrm>
            <a:off x="912813" y="4341813"/>
            <a:ext cx="5030787" cy="4114800"/>
          </a:xfrm>
          <a:noFill/>
          <a:ln/>
        </p:spPr>
        <p:txBody>
          <a:bodyPr lIns="92075" tIns="44450" rIns="92075" bIns="44450"/>
          <a:lstStyle/>
          <a:p>
            <a:pPr eaLnBrk="1" hangingPunct="1"/>
            <a:endParaRPr lang="en-US"/>
          </a:p>
        </p:txBody>
      </p:sp>
    </p:spTree>
    <p:extLst>
      <p:ext uri="{BB962C8B-B14F-4D97-AF65-F5344CB8AC3E}">
        <p14:creationId xmlns:p14="http://schemas.microsoft.com/office/powerpoint/2010/main" val="1842878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F2888981-C8A4-4FD9-A830-91605CABC5CD}" type="slidenum">
              <a:rPr lang="en-US" smtClean="0"/>
              <a:pPr/>
              <a:t>10</a:t>
            </a:fld>
            <a:endParaRPr lang="en-US"/>
          </a:p>
        </p:txBody>
      </p:sp>
      <p:sp>
        <p:nvSpPr>
          <p:cNvPr id="84995" name="Rectangle 2"/>
          <p:cNvSpPr>
            <a:spLocks noGrp="1" noRot="1" noChangeAspect="1" noChangeArrowheads="1" noTextEdit="1"/>
          </p:cNvSpPr>
          <p:nvPr>
            <p:ph type="sldImg"/>
          </p:nvPr>
        </p:nvSpPr>
        <p:spPr>
          <a:xfrm>
            <a:off x="393700" y="692150"/>
            <a:ext cx="6070600" cy="3416300"/>
          </a:xfrm>
          <a:ln w="12700" cap="flat">
            <a:solidFill>
              <a:schemeClr val="tx1"/>
            </a:solidFill>
          </a:ln>
        </p:spPr>
      </p:sp>
      <p:sp>
        <p:nvSpPr>
          <p:cNvPr id="84996" name="Rectangle 3"/>
          <p:cNvSpPr>
            <a:spLocks noGrp="1" noChangeArrowheads="1"/>
          </p:cNvSpPr>
          <p:nvPr>
            <p:ph type="body" idx="1"/>
          </p:nvPr>
        </p:nvSpPr>
        <p:spPr>
          <a:xfrm>
            <a:off x="912813" y="4341813"/>
            <a:ext cx="5030787" cy="4114800"/>
          </a:xfrm>
          <a:noFill/>
          <a:ln/>
        </p:spPr>
        <p:txBody>
          <a:bodyPr lIns="92075" tIns="44450" rIns="92075" bIns="44450"/>
          <a:lstStyle/>
          <a:p>
            <a:pPr eaLnBrk="1" hangingPunct="1"/>
            <a:endParaRPr lang="en-US"/>
          </a:p>
        </p:txBody>
      </p:sp>
    </p:spTree>
    <p:extLst>
      <p:ext uri="{BB962C8B-B14F-4D97-AF65-F5344CB8AC3E}">
        <p14:creationId xmlns:p14="http://schemas.microsoft.com/office/powerpoint/2010/main" val="18222639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B6ADDC08-D450-4E22-AD76-9EAA2D386A10}" type="slidenum">
              <a:rPr lang="en-US" smtClean="0"/>
              <a:pPr/>
              <a:t>11</a:t>
            </a:fld>
            <a:endParaRPr lang="en-US"/>
          </a:p>
        </p:txBody>
      </p:sp>
      <p:sp>
        <p:nvSpPr>
          <p:cNvPr id="86019" name="Rectangle 2"/>
          <p:cNvSpPr>
            <a:spLocks noGrp="1" noRot="1" noChangeAspect="1" noChangeArrowheads="1" noTextEdit="1"/>
          </p:cNvSpPr>
          <p:nvPr>
            <p:ph type="sldImg"/>
          </p:nvPr>
        </p:nvSpPr>
        <p:spPr>
          <a:xfrm>
            <a:off x="393700" y="692150"/>
            <a:ext cx="6070600" cy="3416300"/>
          </a:xfrm>
          <a:ln w="12700" cap="flat">
            <a:solidFill>
              <a:schemeClr val="tx1"/>
            </a:solidFill>
          </a:ln>
        </p:spPr>
      </p:sp>
      <p:sp>
        <p:nvSpPr>
          <p:cNvPr id="86020" name="Rectangle 3"/>
          <p:cNvSpPr>
            <a:spLocks noGrp="1" noChangeArrowheads="1"/>
          </p:cNvSpPr>
          <p:nvPr>
            <p:ph type="body" idx="1"/>
          </p:nvPr>
        </p:nvSpPr>
        <p:spPr>
          <a:xfrm>
            <a:off x="912813" y="4341813"/>
            <a:ext cx="5030787" cy="4114800"/>
          </a:xfrm>
          <a:noFill/>
          <a:ln/>
        </p:spPr>
        <p:txBody>
          <a:bodyPr lIns="92075" tIns="44450" rIns="92075" bIns="44450"/>
          <a:lstStyle/>
          <a:p>
            <a:pPr eaLnBrk="1" hangingPunct="1"/>
            <a:endParaRPr lang="en-US"/>
          </a:p>
        </p:txBody>
      </p:sp>
    </p:spTree>
    <p:extLst>
      <p:ext uri="{BB962C8B-B14F-4D97-AF65-F5344CB8AC3E}">
        <p14:creationId xmlns:p14="http://schemas.microsoft.com/office/powerpoint/2010/main" val="6679738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EA1F17AB-6A4D-44B9-BC6E-0F64374F6406}" type="slidenum">
              <a:rPr lang="en-US" smtClean="0"/>
              <a:pPr/>
              <a:t>12</a:t>
            </a:fld>
            <a:endParaRPr lang="en-US"/>
          </a:p>
        </p:txBody>
      </p:sp>
      <p:sp>
        <p:nvSpPr>
          <p:cNvPr id="87043" name="Rectangle 2"/>
          <p:cNvSpPr>
            <a:spLocks noGrp="1" noRot="1" noChangeAspect="1" noChangeArrowheads="1" noTextEdit="1"/>
          </p:cNvSpPr>
          <p:nvPr>
            <p:ph type="sldImg"/>
          </p:nvPr>
        </p:nvSpPr>
        <p:spPr>
          <a:xfrm>
            <a:off x="393700" y="692150"/>
            <a:ext cx="6070600" cy="3416300"/>
          </a:xfrm>
          <a:ln w="12700" cap="flat">
            <a:solidFill>
              <a:schemeClr val="tx1"/>
            </a:solidFill>
          </a:ln>
        </p:spPr>
      </p:sp>
      <p:sp>
        <p:nvSpPr>
          <p:cNvPr id="87044" name="Rectangle 3"/>
          <p:cNvSpPr>
            <a:spLocks noGrp="1" noChangeArrowheads="1"/>
          </p:cNvSpPr>
          <p:nvPr>
            <p:ph type="body" idx="1"/>
          </p:nvPr>
        </p:nvSpPr>
        <p:spPr>
          <a:xfrm>
            <a:off x="912813" y="4341813"/>
            <a:ext cx="5030787" cy="4114800"/>
          </a:xfrm>
          <a:noFill/>
          <a:ln/>
        </p:spPr>
        <p:txBody>
          <a:bodyPr lIns="92075" tIns="44450" rIns="92075" bIns="44450"/>
          <a:lstStyle/>
          <a:p>
            <a:pPr eaLnBrk="1" hangingPunct="1"/>
            <a:endParaRPr lang="en-US"/>
          </a:p>
        </p:txBody>
      </p:sp>
    </p:spTree>
    <p:extLst>
      <p:ext uri="{BB962C8B-B14F-4D97-AF65-F5344CB8AC3E}">
        <p14:creationId xmlns:p14="http://schemas.microsoft.com/office/powerpoint/2010/main" val="3505593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fld id="{3D77297A-E996-4BCA-BED8-468EA68F632F}" type="slidenum">
              <a:rPr lang="en-US" sz="1200" smtClean="0"/>
              <a:pPr eaLnBrk="1" hangingPunct="1"/>
              <a:t>13</a:t>
            </a:fld>
            <a:endParaRPr lang="en-US" sz="1200"/>
          </a:p>
        </p:txBody>
      </p:sp>
      <p:sp>
        <p:nvSpPr>
          <p:cNvPr id="49155" name="Rectangle 2"/>
          <p:cNvSpPr>
            <a:spLocks noGrp="1" noRot="1" noChangeAspect="1" noChangeArrowheads="1" noTextEdit="1"/>
          </p:cNvSpPr>
          <p:nvPr>
            <p:ph type="sldImg"/>
          </p:nvPr>
        </p:nvSpPr>
        <p:spPr>
          <a:xfrm>
            <a:off x="393700" y="692150"/>
            <a:ext cx="6070600" cy="3416300"/>
          </a:xfrm>
          <a:ln w="12700" cap="flat">
            <a:solidFill>
              <a:schemeClr val="tx1"/>
            </a:solidFill>
          </a:ln>
        </p:spPr>
      </p:sp>
      <p:sp>
        <p:nvSpPr>
          <p:cNvPr id="49156" name="Rectangle 3"/>
          <p:cNvSpPr>
            <a:spLocks noGrp="1" noChangeArrowheads="1"/>
          </p:cNvSpPr>
          <p:nvPr>
            <p:ph type="body" idx="1"/>
          </p:nvPr>
        </p:nvSpPr>
        <p:spPr>
          <a:xfrm>
            <a:off x="912813" y="4341813"/>
            <a:ext cx="5030787"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4450" rIns="92075" bIns="44450"/>
          <a:lstStyle/>
          <a:p>
            <a:pPr eaLnBrk="1" hangingPunct="1"/>
            <a:endParaRPr lang="en-US"/>
          </a:p>
        </p:txBody>
      </p:sp>
    </p:spTree>
    <p:extLst>
      <p:ext uri="{BB962C8B-B14F-4D97-AF65-F5344CB8AC3E}">
        <p14:creationId xmlns:p14="http://schemas.microsoft.com/office/powerpoint/2010/main" val="39172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fld id="{3D77297A-E996-4BCA-BED8-468EA68F632F}" type="slidenum">
              <a:rPr lang="en-US" sz="1200" smtClean="0"/>
              <a:pPr eaLnBrk="1" hangingPunct="1"/>
              <a:t>14</a:t>
            </a:fld>
            <a:endParaRPr lang="en-US" sz="1200"/>
          </a:p>
        </p:txBody>
      </p:sp>
      <p:sp>
        <p:nvSpPr>
          <p:cNvPr id="49155" name="Rectangle 2"/>
          <p:cNvSpPr>
            <a:spLocks noGrp="1" noRot="1" noChangeAspect="1" noChangeArrowheads="1" noTextEdit="1"/>
          </p:cNvSpPr>
          <p:nvPr>
            <p:ph type="sldImg"/>
          </p:nvPr>
        </p:nvSpPr>
        <p:spPr>
          <a:xfrm>
            <a:off x="393700" y="692150"/>
            <a:ext cx="6070600" cy="3416300"/>
          </a:xfrm>
          <a:ln w="12700" cap="flat">
            <a:solidFill>
              <a:schemeClr val="tx1"/>
            </a:solidFill>
          </a:ln>
        </p:spPr>
      </p:sp>
      <p:sp>
        <p:nvSpPr>
          <p:cNvPr id="49156" name="Rectangle 3"/>
          <p:cNvSpPr>
            <a:spLocks noGrp="1" noChangeArrowheads="1"/>
          </p:cNvSpPr>
          <p:nvPr>
            <p:ph type="body" idx="1"/>
          </p:nvPr>
        </p:nvSpPr>
        <p:spPr>
          <a:xfrm>
            <a:off x="912813" y="4341813"/>
            <a:ext cx="5030787"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4450" rIns="92075" bIns="44450"/>
          <a:lstStyle/>
          <a:p>
            <a:pPr eaLnBrk="1" hangingPunct="1"/>
            <a:endParaRPr lang="en-US"/>
          </a:p>
        </p:txBody>
      </p:sp>
    </p:spTree>
    <p:extLst>
      <p:ext uri="{BB962C8B-B14F-4D97-AF65-F5344CB8AC3E}">
        <p14:creationId xmlns:p14="http://schemas.microsoft.com/office/powerpoint/2010/main" val="18201163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fld id="{3D77297A-E996-4BCA-BED8-468EA68F632F}" type="slidenum">
              <a:rPr lang="en-US" sz="1200" smtClean="0"/>
              <a:pPr eaLnBrk="1" hangingPunct="1"/>
              <a:t>15</a:t>
            </a:fld>
            <a:endParaRPr lang="en-US" sz="1200"/>
          </a:p>
        </p:txBody>
      </p:sp>
      <p:sp>
        <p:nvSpPr>
          <p:cNvPr id="49155" name="Rectangle 2"/>
          <p:cNvSpPr>
            <a:spLocks noGrp="1" noRot="1" noChangeAspect="1" noChangeArrowheads="1" noTextEdit="1"/>
          </p:cNvSpPr>
          <p:nvPr>
            <p:ph type="sldImg"/>
          </p:nvPr>
        </p:nvSpPr>
        <p:spPr>
          <a:xfrm>
            <a:off x="393700" y="692150"/>
            <a:ext cx="6070600" cy="3416300"/>
          </a:xfrm>
          <a:ln w="12700" cap="flat">
            <a:solidFill>
              <a:schemeClr val="tx1"/>
            </a:solidFill>
          </a:ln>
        </p:spPr>
      </p:sp>
      <p:sp>
        <p:nvSpPr>
          <p:cNvPr id="49156" name="Rectangle 3"/>
          <p:cNvSpPr>
            <a:spLocks noGrp="1" noChangeArrowheads="1"/>
          </p:cNvSpPr>
          <p:nvPr>
            <p:ph type="body" idx="1"/>
          </p:nvPr>
        </p:nvSpPr>
        <p:spPr>
          <a:xfrm>
            <a:off x="912813" y="4341813"/>
            <a:ext cx="5030787"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4450" rIns="92075" bIns="44450"/>
          <a:lstStyle/>
          <a:p>
            <a:pPr eaLnBrk="1" hangingPunct="1"/>
            <a:endParaRPr lang="en-US"/>
          </a:p>
        </p:txBody>
      </p:sp>
    </p:spTree>
    <p:extLst>
      <p:ext uri="{BB962C8B-B14F-4D97-AF65-F5344CB8AC3E}">
        <p14:creationId xmlns:p14="http://schemas.microsoft.com/office/powerpoint/2010/main" val="11653227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fld id="{3D77297A-E996-4BCA-BED8-468EA68F632F}" type="slidenum">
              <a:rPr lang="en-US" sz="1200" smtClean="0"/>
              <a:pPr eaLnBrk="1" hangingPunct="1"/>
              <a:t>16</a:t>
            </a:fld>
            <a:endParaRPr lang="en-US" sz="1200"/>
          </a:p>
        </p:txBody>
      </p:sp>
      <p:sp>
        <p:nvSpPr>
          <p:cNvPr id="49155" name="Rectangle 2"/>
          <p:cNvSpPr>
            <a:spLocks noGrp="1" noRot="1" noChangeAspect="1" noChangeArrowheads="1" noTextEdit="1"/>
          </p:cNvSpPr>
          <p:nvPr>
            <p:ph type="sldImg"/>
          </p:nvPr>
        </p:nvSpPr>
        <p:spPr>
          <a:xfrm>
            <a:off x="393700" y="692150"/>
            <a:ext cx="6070600" cy="3416300"/>
          </a:xfrm>
          <a:ln w="12700" cap="flat">
            <a:solidFill>
              <a:schemeClr val="tx1"/>
            </a:solidFill>
          </a:ln>
        </p:spPr>
      </p:sp>
      <p:sp>
        <p:nvSpPr>
          <p:cNvPr id="49156" name="Rectangle 3"/>
          <p:cNvSpPr>
            <a:spLocks noGrp="1" noChangeArrowheads="1"/>
          </p:cNvSpPr>
          <p:nvPr>
            <p:ph type="body" idx="1"/>
          </p:nvPr>
        </p:nvSpPr>
        <p:spPr>
          <a:xfrm>
            <a:off x="912813" y="4341813"/>
            <a:ext cx="5030787"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4450" rIns="92075" bIns="44450"/>
          <a:lstStyle/>
          <a:p>
            <a:pPr eaLnBrk="1" hangingPunct="1"/>
            <a:endParaRPr lang="en-US"/>
          </a:p>
        </p:txBody>
      </p:sp>
    </p:spTree>
    <p:extLst>
      <p:ext uri="{BB962C8B-B14F-4D97-AF65-F5344CB8AC3E}">
        <p14:creationId xmlns:p14="http://schemas.microsoft.com/office/powerpoint/2010/main" val="18353835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2DFD5BAB-8A79-4450-AE11-504FA8D1B52B}" type="slidenum">
              <a:rPr lang="en-US" smtClean="0"/>
              <a:pPr/>
              <a:t>17</a:t>
            </a:fld>
            <a:endParaRPr lang="en-US"/>
          </a:p>
        </p:txBody>
      </p:sp>
      <p:sp>
        <p:nvSpPr>
          <p:cNvPr id="90115" name="Rectangle 2"/>
          <p:cNvSpPr>
            <a:spLocks noGrp="1" noRot="1" noChangeAspect="1" noChangeArrowheads="1" noTextEdit="1"/>
          </p:cNvSpPr>
          <p:nvPr>
            <p:ph type="sldImg"/>
          </p:nvPr>
        </p:nvSpPr>
        <p:spPr>
          <a:xfrm>
            <a:off x="393700" y="692150"/>
            <a:ext cx="6070600" cy="3416300"/>
          </a:xfrm>
          <a:ln w="12700" cap="flat">
            <a:solidFill>
              <a:schemeClr val="tx1"/>
            </a:solidFill>
          </a:ln>
        </p:spPr>
      </p:sp>
      <p:sp>
        <p:nvSpPr>
          <p:cNvPr id="90116" name="Rectangle 3"/>
          <p:cNvSpPr>
            <a:spLocks noGrp="1" noChangeArrowheads="1"/>
          </p:cNvSpPr>
          <p:nvPr>
            <p:ph type="body" idx="1"/>
          </p:nvPr>
        </p:nvSpPr>
        <p:spPr>
          <a:xfrm>
            <a:off x="912813" y="4341813"/>
            <a:ext cx="5030787" cy="4114800"/>
          </a:xfrm>
          <a:noFill/>
          <a:ln/>
        </p:spPr>
        <p:txBody>
          <a:bodyPr lIns="92075" tIns="44450" rIns="92075" bIns="44450"/>
          <a:lstStyle/>
          <a:p>
            <a:pPr eaLnBrk="1" hangingPunct="1"/>
            <a:endParaRPr lang="en-US"/>
          </a:p>
        </p:txBody>
      </p:sp>
    </p:spTree>
    <p:extLst>
      <p:ext uri="{BB962C8B-B14F-4D97-AF65-F5344CB8AC3E}">
        <p14:creationId xmlns:p14="http://schemas.microsoft.com/office/powerpoint/2010/main" val="2819847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003464F9-CC46-4CE7-A72F-8A91D0174273}" type="slidenum">
              <a:rPr lang="en-US" smtClean="0"/>
              <a:pPr/>
              <a:t>18</a:t>
            </a:fld>
            <a:endParaRPr lang="en-US"/>
          </a:p>
        </p:txBody>
      </p:sp>
      <p:sp>
        <p:nvSpPr>
          <p:cNvPr id="93187" name="Rectangle 2"/>
          <p:cNvSpPr>
            <a:spLocks noGrp="1" noRot="1" noChangeAspect="1" noChangeArrowheads="1" noTextEdit="1"/>
          </p:cNvSpPr>
          <p:nvPr>
            <p:ph type="sldImg"/>
          </p:nvPr>
        </p:nvSpPr>
        <p:spPr>
          <a:xfrm>
            <a:off x="393700" y="692150"/>
            <a:ext cx="6070600" cy="3416300"/>
          </a:xfrm>
          <a:ln w="12700" cap="flat">
            <a:solidFill>
              <a:schemeClr val="tx1"/>
            </a:solidFill>
          </a:ln>
        </p:spPr>
      </p:sp>
      <p:sp>
        <p:nvSpPr>
          <p:cNvPr id="93188" name="Rectangle 3"/>
          <p:cNvSpPr>
            <a:spLocks noGrp="1" noChangeArrowheads="1"/>
          </p:cNvSpPr>
          <p:nvPr>
            <p:ph type="body" idx="1"/>
          </p:nvPr>
        </p:nvSpPr>
        <p:spPr>
          <a:xfrm>
            <a:off x="912813" y="4341813"/>
            <a:ext cx="5030787" cy="4114800"/>
          </a:xfrm>
          <a:noFill/>
          <a:ln/>
        </p:spPr>
        <p:txBody>
          <a:bodyPr lIns="92075" tIns="44450" rIns="92075" bIns="44450"/>
          <a:lstStyle/>
          <a:p>
            <a:pPr eaLnBrk="1" hangingPunct="1"/>
            <a:endParaRPr lang="en-US"/>
          </a:p>
        </p:txBody>
      </p:sp>
    </p:spTree>
    <p:extLst>
      <p:ext uri="{BB962C8B-B14F-4D97-AF65-F5344CB8AC3E}">
        <p14:creationId xmlns:p14="http://schemas.microsoft.com/office/powerpoint/2010/main" val="36755906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437FCA93-94D2-46DB-852C-59BA4A880241}" type="slidenum">
              <a:rPr lang="en-US" smtClean="0"/>
              <a:pPr/>
              <a:t>22</a:t>
            </a:fld>
            <a:endParaRPr lang="en-US"/>
          </a:p>
        </p:txBody>
      </p:sp>
      <p:sp>
        <p:nvSpPr>
          <p:cNvPr id="98307" name="Rectangle 2"/>
          <p:cNvSpPr>
            <a:spLocks noGrp="1" noRot="1" noChangeAspect="1" noChangeArrowheads="1" noTextEdit="1"/>
          </p:cNvSpPr>
          <p:nvPr>
            <p:ph type="sldImg"/>
          </p:nvPr>
        </p:nvSpPr>
        <p:spPr>
          <a:xfrm>
            <a:off x="393700" y="692150"/>
            <a:ext cx="6070600" cy="3416300"/>
          </a:xfrm>
          <a:ln w="12700" cap="flat">
            <a:solidFill>
              <a:schemeClr val="tx1"/>
            </a:solidFill>
          </a:ln>
        </p:spPr>
      </p:sp>
      <p:sp>
        <p:nvSpPr>
          <p:cNvPr id="98308" name="Rectangle 3"/>
          <p:cNvSpPr>
            <a:spLocks noGrp="1" noChangeArrowheads="1"/>
          </p:cNvSpPr>
          <p:nvPr>
            <p:ph type="body" idx="1"/>
          </p:nvPr>
        </p:nvSpPr>
        <p:spPr>
          <a:xfrm>
            <a:off x="912813" y="4341813"/>
            <a:ext cx="5030787" cy="4114800"/>
          </a:xfrm>
          <a:noFill/>
          <a:ln/>
        </p:spPr>
        <p:txBody>
          <a:bodyPr lIns="92075" tIns="44450" rIns="92075" bIns="44450"/>
          <a:lstStyle/>
          <a:p>
            <a:pPr eaLnBrk="1" hangingPunct="1"/>
            <a:endParaRPr lang="en-US"/>
          </a:p>
        </p:txBody>
      </p:sp>
    </p:spTree>
    <p:extLst>
      <p:ext uri="{BB962C8B-B14F-4D97-AF65-F5344CB8AC3E}">
        <p14:creationId xmlns:p14="http://schemas.microsoft.com/office/powerpoint/2010/main" val="27115103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2D3BE1B9-5229-431B-9C8D-F8199109A4FF}" type="slidenum">
              <a:rPr lang="en-US" smtClean="0"/>
              <a:pPr/>
              <a:t>23</a:t>
            </a:fld>
            <a:endParaRPr lang="en-US"/>
          </a:p>
        </p:txBody>
      </p:sp>
      <p:sp>
        <p:nvSpPr>
          <p:cNvPr id="58371" name="Rectangle 2"/>
          <p:cNvSpPr>
            <a:spLocks noGrp="1" noRot="1" noChangeAspect="1" noChangeArrowheads="1" noTextEdit="1"/>
          </p:cNvSpPr>
          <p:nvPr>
            <p:ph type="sldImg"/>
          </p:nvPr>
        </p:nvSpPr>
        <p:spPr>
          <a:xfrm>
            <a:off x="393700" y="692150"/>
            <a:ext cx="6070600" cy="3416300"/>
          </a:xfrm>
          <a:ln w="12700" cap="flat">
            <a:solidFill>
              <a:schemeClr val="tx1"/>
            </a:solidFill>
          </a:ln>
        </p:spPr>
      </p:sp>
      <p:sp>
        <p:nvSpPr>
          <p:cNvPr id="58372" name="Rectangle 3"/>
          <p:cNvSpPr>
            <a:spLocks noGrp="1" noChangeArrowheads="1"/>
          </p:cNvSpPr>
          <p:nvPr>
            <p:ph type="body" idx="1"/>
          </p:nvPr>
        </p:nvSpPr>
        <p:spPr>
          <a:xfrm>
            <a:off x="912813" y="4341813"/>
            <a:ext cx="5030787" cy="4114800"/>
          </a:xfrm>
          <a:noFill/>
          <a:ln/>
        </p:spPr>
        <p:txBody>
          <a:bodyPr lIns="92075" tIns="44450" rIns="92075" bIns="44450"/>
          <a:lstStyle/>
          <a:p>
            <a:pPr eaLnBrk="1" hangingPunct="1"/>
            <a:endParaRPr lang="en-US"/>
          </a:p>
        </p:txBody>
      </p:sp>
    </p:spTree>
    <p:extLst>
      <p:ext uri="{BB962C8B-B14F-4D97-AF65-F5344CB8AC3E}">
        <p14:creationId xmlns:p14="http://schemas.microsoft.com/office/powerpoint/2010/main" val="487227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2D3BE1B9-5229-431B-9C8D-F8199109A4FF}" type="slidenum">
              <a:rPr lang="en-US" smtClean="0"/>
              <a:pPr/>
              <a:t>24</a:t>
            </a:fld>
            <a:endParaRPr lang="en-US"/>
          </a:p>
        </p:txBody>
      </p:sp>
      <p:sp>
        <p:nvSpPr>
          <p:cNvPr id="58371" name="Rectangle 2"/>
          <p:cNvSpPr>
            <a:spLocks noGrp="1" noRot="1" noChangeAspect="1" noChangeArrowheads="1" noTextEdit="1"/>
          </p:cNvSpPr>
          <p:nvPr>
            <p:ph type="sldImg"/>
          </p:nvPr>
        </p:nvSpPr>
        <p:spPr>
          <a:xfrm>
            <a:off x="393700" y="692150"/>
            <a:ext cx="6070600" cy="3416300"/>
          </a:xfrm>
          <a:ln w="12700" cap="flat">
            <a:solidFill>
              <a:schemeClr val="tx1"/>
            </a:solidFill>
          </a:ln>
        </p:spPr>
      </p:sp>
      <p:sp>
        <p:nvSpPr>
          <p:cNvPr id="58372" name="Rectangle 3"/>
          <p:cNvSpPr>
            <a:spLocks noGrp="1" noChangeArrowheads="1"/>
          </p:cNvSpPr>
          <p:nvPr>
            <p:ph type="body" idx="1"/>
          </p:nvPr>
        </p:nvSpPr>
        <p:spPr>
          <a:xfrm>
            <a:off x="912813" y="4341813"/>
            <a:ext cx="5030787" cy="4114800"/>
          </a:xfrm>
          <a:noFill/>
          <a:ln/>
        </p:spPr>
        <p:txBody>
          <a:bodyPr lIns="92075" tIns="44450" rIns="92075" bIns="44450"/>
          <a:lstStyle/>
          <a:p>
            <a:pPr eaLnBrk="1" hangingPunct="1"/>
            <a:endParaRPr lang="en-US"/>
          </a:p>
        </p:txBody>
      </p:sp>
    </p:spTree>
    <p:extLst>
      <p:ext uri="{BB962C8B-B14F-4D97-AF65-F5344CB8AC3E}">
        <p14:creationId xmlns:p14="http://schemas.microsoft.com/office/powerpoint/2010/main" val="18507717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50C056EF-538E-4541-AA67-0BA333AA94A6}" type="slidenum">
              <a:rPr lang="en-US" smtClean="0"/>
              <a:pPr/>
              <a:t>30</a:t>
            </a:fld>
            <a:endParaRPr lang="en-US"/>
          </a:p>
        </p:txBody>
      </p:sp>
      <p:sp>
        <p:nvSpPr>
          <p:cNvPr id="56323" name="Rectangle 2"/>
          <p:cNvSpPr>
            <a:spLocks noChangeArrowheads="1"/>
          </p:cNvSpPr>
          <p:nvPr/>
        </p:nvSpPr>
        <p:spPr bwMode="auto">
          <a:xfrm>
            <a:off x="3886200" y="0"/>
            <a:ext cx="2971800" cy="457200"/>
          </a:xfrm>
          <a:prstGeom prst="rect">
            <a:avLst/>
          </a:prstGeom>
          <a:noFill/>
          <a:ln w="9525">
            <a:noFill/>
            <a:miter lim="800000"/>
            <a:headEnd/>
            <a:tailEnd/>
          </a:ln>
        </p:spPr>
        <p:txBody>
          <a:bodyPr wrap="none" anchor="ctr"/>
          <a:lstStyle/>
          <a:p>
            <a:endParaRPr lang="en-US"/>
          </a:p>
        </p:txBody>
      </p:sp>
      <p:sp>
        <p:nvSpPr>
          <p:cNvPr id="56324" name="Rectangle 3"/>
          <p:cNvSpPr>
            <a:spLocks noChangeArrowheads="1"/>
          </p:cNvSpPr>
          <p:nvPr/>
        </p:nvSpPr>
        <p:spPr bwMode="auto">
          <a:xfrm>
            <a:off x="3886200" y="8686800"/>
            <a:ext cx="2971800" cy="457200"/>
          </a:xfrm>
          <a:prstGeom prst="rect">
            <a:avLst/>
          </a:prstGeom>
          <a:noFill/>
          <a:ln w="9525">
            <a:noFill/>
            <a:miter lim="800000"/>
            <a:headEnd/>
            <a:tailEnd/>
          </a:ln>
        </p:spPr>
        <p:txBody>
          <a:bodyPr lIns="19050" tIns="0" rIns="19050" bIns="0" anchor="b"/>
          <a:lstStyle/>
          <a:p>
            <a:pPr algn="r" eaLnBrk="0" hangingPunct="0"/>
            <a:r>
              <a:rPr lang="en-US" sz="1000"/>
              <a:t>7</a:t>
            </a:r>
          </a:p>
        </p:txBody>
      </p:sp>
      <p:sp>
        <p:nvSpPr>
          <p:cNvPr id="56325" name="Rectangle 4"/>
          <p:cNvSpPr>
            <a:spLocks noChangeArrowheads="1"/>
          </p:cNvSpPr>
          <p:nvPr/>
        </p:nvSpPr>
        <p:spPr bwMode="auto">
          <a:xfrm>
            <a:off x="0" y="8686800"/>
            <a:ext cx="2971800" cy="457200"/>
          </a:xfrm>
          <a:prstGeom prst="rect">
            <a:avLst/>
          </a:prstGeom>
          <a:noFill/>
          <a:ln w="9525">
            <a:noFill/>
            <a:miter lim="800000"/>
            <a:headEnd/>
            <a:tailEnd/>
          </a:ln>
        </p:spPr>
        <p:txBody>
          <a:bodyPr wrap="none" anchor="ctr"/>
          <a:lstStyle/>
          <a:p>
            <a:endParaRPr lang="en-US"/>
          </a:p>
        </p:txBody>
      </p:sp>
      <p:sp>
        <p:nvSpPr>
          <p:cNvPr id="56326" name="Rectangle 5"/>
          <p:cNvSpPr>
            <a:spLocks noChangeArrowheads="1"/>
          </p:cNvSpPr>
          <p:nvPr/>
        </p:nvSpPr>
        <p:spPr bwMode="auto">
          <a:xfrm>
            <a:off x="0" y="0"/>
            <a:ext cx="2971800" cy="457200"/>
          </a:xfrm>
          <a:prstGeom prst="rect">
            <a:avLst/>
          </a:prstGeom>
          <a:noFill/>
          <a:ln w="9525">
            <a:noFill/>
            <a:miter lim="800000"/>
            <a:headEnd/>
            <a:tailEnd/>
          </a:ln>
        </p:spPr>
        <p:txBody>
          <a:bodyPr wrap="none" anchor="ctr"/>
          <a:lstStyle/>
          <a:p>
            <a:endParaRPr lang="en-US"/>
          </a:p>
        </p:txBody>
      </p:sp>
      <p:sp>
        <p:nvSpPr>
          <p:cNvPr id="56327" name="Rectangle 6"/>
          <p:cNvSpPr>
            <a:spLocks noGrp="1" noChangeArrowheads="1"/>
          </p:cNvSpPr>
          <p:nvPr>
            <p:ph type="body" idx="1"/>
          </p:nvPr>
        </p:nvSpPr>
        <p:spPr>
          <a:noFill/>
          <a:ln/>
        </p:spPr>
        <p:txBody>
          <a:bodyPr lIns="90488" tIns="44450" rIns="90488" bIns="44450"/>
          <a:lstStyle/>
          <a:p>
            <a:pPr eaLnBrk="1" hangingPunct="1"/>
            <a:endParaRPr lang="en-US"/>
          </a:p>
        </p:txBody>
      </p:sp>
      <p:sp>
        <p:nvSpPr>
          <p:cNvPr id="56328" name="Rectangle 7"/>
          <p:cNvSpPr>
            <a:spLocks noGrp="1" noRot="1" noChangeAspect="1" noChangeArrowheads="1" noTextEdit="1"/>
          </p:cNvSpPr>
          <p:nvPr>
            <p:ph type="sldImg"/>
          </p:nvPr>
        </p:nvSpPr>
        <p:spPr>
          <a:xfrm>
            <a:off x="381000" y="685800"/>
            <a:ext cx="6096000" cy="3429000"/>
          </a:xfrm>
          <a:ln w="12700" cap="flat">
            <a:solidFill>
              <a:schemeClr val="tx1"/>
            </a:solidFill>
          </a:ln>
        </p:spPr>
      </p:sp>
    </p:spTree>
    <p:extLst>
      <p:ext uri="{BB962C8B-B14F-4D97-AF65-F5344CB8AC3E}">
        <p14:creationId xmlns:p14="http://schemas.microsoft.com/office/powerpoint/2010/main" val="19888204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0237648D-740A-4677-9DA1-DBB9B524C069}" type="slidenum">
              <a:rPr lang="en-US" smtClean="0"/>
              <a:pPr/>
              <a:t>32</a:t>
            </a:fld>
            <a:endParaRPr lang="en-US"/>
          </a:p>
        </p:txBody>
      </p:sp>
      <p:sp>
        <p:nvSpPr>
          <p:cNvPr id="57347" name="Rectangle 2"/>
          <p:cNvSpPr>
            <a:spLocks noChangeArrowheads="1"/>
          </p:cNvSpPr>
          <p:nvPr/>
        </p:nvSpPr>
        <p:spPr bwMode="auto">
          <a:xfrm>
            <a:off x="3886200" y="0"/>
            <a:ext cx="2971800" cy="457200"/>
          </a:xfrm>
          <a:prstGeom prst="rect">
            <a:avLst/>
          </a:prstGeom>
          <a:noFill/>
          <a:ln w="9525">
            <a:noFill/>
            <a:miter lim="800000"/>
            <a:headEnd/>
            <a:tailEnd/>
          </a:ln>
        </p:spPr>
        <p:txBody>
          <a:bodyPr wrap="none" anchor="ctr"/>
          <a:lstStyle/>
          <a:p>
            <a:endParaRPr lang="en-US"/>
          </a:p>
        </p:txBody>
      </p:sp>
      <p:sp>
        <p:nvSpPr>
          <p:cNvPr id="57348" name="Rectangle 3"/>
          <p:cNvSpPr>
            <a:spLocks noChangeArrowheads="1"/>
          </p:cNvSpPr>
          <p:nvPr/>
        </p:nvSpPr>
        <p:spPr bwMode="auto">
          <a:xfrm>
            <a:off x="3886200" y="8686800"/>
            <a:ext cx="2971800" cy="457200"/>
          </a:xfrm>
          <a:prstGeom prst="rect">
            <a:avLst/>
          </a:prstGeom>
          <a:noFill/>
          <a:ln w="9525">
            <a:noFill/>
            <a:miter lim="800000"/>
            <a:headEnd/>
            <a:tailEnd/>
          </a:ln>
        </p:spPr>
        <p:txBody>
          <a:bodyPr lIns="19050" tIns="0" rIns="19050" bIns="0" anchor="b"/>
          <a:lstStyle/>
          <a:p>
            <a:pPr algn="r" eaLnBrk="0" hangingPunct="0"/>
            <a:r>
              <a:rPr lang="en-US" sz="1000"/>
              <a:t>13</a:t>
            </a:r>
          </a:p>
        </p:txBody>
      </p:sp>
      <p:sp>
        <p:nvSpPr>
          <p:cNvPr id="57349" name="Rectangle 4"/>
          <p:cNvSpPr>
            <a:spLocks noChangeArrowheads="1"/>
          </p:cNvSpPr>
          <p:nvPr/>
        </p:nvSpPr>
        <p:spPr bwMode="auto">
          <a:xfrm>
            <a:off x="0" y="8686800"/>
            <a:ext cx="2971800" cy="457200"/>
          </a:xfrm>
          <a:prstGeom prst="rect">
            <a:avLst/>
          </a:prstGeom>
          <a:noFill/>
          <a:ln w="9525">
            <a:noFill/>
            <a:miter lim="800000"/>
            <a:headEnd/>
            <a:tailEnd/>
          </a:ln>
        </p:spPr>
        <p:txBody>
          <a:bodyPr wrap="none" anchor="ctr"/>
          <a:lstStyle/>
          <a:p>
            <a:endParaRPr lang="en-US"/>
          </a:p>
        </p:txBody>
      </p:sp>
      <p:sp>
        <p:nvSpPr>
          <p:cNvPr id="57350" name="Rectangle 5"/>
          <p:cNvSpPr>
            <a:spLocks noChangeArrowheads="1"/>
          </p:cNvSpPr>
          <p:nvPr/>
        </p:nvSpPr>
        <p:spPr bwMode="auto">
          <a:xfrm>
            <a:off x="0" y="0"/>
            <a:ext cx="2971800" cy="457200"/>
          </a:xfrm>
          <a:prstGeom prst="rect">
            <a:avLst/>
          </a:prstGeom>
          <a:noFill/>
          <a:ln w="9525">
            <a:noFill/>
            <a:miter lim="800000"/>
            <a:headEnd/>
            <a:tailEnd/>
          </a:ln>
        </p:spPr>
        <p:txBody>
          <a:bodyPr wrap="none" anchor="ctr"/>
          <a:lstStyle/>
          <a:p>
            <a:endParaRPr lang="en-US"/>
          </a:p>
        </p:txBody>
      </p:sp>
      <p:sp>
        <p:nvSpPr>
          <p:cNvPr id="57351" name="Rectangle 6"/>
          <p:cNvSpPr>
            <a:spLocks noGrp="1" noChangeArrowheads="1"/>
          </p:cNvSpPr>
          <p:nvPr>
            <p:ph type="body" idx="1"/>
          </p:nvPr>
        </p:nvSpPr>
        <p:spPr>
          <a:noFill/>
          <a:ln/>
        </p:spPr>
        <p:txBody>
          <a:bodyPr lIns="90488" tIns="44450" rIns="90488" bIns="44450"/>
          <a:lstStyle/>
          <a:p>
            <a:pPr eaLnBrk="1" hangingPunct="1"/>
            <a:endParaRPr lang="en-US"/>
          </a:p>
        </p:txBody>
      </p:sp>
      <p:sp>
        <p:nvSpPr>
          <p:cNvPr id="57352" name="Rectangle 7"/>
          <p:cNvSpPr>
            <a:spLocks noGrp="1" noRot="1" noChangeAspect="1" noChangeArrowheads="1" noTextEdit="1"/>
          </p:cNvSpPr>
          <p:nvPr>
            <p:ph type="sldImg"/>
          </p:nvPr>
        </p:nvSpPr>
        <p:spPr>
          <a:xfrm>
            <a:off x="381000" y="685800"/>
            <a:ext cx="6096000" cy="3429000"/>
          </a:xfrm>
          <a:ln w="12700" cap="flat">
            <a:solidFill>
              <a:schemeClr val="tx1"/>
            </a:solidFill>
          </a:ln>
        </p:spPr>
      </p:sp>
    </p:spTree>
    <p:extLst>
      <p:ext uri="{BB962C8B-B14F-4D97-AF65-F5344CB8AC3E}">
        <p14:creationId xmlns:p14="http://schemas.microsoft.com/office/powerpoint/2010/main" val="40655890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557D0D2B-80E1-411F-B097-E73DC77AA65D}" type="slidenum">
              <a:rPr lang="en-US" smtClean="0"/>
              <a:pPr/>
              <a:t>33</a:t>
            </a:fld>
            <a:endParaRPr lang="en-US"/>
          </a:p>
        </p:txBody>
      </p:sp>
      <p:sp>
        <p:nvSpPr>
          <p:cNvPr id="58371" name="Rectangle 2"/>
          <p:cNvSpPr>
            <a:spLocks noChangeArrowheads="1"/>
          </p:cNvSpPr>
          <p:nvPr/>
        </p:nvSpPr>
        <p:spPr bwMode="auto">
          <a:xfrm>
            <a:off x="3886200" y="0"/>
            <a:ext cx="2971800" cy="457200"/>
          </a:xfrm>
          <a:prstGeom prst="rect">
            <a:avLst/>
          </a:prstGeom>
          <a:noFill/>
          <a:ln w="9525">
            <a:noFill/>
            <a:miter lim="800000"/>
            <a:headEnd/>
            <a:tailEnd/>
          </a:ln>
        </p:spPr>
        <p:txBody>
          <a:bodyPr wrap="none" anchor="ctr"/>
          <a:lstStyle/>
          <a:p>
            <a:endParaRPr lang="en-US"/>
          </a:p>
        </p:txBody>
      </p:sp>
      <p:sp>
        <p:nvSpPr>
          <p:cNvPr id="58372" name="Rectangle 3"/>
          <p:cNvSpPr>
            <a:spLocks noChangeArrowheads="1"/>
          </p:cNvSpPr>
          <p:nvPr/>
        </p:nvSpPr>
        <p:spPr bwMode="auto">
          <a:xfrm>
            <a:off x="3886200" y="8686800"/>
            <a:ext cx="2971800" cy="457200"/>
          </a:xfrm>
          <a:prstGeom prst="rect">
            <a:avLst/>
          </a:prstGeom>
          <a:noFill/>
          <a:ln w="9525">
            <a:noFill/>
            <a:miter lim="800000"/>
            <a:headEnd/>
            <a:tailEnd/>
          </a:ln>
        </p:spPr>
        <p:txBody>
          <a:bodyPr lIns="19050" tIns="0" rIns="19050" bIns="0" anchor="b"/>
          <a:lstStyle/>
          <a:p>
            <a:pPr algn="r" eaLnBrk="0" hangingPunct="0"/>
            <a:r>
              <a:rPr lang="en-US" sz="1000"/>
              <a:t>10</a:t>
            </a:r>
          </a:p>
        </p:txBody>
      </p:sp>
      <p:sp>
        <p:nvSpPr>
          <p:cNvPr id="58373" name="Rectangle 4"/>
          <p:cNvSpPr>
            <a:spLocks noChangeArrowheads="1"/>
          </p:cNvSpPr>
          <p:nvPr/>
        </p:nvSpPr>
        <p:spPr bwMode="auto">
          <a:xfrm>
            <a:off x="0" y="8686800"/>
            <a:ext cx="2971800" cy="457200"/>
          </a:xfrm>
          <a:prstGeom prst="rect">
            <a:avLst/>
          </a:prstGeom>
          <a:noFill/>
          <a:ln w="9525">
            <a:noFill/>
            <a:miter lim="800000"/>
            <a:headEnd/>
            <a:tailEnd/>
          </a:ln>
        </p:spPr>
        <p:txBody>
          <a:bodyPr wrap="none" anchor="ctr"/>
          <a:lstStyle/>
          <a:p>
            <a:endParaRPr lang="en-US"/>
          </a:p>
        </p:txBody>
      </p:sp>
      <p:sp>
        <p:nvSpPr>
          <p:cNvPr id="58374" name="Rectangle 5"/>
          <p:cNvSpPr>
            <a:spLocks noChangeArrowheads="1"/>
          </p:cNvSpPr>
          <p:nvPr/>
        </p:nvSpPr>
        <p:spPr bwMode="auto">
          <a:xfrm>
            <a:off x="0" y="0"/>
            <a:ext cx="2971800" cy="457200"/>
          </a:xfrm>
          <a:prstGeom prst="rect">
            <a:avLst/>
          </a:prstGeom>
          <a:noFill/>
          <a:ln w="9525">
            <a:noFill/>
            <a:miter lim="800000"/>
            <a:headEnd/>
            <a:tailEnd/>
          </a:ln>
        </p:spPr>
        <p:txBody>
          <a:bodyPr wrap="none" anchor="ctr"/>
          <a:lstStyle/>
          <a:p>
            <a:endParaRPr lang="en-US"/>
          </a:p>
        </p:txBody>
      </p:sp>
      <p:sp>
        <p:nvSpPr>
          <p:cNvPr id="58375" name="Rectangle 6"/>
          <p:cNvSpPr>
            <a:spLocks noGrp="1" noChangeArrowheads="1"/>
          </p:cNvSpPr>
          <p:nvPr>
            <p:ph type="body" idx="1"/>
          </p:nvPr>
        </p:nvSpPr>
        <p:spPr>
          <a:noFill/>
          <a:ln/>
        </p:spPr>
        <p:txBody>
          <a:bodyPr lIns="90488" tIns="44450" rIns="90488" bIns="44450"/>
          <a:lstStyle/>
          <a:p>
            <a:pPr eaLnBrk="1" hangingPunct="1"/>
            <a:endParaRPr lang="en-US"/>
          </a:p>
        </p:txBody>
      </p:sp>
      <p:sp>
        <p:nvSpPr>
          <p:cNvPr id="58376" name="Rectangle 7"/>
          <p:cNvSpPr>
            <a:spLocks noGrp="1" noRot="1" noChangeAspect="1" noChangeArrowheads="1" noTextEdit="1"/>
          </p:cNvSpPr>
          <p:nvPr>
            <p:ph type="sldImg"/>
          </p:nvPr>
        </p:nvSpPr>
        <p:spPr>
          <a:ln w="12700" cap="flat">
            <a:solidFill>
              <a:schemeClr val="tx1"/>
            </a:solidFill>
          </a:ln>
        </p:spPr>
      </p:sp>
    </p:spTree>
    <p:extLst>
      <p:ext uri="{BB962C8B-B14F-4D97-AF65-F5344CB8AC3E}">
        <p14:creationId xmlns:p14="http://schemas.microsoft.com/office/powerpoint/2010/main" val="17308273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29FBEE8D-541D-4D8A-9E7D-B8DB5E0977F0}" type="slidenum">
              <a:rPr lang="en-US" smtClean="0"/>
              <a:pPr/>
              <a:t>34</a:t>
            </a:fld>
            <a:endParaRPr lang="en-US"/>
          </a:p>
        </p:txBody>
      </p:sp>
      <p:sp>
        <p:nvSpPr>
          <p:cNvPr id="43011" name="Rectangle 2"/>
          <p:cNvSpPr>
            <a:spLocks noChangeArrowheads="1"/>
          </p:cNvSpPr>
          <p:nvPr/>
        </p:nvSpPr>
        <p:spPr bwMode="auto">
          <a:xfrm>
            <a:off x="3886200" y="0"/>
            <a:ext cx="2971800" cy="457200"/>
          </a:xfrm>
          <a:prstGeom prst="rect">
            <a:avLst/>
          </a:prstGeom>
          <a:noFill/>
          <a:ln w="9525">
            <a:noFill/>
            <a:miter lim="800000"/>
            <a:headEnd/>
            <a:tailEnd/>
          </a:ln>
        </p:spPr>
        <p:txBody>
          <a:bodyPr wrap="none" anchor="ctr"/>
          <a:lstStyle/>
          <a:p>
            <a:endParaRPr lang="en-US"/>
          </a:p>
        </p:txBody>
      </p:sp>
      <p:sp>
        <p:nvSpPr>
          <p:cNvPr id="43012" name="Rectangle 3"/>
          <p:cNvSpPr>
            <a:spLocks noChangeArrowheads="1"/>
          </p:cNvSpPr>
          <p:nvPr/>
        </p:nvSpPr>
        <p:spPr bwMode="auto">
          <a:xfrm>
            <a:off x="3886200" y="8686800"/>
            <a:ext cx="2971800" cy="457200"/>
          </a:xfrm>
          <a:prstGeom prst="rect">
            <a:avLst/>
          </a:prstGeom>
          <a:noFill/>
          <a:ln w="9525">
            <a:noFill/>
            <a:miter lim="800000"/>
            <a:headEnd/>
            <a:tailEnd/>
          </a:ln>
        </p:spPr>
        <p:txBody>
          <a:bodyPr lIns="19050" tIns="0" rIns="19050" bIns="0" anchor="b"/>
          <a:lstStyle/>
          <a:p>
            <a:pPr algn="r" eaLnBrk="0" hangingPunct="0"/>
            <a:r>
              <a:rPr lang="en-US" sz="1000"/>
              <a:t>11</a:t>
            </a:r>
          </a:p>
        </p:txBody>
      </p:sp>
      <p:sp>
        <p:nvSpPr>
          <p:cNvPr id="43013" name="Rectangle 4"/>
          <p:cNvSpPr>
            <a:spLocks noChangeArrowheads="1"/>
          </p:cNvSpPr>
          <p:nvPr/>
        </p:nvSpPr>
        <p:spPr bwMode="auto">
          <a:xfrm>
            <a:off x="0" y="8686800"/>
            <a:ext cx="2971800" cy="457200"/>
          </a:xfrm>
          <a:prstGeom prst="rect">
            <a:avLst/>
          </a:prstGeom>
          <a:noFill/>
          <a:ln w="9525">
            <a:noFill/>
            <a:miter lim="800000"/>
            <a:headEnd/>
            <a:tailEnd/>
          </a:ln>
        </p:spPr>
        <p:txBody>
          <a:bodyPr wrap="none" anchor="ctr"/>
          <a:lstStyle/>
          <a:p>
            <a:endParaRPr lang="en-US"/>
          </a:p>
        </p:txBody>
      </p:sp>
      <p:sp>
        <p:nvSpPr>
          <p:cNvPr id="43014" name="Rectangle 5"/>
          <p:cNvSpPr>
            <a:spLocks noChangeArrowheads="1"/>
          </p:cNvSpPr>
          <p:nvPr/>
        </p:nvSpPr>
        <p:spPr bwMode="auto">
          <a:xfrm>
            <a:off x="0" y="0"/>
            <a:ext cx="2971800" cy="457200"/>
          </a:xfrm>
          <a:prstGeom prst="rect">
            <a:avLst/>
          </a:prstGeom>
          <a:noFill/>
          <a:ln w="9525">
            <a:noFill/>
            <a:miter lim="800000"/>
            <a:headEnd/>
            <a:tailEnd/>
          </a:ln>
        </p:spPr>
        <p:txBody>
          <a:bodyPr wrap="none" anchor="ctr"/>
          <a:lstStyle/>
          <a:p>
            <a:endParaRPr lang="en-US"/>
          </a:p>
        </p:txBody>
      </p:sp>
      <p:sp>
        <p:nvSpPr>
          <p:cNvPr id="43015" name="Rectangle 6"/>
          <p:cNvSpPr>
            <a:spLocks noGrp="1" noChangeArrowheads="1"/>
          </p:cNvSpPr>
          <p:nvPr>
            <p:ph type="body" idx="1"/>
          </p:nvPr>
        </p:nvSpPr>
        <p:spPr>
          <a:noFill/>
          <a:ln/>
        </p:spPr>
        <p:txBody>
          <a:bodyPr lIns="90488" tIns="44450" rIns="90488" bIns="44450"/>
          <a:lstStyle/>
          <a:p>
            <a:pPr eaLnBrk="1" hangingPunct="1"/>
            <a:endParaRPr lang="en-US"/>
          </a:p>
        </p:txBody>
      </p:sp>
      <p:sp>
        <p:nvSpPr>
          <p:cNvPr id="43016" name="Rectangle 7"/>
          <p:cNvSpPr>
            <a:spLocks noGrp="1" noRot="1" noChangeAspect="1" noChangeArrowheads="1" noTextEdit="1"/>
          </p:cNvSpPr>
          <p:nvPr>
            <p:ph type="sldImg"/>
          </p:nvPr>
        </p:nvSpPr>
        <p:spPr>
          <a:xfrm>
            <a:off x="381000" y="685800"/>
            <a:ext cx="6096000" cy="3429000"/>
          </a:xfrm>
          <a:ln w="12700" cap="flat">
            <a:solidFill>
              <a:schemeClr val="tx1"/>
            </a:solidFill>
          </a:ln>
        </p:spPr>
      </p:sp>
    </p:spTree>
    <p:extLst>
      <p:ext uri="{BB962C8B-B14F-4D97-AF65-F5344CB8AC3E}">
        <p14:creationId xmlns:p14="http://schemas.microsoft.com/office/powerpoint/2010/main" val="27495998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3E1FFDE1-AD35-4CFC-8E4B-0410D29EB1CB}" type="slidenum">
              <a:rPr lang="en-US" smtClean="0"/>
              <a:pPr/>
              <a:t>35</a:t>
            </a:fld>
            <a:endParaRPr lang="en-US"/>
          </a:p>
        </p:txBody>
      </p:sp>
      <p:sp>
        <p:nvSpPr>
          <p:cNvPr id="44035" name="Rectangle 2"/>
          <p:cNvSpPr>
            <a:spLocks noChangeArrowheads="1"/>
          </p:cNvSpPr>
          <p:nvPr/>
        </p:nvSpPr>
        <p:spPr bwMode="auto">
          <a:xfrm>
            <a:off x="3886200" y="0"/>
            <a:ext cx="2971800" cy="457200"/>
          </a:xfrm>
          <a:prstGeom prst="rect">
            <a:avLst/>
          </a:prstGeom>
          <a:noFill/>
          <a:ln w="9525">
            <a:noFill/>
            <a:miter lim="800000"/>
            <a:headEnd/>
            <a:tailEnd/>
          </a:ln>
        </p:spPr>
        <p:txBody>
          <a:bodyPr wrap="none" anchor="ctr"/>
          <a:lstStyle/>
          <a:p>
            <a:endParaRPr lang="en-US"/>
          </a:p>
        </p:txBody>
      </p:sp>
      <p:sp>
        <p:nvSpPr>
          <p:cNvPr id="44036" name="Rectangle 3"/>
          <p:cNvSpPr>
            <a:spLocks noChangeArrowheads="1"/>
          </p:cNvSpPr>
          <p:nvPr/>
        </p:nvSpPr>
        <p:spPr bwMode="auto">
          <a:xfrm>
            <a:off x="3886200" y="8686800"/>
            <a:ext cx="2971800" cy="457200"/>
          </a:xfrm>
          <a:prstGeom prst="rect">
            <a:avLst/>
          </a:prstGeom>
          <a:noFill/>
          <a:ln w="9525">
            <a:noFill/>
            <a:miter lim="800000"/>
            <a:headEnd/>
            <a:tailEnd/>
          </a:ln>
        </p:spPr>
        <p:txBody>
          <a:bodyPr lIns="19050" tIns="0" rIns="19050" bIns="0" anchor="b"/>
          <a:lstStyle/>
          <a:p>
            <a:pPr algn="r" eaLnBrk="0" hangingPunct="0"/>
            <a:r>
              <a:rPr lang="en-US" sz="1000"/>
              <a:t>12</a:t>
            </a:r>
          </a:p>
        </p:txBody>
      </p:sp>
      <p:sp>
        <p:nvSpPr>
          <p:cNvPr id="44037" name="Rectangle 4"/>
          <p:cNvSpPr>
            <a:spLocks noChangeArrowheads="1"/>
          </p:cNvSpPr>
          <p:nvPr/>
        </p:nvSpPr>
        <p:spPr bwMode="auto">
          <a:xfrm>
            <a:off x="0" y="8686800"/>
            <a:ext cx="2971800" cy="457200"/>
          </a:xfrm>
          <a:prstGeom prst="rect">
            <a:avLst/>
          </a:prstGeom>
          <a:noFill/>
          <a:ln w="9525">
            <a:noFill/>
            <a:miter lim="800000"/>
            <a:headEnd/>
            <a:tailEnd/>
          </a:ln>
        </p:spPr>
        <p:txBody>
          <a:bodyPr wrap="none" anchor="ctr"/>
          <a:lstStyle/>
          <a:p>
            <a:endParaRPr lang="en-US"/>
          </a:p>
        </p:txBody>
      </p:sp>
      <p:sp>
        <p:nvSpPr>
          <p:cNvPr id="44038" name="Rectangle 5"/>
          <p:cNvSpPr>
            <a:spLocks noChangeArrowheads="1"/>
          </p:cNvSpPr>
          <p:nvPr/>
        </p:nvSpPr>
        <p:spPr bwMode="auto">
          <a:xfrm>
            <a:off x="0" y="0"/>
            <a:ext cx="2971800" cy="457200"/>
          </a:xfrm>
          <a:prstGeom prst="rect">
            <a:avLst/>
          </a:prstGeom>
          <a:noFill/>
          <a:ln w="9525">
            <a:noFill/>
            <a:miter lim="800000"/>
            <a:headEnd/>
            <a:tailEnd/>
          </a:ln>
        </p:spPr>
        <p:txBody>
          <a:bodyPr wrap="none" anchor="ctr"/>
          <a:lstStyle/>
          <a:p>
            <a:endParaRPr lang="en-US"/>
          </a:p>
        </p:txBody>
      </p:sp>
      <p:sp>
        <p:nvSpPr>
          <p:cNvPr id="44039" name="Rectangle 6"/>
          <p:cNvSpPr>
            <a:spLocks noGrp="1" noChangeArrowheads="1"/>
          </p:cNvSpPr>
          <p:nvPr>
            <p:ph type="body" idx="1"/>
          </p:nvPr>
        </p:nvSpPr>
        <p:spPr>
          <a:noFill/>
          <a:ln/>
        </p:spPr>
        <p:txBody>
          <a:bodyPr lIns="90488" tIns="44450" rIns="90488" bIns="44450"/>
          <a:lstStyle/>
          <a:p>
            <a:pPr eaLnBrk="1" hangingPunct="1"/>
            <a:endParaRPr lang="en-US"/>
          </a:p>
        </p:txBody>
      </p:sp>
      <p:sp>
        <p:nvSpPr>
          <p:cNvPr id="44040" name="Rectangle 7"/>
          <p:cNvSpPr>
            <a:spLocks noGrp="1" noRot="1" noChangeAspect="1" noChangeArrowheads="1" noTextEdit="1"/>
          </p:cNvSpPr>
          <p:nvPr>
            <p:ph type="sldImg"/>
          </p:nvPr>
        </p:nvSpPr>
        <p:spPr>
          <a:xfrm>
            <a:off x="381000" y="685800"/>
            <a:ext cx="6096000" cy="3429000"/>
          </a:xfrm>
          <a:ln w="12700" cap="flat">
            <a:solidFill>
              <a:schemeClr val="tx1"/>
            </a:solidFill>
          </a:ln>
        </p:spPr>
      </p:sp>
    </p:spTree>
    <p:extLst>
      <p:ext uri="{BB962C8B-B14F-4D97-AF65-F5344CB8AC3E}">
        <p14:creationId xmlns:p14="http://schemas.microsoft.com/office/powerpoint/2010/main" val="21353075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0237648D-740A-4677-9DA1-DBB9B524C069}" type="slidenum">
              <a:rPr lang="en-US" smtClean="0"/>
              <a:pPr/>
              <a:t>36</a:t>
            </a:fld>
            <a:endParaRPr lang="en-US"/>
          </a:p>
        </p:txBody>
      </p:sp>
      <p:sp>
        <p:nvSpPr>
          <p:cNvPr id="57347" name="Rectangle 2"/>
          <p:cNvSpPr>
            <a:spLocks noChangeArrowheads="1"/>
          </p:cNvSpPr>
          <p:nvPr/>
        </p:nvSpPr>
        <p:spPr bwMode="auto">
          <a:xfrm>
            <a:off x="3886200" y="0"/>
            <a:ext cx="2971800" cy="457200"/>
          </a:xfrm>
          <a:prstGeom prst="rect">
            <a:avLst/>
          </a:prstGeom>
          <a:noFill/>
          <a:ln w="9525">
            <a:noFill/>
            <a:miter lim="800000"/>
            <a:headEnd/>
            <a:tailEnd/>
          </a:ln>
        </p:spPr>
        <p:txBody>
          <a:bodyPr wrap="none" anchor="ctr"/>
          <a:lstStyle/>
          <a:p>
            <a:endParaRPr lang="en-US"/>
          </a:p>
        </p:txBody>
      </p:sp>
      <p:sp>
        <p:nvSpPr>
          <p:cNvPr id="57348" name="Rectangle 3"/>
          <p:cNvSpPr>
            <a:spLocks noChangeArrowheads="1"/>
          </p:cNvSpPr>
          <p:nvPr/>
        </p:nvSpPr>
        <p:spPr bwMode="auto">
          <a:xfrm>
            <a:off x="3886200" y="8686800"/>
            <a:ext cx="2971800" cy="457200"/>
          </a:xfrm>
          <a:prstGeom prst="rect">
            <a:avLst/>
          </a:prstGeom>
          <a:noFill/>
          <a:ln w="9525">
            <a:noFill/>
            <a:miter lim="800000"/>
            <a:headEnd/>
            <a:tailEnd/>
          </a:ln>
        </p:spPr>
        <p:txBody>
          <a:bodyPr lIns="19050" tIns="0" rIns="19050" bIns="0" anchor="b"/>
          <a:lstStyle/>
          <a:p>
            <a:pPr algn="r" eaLnBrk="0" hangingPunct="0"/>
            <a:r>
              <a:rPr lang="en-US" sz="1000"/>
              <a:t>13</a:t>
            </a:r>
          </a:p>
        </p:txBody>
      </p:sp>
      <p:sp>
        <p:nvSpPr>
          <p:cNvPr id="57349" name="Rectangle 4"/>
          <p:cNvSpPr>
            <a:spLocks noChangeArrowheads="1"/>
          </p:cNvSpPr>
          <p:nvPr/>
        </p:nvSpPr>
        <p:spPr bwMode="auto">
          <a:xfrm>
            <a:off x="0" y="8686800"/>
            <a:ext cx="2971800" cy="457200"/>
          </a:xfrm>
          <a:prstGeom prst="rect">
            <a:avLst/>
          </a:prstGeom>
          <a:noFill/>
          <a:ln w="9525">
            <a:noFill/>
            <a:miter lim="800000"/>
            <a:headEnd/>
            <a:tailEnd/>
          </a:ln>
        </p:spPr>
        <p:txBody>
          <a:bodyPr wrap="none" anchor="ctr"/>
          <a:lstStyle/>
          <a:p>
            <a:endParaRPr lang="en-US"/>
          </a:p>
        </p:txBody>
      </p:sp>
      <p:sp>
        <p:nvSpPr>
          <p:cNvPr id="57350" name="Rectangle 5"/>
          <p:cNvSpPr>
            <a:spLocks noChangeArrowheads="1"/>
          </p:cNvSpPr>
          <p:nvPr/>
        </p:nvSpPr>
        <p:spPr bwMode="auto">
          <a:xfrm>
            <a:off x="0" y="0"/>
            <a:ext cx="2971800" cy="457200"/>
          </a:xfrm>
          <a:prstGeom prst="rect">
            <a:avLst/>
          </a:prstGeom>
          <a:noFill/>
          <a:ln w="9525">
            <a:noFill/>
            <a:miter lim="800000"/>
            <a:headEnd/>
            <a:tailEnd/>
          </a:ln>
        </p:spPr>
        <p:txBody>
          <a:bodyPr wrap="none" anchor="ctr"/>
          <a:lstStyle/>
          <a:p>
            <a:endParaRPr lang="en-US"/>
          </a:p>
        </p:txBody>
      </p:sp>
      <p:sp>
        <p:nvSpPr>
          <p:cNvPr id="57351" name="Rectangle 6"/>
          <p:cNvSpPr>
            <a:spLocks noGrp="1" noChangeArrowheads="1"/>
          </p:cNvSpPr>
          <p:nvPr>
            <p:ph type="body" idx="1"/>
          </p:nvPr>
        </p:nvSpPr>
        <p:spPr>
          <a:noFill/>
          <a:ln/>
        </p:spPr>
        <p:txBody>
          <a:bodyPr lIns="90488" tIns="44450" rIns="90488" bIns="44450"/>
          <a:lstStyle/>
          <a:p>
            <a:pPr eaLnBrk="1" hangingPunct="1"/>
            <a:endParaRPr lang="en-US"/>
          </a:p>
        </p:txBody>
      </p:sp>
      <p:sp>
        <p:nvSpPr>
          <p:cNvPr id="57352" name="Rectangle 7"/>
          <p:cNvSpPr>
            <a:spLocks noGrp="1" noRot="1" noChangeAspect="1" noChangeArrowheads="1" noTextEdit="1"/>
          </p:cNvSpPr>
          <p:nvPr>
            <p:ph type="sldImg"/>
          </p:nvPr>
        </p:nvSpPr>
        <p:spPr>
          <a:xfrm>
            <a:off x="381000" y="685800"/>
            <a:ext cx="6096000" cy="3429000"/>
          </a:xfrm>
          <a:ln w="12700" cap="flat">
            <a:solidFill>
              <a:schemeClr val="tx1"/>
            </a:solidFill>
          </a:ln>
        </p:spPr>
      </p:sp>
    </p:spTree>
    <p:extLst>
      <p:ext uri="{BB962C8B-B14F-4D97-AF65-F5344CB8AC3E}">
        <p14:creationId xmlns:p14="http://schemas.microsoft.com/office/powerpoint/2010/main" val="39047057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5A8A0EDB-44A6-44E3-BD3D-8DDAFA1315A6}" type="slidenum">
              <a:rPr lang="en-US" smtClean="0"/>
              <a:pPr/>
              <a:t>37</a:t>
            </a:fld>
            <a:endParaRPr lang="en-US"/>
          </a:p>
        </p:txBody>
      </p:sp>
      <p:sp>
        <p:nvSpPr>
          <p:cNvPr id="46083" name="Rectangle 2"/>
          <p:cNvSpPr>
            <a:spLocks noChangeArrowheads="1"/>
          </p:cNvSpPr>
          <p:nvPr/>
        </p:nvSpPr>
        <p:spPr bwMode="auto">
          <a:xfrm>
            <a:off x="3886200" y="0"/>
            <a:ext cx="2971800" cy="457200"/>
          </a:xfrm>
          <a:prstGeom prst="rect">
            <a:avLst/>
          </a:prstGeom>
          <a:noFill/>
          <a:ln w="9525">
            <a:noFill/>
            <a:miter lim="800000"/>
            <a:headEnd/>
            <a:tailEnd/>
          </a:ln>
        </p:spPr>
        <p:txBody>
          <a:bodyPr wrap="none" anchor="ctr"/>
          <a:lstStyle/>
          <a:p>
            <a:endParaRPr lang="en-US"/>
          </a:p>
        </p:txBody>
      </p:sp>
      <p:sp>
        <p:nvSpPr>
          <p:cNvPr id="46084" name="Rectangle 3"/>
          <p:cNvSpPr>
            <a:spLocks noChangeArrowheads="1"/>
          </p:cNvSpPr>
          <p:nvPr/>
        </p:nvSpPr>
        <p:spPr bwMode="auto">
          <a:xfrm>
            <a:off x="3886200" y="8686800"/>
            <a:ext cx="2971800" cy="457200"/>
          </a:xfrm>
          <a:prstGeom prst="rect">
            <a:avLst/>
          </a:prstGeom>
          <a:noFill/>
          <a:ln w="9525">
            <a:noFill/>
            <a:miter lim="800000"/>
            <a:headEnd/>
            <a:tailEnd/>
          </a:ln>
        </p:spPr>
        <p:txBody>
          <a:bodyPr lIns="19050" tIns="0" rIns="19050" bIns="0" anchor="b"/>
          <a:lstStyle/>
          <a:p>
            <a:pPr algn="r" eaLnBrk="0" hangingPunct="0"/>
            <a:r>
              <a:rPr lang="en-US" sz="1000"/>
              <a:t>14</a:t>
            </a:r>
          </a:p>
        </p:txBody>
      </p:sp>
      <p:sp>
        <p:nvSpPr>
          <p:cNvPr id="46085" name="Rectangle 4"/>
          <p:cNvSpPr>
            <a:spLocks noChangeArrowheads="1"/>
          </p:cNvSpPr>
          <p:nvPr/>
        </p:nvSpPr>
        <p:spPr bwMode="auto">
          <a:xfrm>
            <a:off x="0" y="8686800"/>
            <a:ext cx="2971800" cy="457200"/>
          </a:xfrm>
          <a:prstGeom prst="rect">
            <a:avLst/>
          </a:prstGeom>
          <a:noFill/>
          <a:ln w="9525">
            <a:noFill/>
            <a:miter lim="800000"/>
            <a:headEnd/>
            <a:tailEnd/>
          </a:ln>
        </p:spPr>
        <p:txBody>
          <a:bodyPr wrap="none" anchor="ctr"/>
          <a:lstStyle/>
          <a:p>
            <a:endParaRPr lang="en-US"/>
          </a:p>
        </p:txBody>
      </p:sp>
      <p:sp>
        <p:nvSpPr>
          <p:cNvPr id="46086" name="Rectangle 5"/>
          <p:cNvSpPr>
            <a:spLocks noChangeArrowheads="1"/>
          </p:cNvSpPr>
          <p:nvPr/>
        </p:nvSpPr>
        <p:spPr bwMode="auto">
          <a:xfrm>
            <a:off x="0" y="0"/>
            <a:ext cx="2971800" cy="457200"/>
          </a:xfrm>
          <a:prstGeom prst="rect">
            <a:avLst/>
          </a:prstGeom>
          <a:noFill/>
          <a:ln w="9525">
            <a:noFill/>
            <a:miter lim="800000"/>
            <a:headEnd/>
            <a:tailEnd/>
          </a:ln>
        </p:spPr>
        <p:txBody>
          <a:bodyPr wrap="none" anchor="ctr"/>
          <a:lstStyle/>
          <a:p>
            <a:endParaRPr lang="en-US"/>
          </a:p>
        </p:txBody>
      </p:sp>
      <p:sp>
        <p:nvSpPr>
          <p:cNvPr id="46087" name="Rectangle 6"/>
          <p:cNvSpPr>
            <a:spLocks noGrp="1" noChangeArrowheads="1"/>
          </p:cNvSpPr>
          <p:nvPr>
            <p:ph type="body" idx="1"/>
          </p:nvPr>
        </p:nvSpPr>
        <p:spPr>
          <a:noFill/>
          <a:ln/>
        </p:spPr>
        <p:txBody>
          <a:bodyPr lIns="90488" tIns="44450" rIns="90488" bIns="44450"/>
          <a:lstStyle/>
          <a:p>
            <a:pPr eaLnBrk="1" hangingPunct="1"/>
            <a:endParaRPr lang="en-US"/>
          </a:p>
        </p:txBody>
      </p:sp>
      <p:sp>
        <p:nvSpPr>
          <p:cNvPr id="46088" name="Rectangle 7"/>
          <p:cNvSpPr>
            <a:spLocks noGrp="1" noRot="1" noChangeAspect="1" noChangeArrowheads="1" noTextEdit="1"/>
          </p:cNvSpPr>
          <p:nvPr>
            <p:ph type="sldImg"/>
          </p:nvPr>
        </p:nvSpPr>
        <p:spPr>
          <a:xfrm>
            <a:off x="381000" y="685800"/>
            <a:ext cx="6096000" cy="3429000"/>
          </a:xfrm>
          <a:ln w="12700" cap="flat">
            <a:solidFill>
              <a:schemeClr val="tx1"/>
            </a:solidFill>
          </a:ln>
        </p:spPr>
      </p:sp>
    </p:spTree>
    <p:extLst>
      <p:ext uri="{BB962C8B-B14F-4D97-AF65-F5344CB8AC3E}">
        <p14:creationId xmlns:p14="http://schemas.microsoft.com/office/powerpoint/2010/main" val="19803397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00459F76-22EF-4657-BEA1-A56E1DC846BA}" type="slidenum">
              <a:rPr lang="en-US" smtClean="0"/>
              <a:pPr/>
              <a:t>38</a:t>
            </a:fld>
            <a:endParaRPr lang="en-US"/>
          </a:p>
        </p:txBody>
      </p:sp>
      <p:sp>
        <p:nvSpPr>
          <p:cNvPr id="47107" name="Rectangle 2"/>
          <p:cNvSpPr>
            <a:spLocks noChangeArrowheads="1"/>
          </p:cNvSpPr>
          <p:nvPr/>
        </p:nvSpPr>
        <p:spPr bwMode="auto">
          <a:xfrm>
            <a:off x="3886200" y="0"/>
            <a:ext cx="2971800" cy="457200"/>
          </a:xfrm>
          <a:prstGeom prst="rect">
            <a:avLst/>
          </a:prstGeom>
          <a:noFill/>
          <a:ln w="9525">
            <a:noFill/>
            <a:miter lim="800000"/>
            <a:headEnd/>
            <a:tailEnd/>
          </a:ln>
        </p:spPr>
        <p:txBody>
          <a:bodyPr wrap="none" anchor="ctr"/>
          <a:lstStyle/>
          <a:p>
            <a:endParaRPr lang="en-US"/>
          </a:p>
        </p:txBody>
      </p:sp>
      <p:sp>
        <p:nvSpPr>
          <p:cNvPr id="47108" name="Rectangle 3"/>
          <p:cNvSpPr>
            <a:spLocks noChangeArrowheads="1"/>
          </p:cNvSpPr>
          <p:nvPr/>
        </p:nvSpPr>
        <p:spPr bwMode="auto">
          <a:xfrm>
            <a:off x="3886200" y="8686800"/>
            <a:ext cx="2971800" cy="457200"/>
          </a:xfrm>
          <a:prstGeom prst="rect">
            <a:avLst/>
          </a:prstGeom>
          <a:noFill/>
          <a:ln w="9525">
            <a:noFill/>
            <a:miter lim="800000"/>
            <a:headEnd/>
            <a:tailEnd/>
          </a:ln>
        </p:spPr>
        <p:txBody>
          <a:bodyPr lIns="19050" tIns="0" rIns="19050" bIns="0" anchor="b"/>
          <a:lstStyle/>
          <a:p>
            <a:pPr algn="r" eaLnBrk="0" hangingPunct="0"/>
            <a:r>
              <a:rPr lang="en-US" sz="1000"/>
              <a:t>15</a:t>
            </a:r>
          </a:p>
        </p:txBody>
      </p:sp>
      <p:sp>
        <p:nvSpPr>
          <p:cNvPr id="47109" name="Rectangle 4"/>
          <p:cNvSpPr>
            <a:spLocks noChangeArrowheads="1"/>
          </p:cNvSpPr>
          <p:nvPr/>
        </p:nvSpPr>
        <p:spPr bwMode="auto">
          <a:xfrm>
            <a:off x="0" y="8686800"/>
            <a:ext cx="2971800" cy="457200"/>
          </a:xfrm>
          <a:prstGeom prst="rect">
            <a:avLst/>
          </a:prstGeom>
          <a:noFill/>
          <a:ln w="9525">
            <a:noFill/>
            <a:miter lim="800000"/>
            <a:headEnd/>
            <a:tailEnd/>
          </a:ln>
        </p:spPr>
        <p:txBody>
          <a:bodyPr wrap="none" anchor="ctr"/>
          <a:lstStyle/>
          <a:p>
            <a:endParaRPr lang="en-US"/>
          </a:p>
        </p:txBody>
      </p:sp>
      <p:sp>
        <p:nvSpPr>
          <p:cNvPr id="47110" name="Rectangle 5"/>
          <p:cNvSpPr>
            <a:spLocks noChangeArrowheads="1"/>
          </p:cNvSpPr>
          <p:nvPr/>
        </p:nvSpPr>
        <p:spPr bwMode="auto">
          <a:xfrm>
            <a:off x="0" y="0"/>
            <a:ext cx="2971800" cy="457200"/>
          </a:xfrm>
          <a:prstGeom prst="rect">
            <a:avLst/>
          </a:prstGeom>
          <a:noFill/>
          <a:ln w="9525">
            <a:noFill/>
            <a:miter lim="800000"/>
            <a:headEnd/>
            <a:tailEnd/>
          </a:ln>
        </p:spPr>
        <p:txBody>
          <a:bodyPr wrap="none" anchor="ctr"/>
          <a:lstStyle/>
          <a:p>
            <a:endParaRPr lang="en-US"/>
          </a:p>
        </p:txBody>
      </p:sp>
      <p:sp>
        <p:nvSpPr>
          <p:cNvPr id="47111" name="Rectangle 6"/>
          <p:cNvSpPr>
            <a:spLocks noGrp="1" noChangeArrowheads="1"/>
          </p:cNvSpPr>
          <p:nvPr>
            <p:ph type="body" idx="1"/>
          </p:nvPr>
        </p:nvSpPr>
        <p:spPr>
          <a:noFill/>
          <a:ln/>
        </p:spPr>
        <p:txBody>
          <a:bodyPr lIns="90488" tIns="44450" rIns="90488" bIns="44450"/>
          <a:lstStyle/>
          <a:p>
            <a:pPr eaLnBrk="1" hangingPunct="1"/>
            <a:endParaRPr lang="en-US"/>
          </a:p>
        </p:txBody>
      </p:sp>
      <p:sp>
        <p:nvSpPr>
          <p:cNvPr id="47112" name="Rectangle 7"/>
          <p:cNvSpPr>
            <a:spLocks noGrp="1" noRot="1" noChangeAspect="1" noChangeArrowheads="1" noTextEdit="1"/>
          </p:cNvSpPr>
          <p:nvPr>
            <p:ph type="sldImg"/>
          </p:nvPr>
        </p:nvSpPr>
        <p:spPr>
          <a:xfrm>
            <a:off x="381000" y="685800"/>
            <a:ext cx="6096000" cy="3429000"/>
          </a:xfrm>
          <a:ln w="12700" cap="flat">
            <a:solidFill>
              <a:schemeClr val="tx1"/>
            </a:solidFill>
          </a:ln>
        </p:spPr>
      </p:sp>
    </p:spTree>
    <p:extLst>
      <p:ext uri="{BB962C8B-B14F-4D97-AF65-F5344CB8AC3E}">
        <p14:creationId xmlns:p14="http://schemas.microsoft.com/office/powerpoint/2010/main" val="9413415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00459F76-22EF-4657-BEA1-A56E1DC846BA}" type="slidenum">
              <a:rPr lang="en-US" smtClean="0"/>
              <a:pPr/>
              <a:t>39</a:t>
            </a:fld>
            <a:endParaRPr lang="en-US"/>
          </a:p>
        </p:txBody>
      </p:sp>
      <p:sp>
        <p:nvSpPr>
          <p:cNvPr id="47107" name="Rectangle 2"/>
          <p:cNvSpPr>
            <a:spLocks noChangeArrowheads="1"/>
          </p:cNvSpPr>
          <p:nvPr/>
        </p:nvSpPr>
        <p:spPr bwMode="auto">
          <a:xfrm>
            <a:off x="3886200" y="0"/>
            <a:ext cx="2971800" cy="457200"/>
          </a:xfrm>
          <a:prstGeom prst="rect">
            <a:avLst/>
          </a:prstGeom>
          <a:noFill/>
          <a:ln w="9525">
            <a:noFill/>
            <a:miter lim="800000"/>
            <a:headEnd/>
            <a:tailEnd/>
          </a:ln>
        </p:spPr>
        <p:txBody>
          <a:bodyPr wrap="none" anchor="ctr"/>
          <a:lstStyle/>
          <a:p>
            <a:endParaRPr lang="en-US"/>
          </a:p>
        </p:txBody>
      </p:sp>
      <p:sp>
        <p:nvSpPr>
          <p:cNvPr id="47108" name="Rectangle 3"/>
          <p:cNvSpPr>
            <a:spLocks noChangeArrowheads="1"/>
          </p:cNvSpPr>
          <p:nvPr/>
        </p:nvSpPr>
        <p:spPr bwMode="auto">
          <a:xfrm>
            <a:off x="3886200" y="8686800"/>
            <a:ext cx="2971800" cy="457200"/>
          </a:xfrm>
          <a:prstGeom prst="rect">
            <a:avLst/>
          </a:prstGeom>
          <a:noFill/>
          <a:ln w="9525">
            <a:noFill/>
            <a:miter lim="800000"/>
            <a:headEnd/>
            <a:tailEnd/>
          </a:ln>
        </p:spPr>
        <p:txBody>
          <a:bodyPr lIns="19050" tIns="0" rIns="19050" bIns="0" anchor="b"/>
          <a:lstStyle/>
          <a:p>
            <a:pPr algn="r" eaLnBrk="0" hangingPunct="0"/>
            <a:r>
              <a:rPr lang="en-US" sz="1000"/>
              <a:t>15</a:t>
            </a:r>
          </a:p>
        </p:txBody>
      </p:sp>
      <p:sp>
        <p:nvSpPr>
          <p:cNvPr id="47109" name="Rectangle 4"/>
          <p:cNvSpPr>
            <a:spLocks noChangeArrowheads="1"/>
          </p:cNvSpPr>
          <p:nvPr/>
        </p:nvSpPr>
        <p:spPr bwMode="auto">
          <a:xfrm>
            <a:off x="0" y="8686800"/>
            <a:ext cx="2971800" cy="457200"/>
          </a:xfrm>
          <a:prstGeom prst="rect">
            <a:avLst/>
          </a:prstGeom>
          <a:noFill/>
          <a:ln w="9525">
            <a:noFill/>
            <a:miter lim="800000"/>
            <a:headEnd/>
            <a:tailEnd/>
          </a:ln>
        </p:spPr>
        <p:txBody>
          <a:bodyPr wrap="none" anchor="ctr"/>
          <a:lstStyle/>
          <a:p>
            <a:endParaRPr lang="en-US"/>
          </a:p>
        </p:txBody>
      </p:sp>
      <p:sp>
        <p:nvSpPr>
          <p:cNvPr id="47110" name="Rectangle 5"/>
          <p:cNvSpPr>
            <a:spLocks noChangeArrowheads="1"/>
          </p:cNvSpPr>
          <p:nvPr/>
        </p:nvSpPr>
        <p:spPr bwMode="auto">
          <a:xfrm>
            <a:off x="0" y="0"/>
            <a:ext cx="2971800" cy="457200"/>
          </a:xfrm>
          <a:prstGeom prst="rect">
            <a:avLst/>
          </a:prstGeom>
          <a:noFill/>
          <a:ln w="9525">
            <a:noFill/>
            <a:miter lim="800000"/>
            <a:headEnd/>
            <a:tailEnd/>
          </a:ln>
        </p:spPr>
        <p:txBody>
          <a:bodyPr wrap="none" anchor="ctr"/>
          <a:lstStyle/>
          <a:p>
            <a:endParaRPr lang="en-US"/>
          </a:p>
        </p:txBody>
      </p:sp>
      <p:sp>
        <p:nvSpPr>
          <p:cNvPr id="47111" name="Rectangle 6"/>
          <p:cNvSpPr>
            <a:spLocks noGrp="1" noChangeArrowheads="1"/>
          </p:cNvSpPr>
          <p:nvPr>
            <p:ph type="body" idx="1"/>
          </p:nvPr>
        </p:nvSpPr>
        <p:spPr>
          <a:noFill/>
          <a:ln/>
        </p:spPr>
        <p:txBody>
          <a:bodyPr lIns="90488" tIns="44450" rIns="90488" bIns="44450"/>
          <a:lstStyle/>
          <a:p>
            <a:pPr eaLnBrk="1" hangingPunct="1"/>
            <a:endParaRPr lang="en-US"/>
          </a:p>
        </p:txBody>
      </p:sp>
      <p:sp>
        <p:nvSpPr>
          <p:cNvPr id="47112" name="Rectangle 7"/>
          <p:cNvSpPr>
            <a:spLocks noGrp="1" noRot="1" noChangeAspect="1" noChangeArrowheads="1" noTextEdit="1"/>
          </p:cNvSpPr>
          <p:nvPr>
            <p:ph type="sldImg"/>
          </p:nvPr>
        </p:nvSpPr>
        <p:spPr>
          <a:xfrm>
            <a:off x="381000" y="685800"/>
            <a:ext cx="6096000" cy="3429000"/>
          </a:xfrm>
          <a:ln w="12700" cap="flat">
            <a:solidFill>
              <a:schemeClr val="tx1"/>
            </a:solidFill>
          </a:ln>
        </p:spPr>
      </p:sp>
    </p:spTree>
    <p:extLst>
      <p:ext uri="{BB962C8B-B14F-4D97-AF65-F5344CB8AC3E}">
        <p14:creationId xmlns:p14="http://schemas.microsoft.com/office/powerpoint/2010/main" val="19310221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00459F76-22EF-4657-BEA1-A56E1DC846BA}" type="slidenum">
              <a:rPr lang="en-US" smtClean="0"/>
              <a:pPr/>
              <a:t>40</a:t>
            </a:fld>
            <a:endParaRPr lang="en-US"/>
          </a:p>
        </p:txBody>
      </p:sp>
      <p:sp>
        <p:nvSpPr>
          <p:cNvPr id="47107" name="Rectangle 2"/>
          <p:cNvSpPr>
            <a:spLocks noChangeArrowheads="1"/>
          </p:cNvSpPr>
          <p:nvPr/>
        </p:nvSpPr>
        <p:spPr bwMode="auto">
          <a:xfrm>
            <a:off x="3886200" y="0"/>
            <a:ext cx="2971800" cy="457200"/>
          </a:xfrm>
          <a:prstGeom prst="rect">
            <a:avLst/>
          </a:prstGeom>
          <a:noFill/>
          <a:ln w="9525">
            <a:noFill/>
            <a:miter lim="800000"/>
            <a:headEnd/>
            <a:tailEnd/>
          </a:ln>
        </p:spPr>
        <p:txBody>
          <a:bodyPr wrap="none" anchor="ctr"/>
          <a:lstStyle/>
          <a:p>
            <a:endParaRPr lang="en-US"/>
          </a:p>
        </p:txBody>
      </p:sp>
      <p:sp>
        <p:nvSpPr>
          <p:cNvPr id="47108" name="Rectangle 3"/>
          <p:cNvSpPr>
            <a:spLocks noChangeArrowheads="1"/>
          </p:cNvSpPr>
          <p:nvPr/>
        </p:nvSpPr>
        <p:spPr bwMode="auto">
          <a:xfrm>
            <a:off x="3886200" y="8686800"/>
            <a:ext cx="2971800" cy="457200"/>
          </a:xfrm>
          <a:prstGeom prst="rect">
            <a:avLst/>
          </a:prstGeom>
          <a:noFill/>
          <a:ln w="9525">
            <a:noFill/>
            <a:miter lim="800000"/>
            <a:headEnd/>
            <a:tailEnd/>
          </a:ln>
        </p:spPr>
        <p:txBody>
          <a:bodyPr lIns="19050" tIns="0" rIns="19050" bIns="0" anchor="b"/>
          <a:lstStyle/>
          <a:p>
            <a:pPr algn="r" eaLnBrk="0" hangingPunct="0"/>
            <a:r>
              <a:rPr lang="en-US" sz="1000"/>
              <a:t>15</a:t>
            </a:r>
          </a:p>
        </p:txBody>
      </p:sp>
      <p:sp>
        <p:nvSpPr>
          <p:cNvPr id="47109" name="Rectangle 4"/>
          <p:cNvSpPr>
            <a:spLocks noChangeArrowheads="1"/>
          </p:cNvSpPr>
          <p:nvPr/>
        </p:nvSpPr>
        <p:spPr bwMode="auto">
          <a:xfrm>
            <a:off x="0" y="8686800"/>
            <a:ext cx="2971800" cy="457200"/>
          </a:xfrm>
          <a:prstGeom prst="rect">
            <a:avLst/>
          </a:prstGeom>
          <a:noFill/>
          <a:ln w="9525">
            <a:noFill/>
            <a:miter lim="800000"/>
            <a:headEnd/>
            <a:tailEnd/>
          </a:ln>
        </p:spPr>
        <p:txBody>
          <a:bodyPr wrap="none" anchor="ctr"/>
          <a:lstStyle/>
          <a:p>
            <a:endParaRPr lang="en-US"/>
          </a:p>
        </p:txBody>
      </p:sp>
      <p:sp>
        <p:nvSpPr>
          <p:cNvPr id="47110" name="Rectangle 5"/>
          <p:cNvSpPr>
            <a:spLocks noChangeArrowheads="1"/>
          </p:cNvSpPr>
          <p:nvPr/>
        </p:nvSpPr>
        <p:spPr bwMode="auto">
          <a:xfrm>
            <a:off x="0" y="0"/>
            <a:ext cx="2971800" cy="457200"/>
          </a:xfrm>
          <a:prstGeom prst="rect">
            <a:avLst/>
          </a:prstGeom>
          <a:noFill/>
          <a:ln w="9525">
            <a:noFill/>
            <a:miter lim="800000"/>
            <a:headEnd/>
            <a:tailEnd/>
          </a:ln>
        </p:spPr>
        <p:txBody>
          <a:bodyPr wrap="none" anchor="ctr"/>
          <a:lstStyle/>
          <a:p>
            <a:endParaRPr lang="en-US"/>
          </a:p>
        </p:txBody>
      </p:sp>
      <p:sp>
        <p:nvSpPr>
          <p:cNvPr id="47111" name="Rectangle 6"/>
          <p:cNvSpPr>
            <a:spLocks noGrp="1" noChangeArrowheads="1"/>
          </p:cNvSpPr>
          <p:nvPr>
            <p:ph type="body" idx="1"/>
          </p:nvPr>
        </p:nvSpPr>
        <p:spPr>
          <a:noFill/>
          <a:ln/>
        </p:spPr>
        <p:txBody>
          <a:bodyPr lIns="90488" tIns="44450" rIns="90488" bIns="44450"/>
          <a:lstStyle/>
          <a:p>
            <a:pPr eaLnBrk="1" hangingPunct="1"/>
            <a:endParaRPr lang="en-US"/>
          </a:p>
        </p:txBody>
      </p:sp>
      <p:sp>
        <p:nvSpPr>
          <p:cNvPr id="47112" name="Rectangle 7"/>
          <p:cNvSpPr>
            <a:spLocks noGrp="1" noRot="1" noChangeAspect="1" noChangeArrowheads="1" noTextEdit="1"/>
          </p:cNvSpPr>
          <p:nvPr>
            <p:ph type="sldImg"/>
          </p:nvPr>
        </p:nvSpPr>
        <p:spPr>
          <a:xfrm>
            <a:off x="381000" y="685800"/>
            <a:ext cx="6096000" cy="3429000"/>
          </a:xfrm>
          <a:ln w="12700" cap="flat">
            <a:solidFill>
              <a:schemeClr val="tx1"/>
            </a:solidFill>
          </a:ln>
        </p:spPr>
      </p:sp>
    </p:spTree>
    <p:extLst>
      <p:ext uri="{BB962C8B-B14F-4D97-AF65-F5344CB8AC3E}">
        <p14:creationId xmlns:p14="http://schemas.microsoft.com/office/powerpoint/2010/main" val="11866741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907E5D0E-8C2F-430E-93EA-AB1ECDB2077C}" type="slidenum">
              <a:rPr lang="en-US" smtClean="0"/>
              <a:pPr/>
              <a:t>47</a:t>
            </a:fld>
            <a:endParaRPr lang="en-US"/>
          </a:p>
        </p:txBody>
      </p:sp>
      <p:sp>
        <p:nvSpPr>
          <p:cNvPr id="59395" name="Rectangle 2"/>
          <p:cNvSpPr>
            <a:spLocks noGrp="1" noRot="1" noChangeAspect="1" noChangeArrowheads="1" noTextEdit="1"/>
          </p:cNvSpPr>
          <p:nvPr>
            <p:ph type="sldImg"/>
          </p:nvPr>
        </p:nvSpPr>
        <p:spPr>
          <a:xfrm>
            <a:off x="381000" y="685800"/>
            <a:ext cx="6096000" cy="3429000"/>
          </a:xfrm>
          <a:ln/>
        </p:spPr>
      </p:sp>
      <p:sp>
        <p:nvSpPr>
          <p:cNvPr id="5939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3800536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A2251A15-0FF6-4236-898E-F39B31304F3F}" type="slidenum">
              <a:rPr lang="en-US" smtClean="0"/>
              <a:pPr/>
              <a:t>48</a:t>
            </a:fld>
            <a:endParaRPr lang="en-US"/>
          </a:p>
        </p:txBody>
      </p:sp>
      <p:sp>
        <p:nvSpPr>
          <p:cNvPr id="60419" name="Rectangle 2"/>
          <p:cNvSpPr>
            <a:spLocks noChangeArrowheads="1"/>
          </p:cNvSpPr>
          <p:nvPr/>
        </p:nvSpPr>
        <p:spPr bwMode="auto">
          <a:xfrm>
            <a:off x="3886200" y="0"/>
            <a:ext cx="2971800" cy="457200"/>
          </a:xfrm>
          <a:prstGeom prst="rect">
            <a:avLst/>
          </a:prstGeom>
          <a:noFill/>
          <a:ln w="9525">
            <a:noFill/>
            <a:miter lim="800000"/>
            <a:headEnd/>
            <a:tailEnd/>
          </a:ln>
        </p:spPr>
        <p:txBody>
          <a:bodyPr wrap="none" anchor="ctr"/>
          <a:lstStyle/>
          <a:p>
            <a:endParaRPr lang="en-US"/>
          </a:p>
        </p:txBody>
      </p:sp>
      <p:sp>
        <p:nvSpPr>
          <p:cNvPr id="60420" name="Rectangle 3"/>
          <p:cNvSpPr>
            <a:spLocks noChangeArrowheads="1"/>
          </p:cNvSpPr>
          <p:nvPr/>
        </p:nvSpPr>
        <p:spPr bwMode="auto">
          <a:xfrm>
            <a:off x="3886200" y="8686800"/>
            <a:ext cx="2971800" cy="457200"/>
          </a:xfrm>
          <a:prstGeom prst="rect">
            <a:avLst/>
          </a:prstGeom>
          <a:noFill/>
          <a:ln w="9525">
            <a:noFill/>
            <a:miter lim="800000"/>
            <a:headEnd/>
            <a:tailEnd/>
          </a:ln>
        </p:spPr>
        <p:txBody>
          <a:bodyPr lIns="19050" tIns="0" rIns="19050" bIns="0" anchor="b"/>
          <a:lstStyle/>
          <a:p>
            <a:pPr algn="r" eaLnBrk="0" hangingPunct="0"/>
            <a:r>
              <a:rPr lang="en-US" sz="1000"/>
              <a:t>18</a:t>
            </a:r>
          </a:p>
        </p:txBody>
      </p:sp>
      <p:sp>
        <p:nvSpPr>
          <p:cNvPr id="60421" name="Rectangle 4"/>
          <p:cNvSpPr>
            <a:spLocks noChangeArrowheads="1"/>
          </p:cNvSpPr>
          <p:nvPr/>
        </p:nvSpPr>
        <p:spPr bwMode="auto">
          <a:xfrm>
            <a:off x="0" y="8686800"/>
            <a:ext cx="2971800" cy="457200"/>
          </a:xfrm>
          <a:prstGeom prst="rect">
            <a:avLst/>
          </a:prstGeom>
          <a:noFill/>
          <a:ln w="9525">
            <a:noFill/>
            <a:miter lim="800000"/>
            <a:headEnd/>
            <a:tailEnd/>
          </a:ln>
        </p:spPr>
        <p:txBody>
          <a:bodyPr wrap="none" anchor="ctr"/>
          <a:lstStyle/>
          <a:p>
            <a:endParaRPr lang="en-US"/>
          </a:p>
        </p:txBody>
      </p:sp>
      <p:sp>
        <p:nvSpPr>
          <p:cNvPr id="60422" name="Rectangle 5"/>
          <p:cNvSpPr>
            <a:spLocks noChangeArrowheads="1"/>
          </p:cNvSpPr>
          <p:nvPr/>
        </p:nvSpPr>
        <p:spPr bwMode="auto">
          <a:xfrm>
            <a:off x="0" y="0"/>
            <a:ext cx="2971800" cy="457200"/>
          </a:xfrm>
          <a:prstGeom prst="rect">
            <a:avLst/>
          </a:prstGeom>
          <a:noFill/>
          <a:ln w="9525">
            <a:noFill/>
            <a:miter lim="800000"/>
            <a:headEnd/>
            <a:tailEnd/>
          </a:ln>
        </p:spPr>
        <p:txBody>
          <a:bodyPr wrap="none" anchor="ctr"/>
          <a:lstStyle/>
          <a:p>
            <a:endParaRPr lang="en-US"/>
          </a:p>
        </p:txBody>
      </p:sp>
      <p:sp>
        <p:nvSpPr>
          <p:cNvPr id="60423" name="Rectangle 6"/>
          <p:cNvSpPr>
            <a:spLocks noGrp="1" noChangeArrowheads="1"/>
          </p:cNvSpPr>
          <p:nvPr>
            <p:ph type="body" idx="1"/>
          </p:nvPr>
        </p:nvSpPr>
        <p:spPr>
          <a:noFill/>
          <a:ln/>
        </p:spPr>
        <p:txBody>
          <a:bodyPr lIns="90488" tIns="44450" rIns="90488" bIns="44450"/>
          <a:lstStyle/>
          <a:p>
            <a:pPr eaLnBrk="1" hangingPunct="1"/>
            <a:endParaRPr lang="en-US"/>
          </a:p>
        </p:txBody>
      </p:sp>
      <p:sp>
        <p:nvSpPr>
          <p:cNvPr id="60424" name="Rectangle 7"/>
          <p:cNvSpPr>
            <a:spLocks noGrp="1" noRot="1" noChangeAspect="1" noChangeArrowheads="1" noTextEdit="1"/>
          </p:cNvSpPr>
          <p:nvPr>
            <p:ph type="sldImg"/>
          </p:nvPr>
        </p:nvSpPr>
        <p:spPr>
          <a:xfrm>
            <a:off x="381000" y="685800"/>
            <a:ext cx="6096000" cy="3429000"/>
          </a:xfrm>
          <a:ln w="12700" cap="flat">
            <a:solidFill>
              <a:schemeClr val="tx1"/>
            </a:solidFill>
          </a:ln>
        </p:spPr>
      </p:sp>
    </p:spTree>
    <p:extLst>
      <p:ext uri="{BB962C8B-B14F-4D97-AF65-F5344CB8AC3E}">
        <p14:creationId xmlns:p14="http://schemas.microsoft.com/office/powerpoint/2010/main" val="12603329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A2251A15-0FF6-4236-898E-F39B31304F3F}" type="slidenum">
              <a:rPr lang="en-US" smtClean="0"/>
              <a:pPr/>
              <a:t>49</a:t>
            </a:fld>
            <a:endParaRPr lang="en-US"/>
          </a:p>
        </p:txBody>
      </p:sp>
      <p:sp>
        <p:nvSpPr>
          <p:cNvPr id="60419" name="Rectangle 2"/>
          <p:cNvSpPr>
            <a:spLocks noChangeArrowheads="1"/>
          </p:cNvSpPr>
          <p:nvPr/>
        </p:nvSpPr>
        <p:spPr bwMode="auto">
          <a:xfrm>
            <a:off x="3886200" y="0"/>
            <a:ext cx="2971800" cy="457200"/>
          </a:xfrm>
          <a:prstGeom prst="rect">
            <a:avLst/>
          </a:prstGeom>
          <a:noFill/>
          <a:ln w="9525">
            <a:noFill/>
            <a:miter lim="800000"/>
            <a:headEnd/>
            <a:tailEnd/>
          </a:ln>
        </p:spPr>
        <p:txBody>
          <a:bodyPr wrap="none" anchor="ctr"/>
          <a:lstStyle/>
          <a:p>
            <a:endParaRPr lang="en-US"/>
          </a:p>
        </p:txBody>
      </p:sp>
      <p:sp>
        <p:nvSpPr>
          <p:cNvPr id="60420" name="Rectangle 3"/>
          <p:cNvSpPr>
            <a:spLocks noChangeArrowheads="1"/>
          </p:cNvSpPr>
          <p:nvPr/>
        </p:nvSpPr>
        <p:spPr bwMode="auto">
          <a:xfrm>
            <a:off x="3886200" y="8686800"/>
            <a:ext cx="2971800" cy="457200"/>
          </a:xfrm>
          <a:prstGeom prst="rect">
            <a:avLst/>
          </a:prstGeom>
          <a:noFill/>
          <a:ln w="9525">
            <a:noFill/>
            <a:miter lim="800000"/>
            <a:headEnd/>
            <a:tailEnd/>
          </a:ln>
        </p:spPr>
        <p:txBody>
          <a:bodyPr lIns="19050" tIns="0" rIns="19050" bIns="0" anchor="b"/>
          <a:lstStyle/>
          <a:p>
            <a:pPr algn="r" eaLnBrk="0" hangingPunct="0"/>
            <a:r>
              <a:rPr lang="en-US" sz="1000"/>
              <a:t>18</a:t>
            </a:r>
          </a:p>
        </p:txBody>
      </p:sp>
      <p:sp>
        <p:nvSpPr>
          <p:cNvPr id="60421" name="Rectangle 4"/>
          <p:cNvSpPr>
            <a:spLocks noChangeArrowheads="1"/>
          </p:cNvSpPr>
          <p:nvPr/>
        </p:nvSpPr>
        <p:spPr bwMode="auto">
          <a:xfrm>
            <a:off x="0" y="8686800"/>
            <a:ext cx="2971800" cy="457200"/>
          </a:xfrm>
          <a:prstGeom prst="rect">
            <a:avLst/>
          </a:prstGeom>
          <a:noFill/>
          <a:ln w="9525">
            <a:noFill/>
            <a:miter lim="800000"/>
            <a:headEnd/>
            <a:tailEnd/>
          </a:ln>
        </p:spPr>
        <p:txBody>
          <a:bodyPr wrap="none" anchor="ctr"/>
          <a:lstStyle/>
          <a:p>
            <a:endParaRPr lang="en-US"/>
          </a:p>
        </p:txBody>
      </p:sp>
      <p:sp>
        <p:nvSpPr>
          <p:cNvPr id="60422" name="Rectangle 5"/>
          <p:cNvSpPr>
            <a:spLocks noChangeArrowheads="1"/>
          </p:cNvSpPr>
          <p:nvPr/>
        </p:nvSpPr>
        <p:spPr bwMode="auto">
          <a:xfrm>
            <a:off x="0" y="0"/>
            <a:ext cx="2971800" cy="457200"/>
          </a:xfrm>
          <a:prstGeom prst="rect">
            <a:avLst/>
          </a:prstGeom>
          <a:noFill/>
          <a:ln w="9525">
            <a:noFill/>
            <a:miter lim="800000"/>
            <a:headEnd/>
            <a:tailEnd/>
          </a:ln>
        </p:spPr>
        <p:txBody>
          <a:bodyPr wrap="none" anchor="ctr"/>
          <a:lstStyle/>
          <a:p>
            <a:endParaRPr lang="en-US"/>
          </a:p>
        </p:txBody>
      </p:sp>
      <p:sp>
        <p:nvSpPr>
          <p:cNvPr id="60423" name="Rectangle 6"/>
          <p:cNvSpPr>
            <a:spLocks noGrp="1" noChangeArrowheads="1"/>
          </p:cNvSpPr>
          <p:nvPr>
            <p:ph type="body" idx="1"/>
          </p:nvPr>
        </p:nvSpPr>
        <p:spPr>
          <a:noFill/>
          <a:ln/>
        </p:spPr>
        <p:txBody>
          <a:bodyPr lIns="90488" tIns="44450" rIns="90488" bIns="44450"/>
          <a:lstStyle/>
          <a:p>
            <a:pPr eaLnBrk="1" hangingPunct="1"/>
            <a:endParaRPr lang="en-US"/>
          </a:p>
        </p:txBody>
      </p:sp>
      <p:sp>
        <p:nvSpPr>
          <p:cNvPr id="60424" name="Rectangle 7"/>
          <p:cNvSpPr>
            <a:spLocks noGrp="1" noRot="1" noChangeAspect="1" noChangeArrowheads="1" noTextEdit="1"/>
          </p:cNvSpPr>
          <p:nvPr>
            <p:ph type="sldImg"/>
          </p:nvPr>
        </p:nvSpPr>
        <p:spPr>
          <a:xfrm>
            <a:off x="381000" y="685800"/>
            <a:ext cx="6096000" cy="3429000"/>
          </a:xfrm>
          <a:ln w="12700" cap="flat">
            <a:solidFill>
              <a:schemeClr val="tx1"/>
            </a:solidFill>
          </a:ln>
        </p:spPr>
      </p:sp>
    </p:spTree>
    <p:extLst>
      <p:ext uri="{BB962C8B-B14F-4D97-AF65-F5344CB8AC3E}">
        <p14:creationId xmlns:p14="http://schemas.microsoft.com/office/powerpoint/2010/main" val="21516451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A2251A15-0FF6-4236-898E-F39B31304F3F}" type="slidenum">
              <a:rPr lang="en-US" smtClean="0"/>
              <a:pPr/>
              <a:t>51</a:t>
            </a:fld>
            <a:endParaRPr lang="en-US"/>
          </a:p>
        </p:txBody>
      </p:sp>
      <p:sp>
        <p:nvSpPr>
          <p:cNvPr id="60419" name="Rectangle 2"/>
          <p:cNvSpPr>
            <a:spLocks noChangeArrowheads="1"/>
          </p:cNvSpPr>
          <p:nvPr/>
        </p:nvSpPr>
        <p:spPr bwMode="auto">
          <a:xfrm>
            <a:off x="3886200" y="0"/>
            <a:ext cx="2971800" cy="457200"/>
          </a:xfrm>
          <a:prstGeom prst="rect">
            <a:avLst/>
          </a:prstGeom>
          <a:noFill/>
          <a:ln w="9525">
            <a:noFill/>
            <a:miter lim="800000"/>
            <a:headEnd/>
            <a:tailEnd/>
          </a:ln>
        </p:spPr>
        <p:txBody>
          <a:bodyPr wrap="none" anchor="ctr"/>
          <a:lstStyle/>
          <a:p>
            <a:endParaRPr lang="en-US"/>
          </a:p>
        </p:txBody>
      </p:sp>
      <p:sp>
        <p:nvSpPr>
          <p:cNvPr id="60420" name="Rectangle 3"/>
          <p:cNvSpPr>
            <a:spLocks noChangeArrowheads="1"/>
          </p:cNvSpPr>
          <p:nvPr/>
        </p:nvSpPr>
        <p:spPr bwMode="auto">
          <a:xfrm>
            <a:off x="3886200" y="8686800"/>
            <a:ext cx="2971800" cy="457200"/>
          </a:xfrm>
          <a:prstGeom prst="rect">
            <a:avLst/>
          </a:prstGeom>
          <a:noFill/>
          <a:ln w="9525">
            <a:noFill/>
            <a:miter lim="800000"/>
            <a:headEnd/>
            <a:tailEnd/>
          </a:ln>
        </p:spPr>
        <p:txBody>
          <a:bodyPr lIns="19050" tIns="0" rIns="19050" bIns="0" anchor="b"/>
          <a:lstStyle/>
          <a:p>
            <a:pPr algn="r" eaLnBrk="0" hangingPunct="0"/>
            <a:r>
              <a:rPr lang="en-US" sz="1000"/>
              <a:t>18</a:t>
            </a:r>
          </a:p>
        </p:txBody>
      </p:sp>
      <p:sp>
        <p:nvSpPr>
          <p:cNvPr id="60421" name="Rectangle 4"/>
          <p:cNvSpPr>
            <a:spLocks noChangeArrowheads="1"/>
          </p:cNvSpPr>
          <p:nvPr/>
        </p:nvSpPr>
        <p:spPr bwMode="auto">
          <a:xfrm>
            <a:off x="0" y="8686800"/>
            <a:ext cx="2971800" cy="457200"/>
          </a:xfrm>
          <a:prstGeom prst="rect">
            <a:avLst/>
          </a:prstGeom>
          <a:noFill/>
          <a:ln w="9525">
            <a:noFill/>
            <a:miter lim="800000"/>
            <a:headEnd/>
            <a:tailEnd/>
          </a:ln>
        </p:spPr>
        <p:txBody>
          <a:bodyPr wrap="none" anchor="ctr"/>
          <a:lstStyle/>
          <a:p>
            <a:endParaRPr lang="en-US"/>
          </a:p>
        </p:txBody>
      </p:sp>
      <p:sp>
        <p:nvSpPr>
          <p:cNvPr id="60422" name="Rectangle 5"/>
          <p:cNvSpPr>
            <a:spLocks noChangeArrowheads="1"/>
          </p:cNvSpPr>
          <p:nvPr/>
        </p:nvSpPr>
        <p:spPr bwMode="auto">
          <a:xfrm>
            <a:off x="0" y="0"/>
            <a:ext cx="2971800" cy="457200"/>
          </a:xfrm>
          <a:prstGeom prst="rect">
            <a:avLst/>
          </a:prstGeom>
          <a:noFill/>
          <a:ln w="9525">
            <a:noFill/>
            <a:miter lim="800000"/>
            <a:headEnd/>
            <a:tailEnd/>
          </a:ln>
        </p:spPr>
        <p:txBody>
          <a:bodyPr wrap="none" anchor="ctr"/>
          <a:lstStyle/>
          <a:p>
            <a:endParaRPr lang="en-US"/>
          </a:p>
        </p:txBody>
      </p:sp>
      <p:sp>
        <p:nvSpPr>
          <p:cNvPr id="60423" name="Rectangle 6"/>
          <p:cNvSpPr>
            <a:spLocks noGrp="1" noChangeArrowheads="1"/>
          </p:cNvSpPr>
          <p:nvPr>
            <p:ph type="body" idx="1"/>
          </p:nvPr>
        </p:nvSpPr>
        <p:spPr>
          <a:noFill/>
          <a:ln/>
        </p:spPr>
        <p:txBody>
          <a:bodyPr lIns="90488" tIns="44450" rIns="90488" bIns="44450"/>
          <a:lstStyle/>
          <a:p>
            <a:pPr eaLnBrk="1" hangingPunct="1"/>
            <a:endParaRPr lang="en-US"/>
          </a:p>
        </p:txBody>
      </p:sp>
      <p:sp>
        <p:nvSpPr>
          <p:cNvPr id="60424" name="Rectangle 7"/>
          <p:cNvSpPr>
            <a:spLocks noGrp="1" noRot="1" noChangeAspect="1" noChangeArrowheads="1" noTextEdit="1"/>
          </p:cNvSpPr>
          <p:nvPr>
            <p:ph type="sldImg"/>
          </p:nvPr>
        </p:nvSpPr>
        <p:spPr>
          <a:xfrm>
            <a:off x="381000" y="685800"/>
            <a:ext cx="6096000" cy="3429000"/>
          </a:xfrm>
          <a:ln w="12700" cap="flat">
            <a:solidFill>
              <a:schemeClr val="tx1"/>
            </a:solidFill>
          </a:ln>
        </p:spPr>
      </p:sp>
    </p:spTree>
    <p:extLst>
      <p:ext uri="{BB962C8B-B14F-4D97-AF65-F5344CB8AC3E}">
        <p14:creationId xmlns:p14="http://schemas.microsoft.com/office/powerpoint/2010/main" val="31431375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C7501E17-C1E0-47D2-A774-6744D1EFC8D2}" type="slidenum">
              <a:rPr lang="en-US" smtClean="0"/>
              <a:pPr/>
              <a:t>53</a:t>
            </a:fld>
            <a:endParaRPr lang="en-US"/>
          </a:p>
        </p:txBody>
      </p:sp>
      <p:sp>
        <p:nvSpPr>
          <p:cNvPr id="61443" name="Rectangle 2"/>
          <p:cNvSpPr>
            <a:spLocks noGrp="1" noRot="1" noChangeAspect="1" noChangeArrowheads="1" noTextEdit="1"/>
          </p:cNvSpPr>
          <p:nvPr>
            <p:ph type="sldImg"/>
          </p:nvPr>
        </p:nvSpPr>
        <p:spPr>
          <a:xfrm>
            <a:off x="382588" y="685800"/>
            <a:ext cx="6096000" cy="3429000"/>
          </a:xfrm>
          <a:ln/>
        </p:spPr>
      </p:sp>
      <p:sp>
        <p:nvSpPr>
          <p:cNvPr id="6144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6241675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39BAB62D-F7FF-4713-BD60-5FE57ACE695C}" type="slidenum">
              <a:rPr lang="en-US" smtClean="0"/>
              <a:pPr/>
              <a:t>54</a:t>
            </a:fld>
            <a:endParaRPr lang="en-US"/>
          </a:p>
        </p:txBody>
      </p:sp>
      <p:sp>
        <p:nvSpPr>
          <p:cNvPr id="62467" name="Rectangle 2"/>
          <p:cNvSpPr>
            <a:spLocks noChangeArrowheads="1"/>
          </p:cNvSpPr>
          <p:nvPr/>
        </p:nvSpPr>
        <p:spPr bwMode="auto">
          <a:xfrm>
            <a:off x="3886200" y="0"/>
            <a:ext cx="2971800" cy="457200"/>
          </a:xfrm>
          <a:prstGeom prst="rect">
            <a:avLst/>
          </a:prstGeom>
          <a:noFill/>
          <a:ln w="9525">
            <a:noFill/>
            <a:miter lim="800000"/>
            <a:headEnd/>
            <a:tailEnd/>
          </a:ln>
        </p:spPr>
        <p:txBody>
          <a:bodyPr wrap="none" anchor="ctr"/>
          <a:lstStyle/>
          <a:p>
            <a:endParaRPr lang="en-US"/>
          </a:p>
        </p:txBody>
      </p:sp>
      <p:sp>
        <p:nvSpPr>
          <p:cNvPr id="62468" name="Rectangle 3"/>
          <p:cNvSpPr>
            <a:spLocks noChangeArrowheads="1"/>
          </p:cNvSpPr>
          <p:nvPr/>
        </p:nvSpPr>
        <p:spPr bwMode="auto">
          <a:xfrm>
            <a:off x="3886200" y="8686800"/>
            <a:ext cx="2971800" cy="457200"/>
          </a:xfrm>
          <a:prstGeom prst="rect">
            <a:avLst/>
          </a:prstGeom>
          <a:noFill/>
          <a:ln w="9525">
            <a:noFill/>
            <a:miter lim="800000"/>
            <a:headEnd/>
            <a:tailEnd/>
          </a:ln>
        </p:spPr>
        <p:txBody>
          <a:bodyPr lIns="19050" tIns="0" rIns="19050" bIns="0" anchor="b"/>
          <a:lstStyle/>
          <a:p>
            <a:pPr algn="r" eaLnBrk="0" hangingPunct="0"/>
            <a:r>
              <a:rPr lang="en-US" sz="1000"/>
              <a:t>18</a:t>
            </a:r>
          </a:p>
        </p:txBody>
      </p:sp>
      <p:sp>
        <p:nvSpPr>
          <p:cNvPr id="62469" name="Rectangle 4"/>
          <p:cNvSpPr>
            <a:spLocks noChangeArrowheads="1"/>
          </p:cNvSpPr>
          <p:nvPr/>
        </p:nvSpPr>
        <p:spPr bwMode="auto">
          <a:xfrm>
            <a:off x="0" y="8686800"/>
            <a:ext cx="2971800" cy="457200"/>
          </a:xfrm>
          <a:prstGeom prst="rect">
            <a:avLst/>
          </a:prstGeom>
          <a:noFill/>
          <a:ln w="9525">
            <a:noFill/>
            <a:miter lim="800000"/>
            <a:headEnd/>
            <a:tailEnd/>
          </a:ln>
        </p:spPr>
        <p:txBody>
          <a:bodyPr wrap="none" anchor="ctr"/>
          <a:lstStyle/>
          <a:p>
            <a:endParaRPr lang="en-US"/>
          </a:p>
        </p:txBody>
      </p:sp>
      <p:sp>
        <p:nvSpPr>
          <p:cNvPr id="62470" name="Rectangle 5"/>
          <p:cNvSpPr>
            <a:spLocks noChangeArrowheads="1"/>
          </p:cNvSpPr>
          <p:nvPr/>
        </p:nvSpPr>
        <p:spPr bwMode="auto">
          <a:xfrm>
            <a:off x="0" y="0"/>
            <a:ext cx="2971800" cy="457200"/>
          </a:xfrm>
          <a:prstGeom prst="rect">
            <a:avLst/>
          </a:prstGeom>
          <a:noFill/>
          <a:ln w="9525">
            <a:noFill/>
            <a:miter lim="800000"/>
            <a:headEnd/>
            <a:tailEnd/>
          </a:ln>
        </p:spPr>
        <p:txBody>
          <a:bodyPr wrap="none" anchor="ctr"/>
          <a:lstStyle/>
          <a:p>
            <a:endParaRPr lang="en-US"/>
          </a:p>
        </p:txBody>
      </p:sp>
      <p:sp>
        <p:nvSpPr>
          <p:cNvPr id="62471" name="Rectangle 6"/>
          <p:cNvSpPr>
            <a:spLocks noGrp="1" noChangeArrowheads="1"/>
          </p:cNvSpPr>
          <p:nvPr>
            <p:ph type="body" idx="1"/>
          </p:nvPr>
        </p:nvSpPr>
        <p:spPr>
          <a:noFill/>
          <a:ln/>
        </p:spPr>
        <p:txBody>
          <a:bodyPr lIns="90488" tIns="44450" rIns="90488" bIns="44450"/>
          <a:lstStyle/>
          <a:p>
            <a:pPr eaLnBrk="1" hangingPunct="1"/>
            <a:endParaRPr lang="en-US"/>
          </a:p>
        </p:txBody>
      </p:sp>
      <p:sp>
        <p:nvSpPr>
          <p:cNvPr id="62472" name="Rectangle 7"/>
          <p:cNvSpPr>
            <a:spLocks noGrp="1" noRot="1" noChangeAspect="1" noChangeArrowheads="1" noTextEdit="1"/>
          </p:cNvSpPr>
          <p:nvPr>
            <p:ph type="sldImg"/>
          </p:nvPr>
        </p:nvSpPr>
        <p:spPr>
          <a:xfrm>
            <a:off x="381000" y="685800"/>
            <a:ext cx="6096000" cy="3429000"/>
          </a:xfrm>
          <a:ln w="12700" cap="flat">
            <a:solidFill>
              <a:schemeClr val="tx1"/>
            </a:solidFill>
          </a:ln>
        </p:spPr>
      </p:sp>
    </p:spTree>
    <p:extLst>
      <p:ext uri="{BB962C8B-B14F-4D97-AF65-F5344CB8AC3E}">
        <p14:creationId xmlns:p14="http://schemas.microsoft.com/office/powerpoint/2010/main" val="12008164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047B2FFA-7F19-49C3-9850-DFCBC0C52CB3}" type="slidenum">
              <a:rPr lang="en-US" smtClean="0"/>
              <a:pPr/>
              <a:t>55</a:t>
            </a:fld>
            <a:endParaRPr lang="en-US"/>
          </a:p>
        </p:txBody>
      </p:sp>
      <p:sp>
        <p:nvSpPr>
          <p:cNvPr id="63491" name="Rectangle 2"/>
          <p:cNvSpPr>
            <a:spLocks noChangeArrowheads="1"/>
          </p:cNvSpPr>
          <p:nvPr/>
        </p:nvSpPr>
        <p:spPr bwMode="auto">
          <a:xfrm>
            <a:off x="3886200" y="0"/>
            <a:ext cx="2971800" cy="457200"/>
          </a:xfrm>
          <a:prstGeom prst="rect">
            <a:avLst/>
          </a:prstGeom>
          <a:noFill/>
          <a:ln w="9525">
            <a:noFill/>
            <a:miter lim="800000"/>
            <a:headEnd/>
            <a:tailEnd/>
          </a:ln>
        </p:spPr>
        <p:txBody>
          <a:bodyPr wrap="none" anchor="ctr"/>
          <a:lstStyle/>
          <a:p>
            <a:endParaRPr lang="en-US"/>
          </a:p>
        </p:txBody>
      </p:sp>
      <p:sp>
        <p:nvSpPr>
          <p:cNvPr id="63492" name="Rectangle 3"/>
          <p:cNvSpPr>
            <a:spLocks noChangeArrowheads="1"/>
          </p:cNvSpPr>
          <p:nvPr/>
        </p:nvSpPr>
        <p:spPr bwMode="auto">
          <a:xfrm>
            <a:off x="3886200" y="8686800"/>
            <a:ext cx="2971800" cy="457200"/>
          </a:xfrm>
          <a:prstGeom prst="rect">
            <a:avLst/>
          </a:prstGeom>
          <a:noFill/>
          <a:ln w="9525">
            <a:noFill/>
            <a:miter lim="800000"/>
            <a:headEnd/>
            <a:tailEnd/>
          </a:ln>
        </p:spPr>
        <p:txBody>
          <a:bodyPr lIns="19050" tIns="0" rIns="19050" bIns="0" anchor="b"/>
          <a:lstStyle/>
          <a:p>
            <a:pPr algn="r" eaLnBrk="0" hangingPunct="0"/>
            <a:r>
              <a:rPr lang="en-US" sz="1000"/>
              <a:t>21</a:t>
            </a:r>
          </a:p>
        </p:txBody>
      </p:sp>
      <p:sp>
        <p:nvSpPr>
          <p:cNvPr id="63493" name="Rectangle 4"/>
          <p:cNvSpPr>
            <a:spLocks noChangeArrowheads="1"/>
          </p:cNvSpPr>
          <p:nvPr/>
        </p:nvSpPr>
        <p:spPr bwMode="auto">
          <a:xfrm>
            <a:off x="0" y="8686800"/>
            <a:ext cx="2971800" cy="457200"/>
          </a:xfrm>
          <a:prstGeom prst="rect">
            <a:avLst/>
          </a:prstGeom>
          <a:noFill/>
          <a:ln w="9525">
            <a:noFill/>
            <a:miter lim="800000"/>
            <a:headEnd/>
            <a:tailEnd/>
          </a:ln>
        </p:spPr>
        <p:txBody>
          <a:bodyPr wrap="none" anchor="ctr"/>
          <a:lstStyle/>
          <a:p>
            <a:endParaRPr lang="en-US"/>
          </a:p>
        </p:txBody>
      </p:sp>
      <p:sp>
        <p:nvSpPr>
          <p:cNvPr id="63494" name="Rectangle 5"/>
          <p:cNvSpPr>
            <a:spLocks noChangeArrowheads="1"/>
          </p:cNvSpPr>
          <p:nvPr/>
        </p:nvSpPr>
        <p:spPr bwMode="auto">
          <a:xfrm>
            <a:off x="0" y="0"/>
            <a:ext cx="2971800" cy="457200"/>
          </a:xfrm>
          <a:prstGeom prst="rect">
            <a:avLst/>
          </a:prstGeom>
          <a:noFill/>
          <a:ln w="9525">
            <a:noFill/>
            <a:miter lim="800000"/>
            <a:headEnd/>
            <a:tailEnd/>
          </a:ln>
        </p:spPr>
        <p:txBody>
          <a:bodyPr wrap="none" anchor="ctr"/>
          <a:lstStyle/>
          <a:p>
            <a:endParaRPr lang="en-US"/>
          </a:p>
        </p:txBody>
      </p:sp>
      <p:sp>
        <p:nvSpPr>
          <p:cNvPr id="63495" name="Rectangle 6"/>
          <p:cNvSpPr>
            <a:spLocks noGrp="1" noChangeArrowheads="1"/>
          </p:cNvSpPr>
          <p:nvPr>
            <p:ph type="body" idx="1"/>
          </p:nvPr>
        </p:nvSpPr>
        <p:spPr>
          <a:noFill/>
          <a:ln/>
        </p:spPr>
        <p:txBody>
          <a:bodyPr lIns="90488" tIns="44450" rIns="90488" bIns="44450"/>
          <a:lstStyle/>
          <a:p>
            <a:pPr eaLnBrk="1" hangingPunct="1"/>
            <a:endParaRPr lang="en-US"/>
          </a:p>
        </p:txBody>
      </p:sp>
      <p:sp>
        <p:nvSpPr>
          <p:cNvPr id="63496" name="Rectangle 7"/>
          <p:cNvSpPr>
            <a:spLocks noGrp="1" noRot="1" noChangeAspect="1" noChangeArrowheads="1" noTextEdit="1"/>
          </p:cNvSpPr>
          <p:nvPr>
            <p:ph type="sldImg"/>
          </p:nvPr>
        </p:nvSpPr>
        <p:spPr>
          <a:xfrm>
            <a:off x="381000" y="685800"/>
            <a:ext cx="6096000" cy="3429000"/>
          </a:xfrm>
          <a:ln w="12700" cap="flat">
            <a:solidFill>
              <a:schemeClr val="tx1"/>
            </a:solidFill>
          </a:ln>
        </p:spPr>
      </p:sp>
    </p:spTree>
    <p:extLst>
      <p:ext uri="{BB962C8B-B14F-4D97-AF65-F5344CB8AC3E}">
        <p14:creationId xmlns:p14="http://schemas.microsoft.com/office/powerpoint/2010/main" val="12943397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061C1B08-16B3-4A8F-91C0-18227EEA9717}" type="slidenum">
              <a:rPr lang="en-US" smtClean="0"/>
              <a:pPr/>
              <a:t>56</a:t>
            </a:fld>
            <a:endParaRPr lang="en-US"/>
          </a:p>
        </p:txBody>
      </p:sp>
      <p:sp>
        <p:nvSpPr>
          <p:cNvPr id="64515" name="Rectangle 2"/>
          <p:cNvSpPr>
            <a:spLocks noChangeArrowheads="1"/>
          </p:cNvSpPr>
          <p:nvPr/>
        </p:nvSpPr>
        <p:spPr bwMode="auto">
          <a:xfrm>
            <a:off x="3886200" y="0"/>
            <a:ext cx="2971800" cy="457200"/>
          </a:xfrm>
          <a:prstGeom prst="rect">
            <a:avLst/>
          </a:prstGeom>
          <a:noFill/>
          <a:ln w="9525">
            <a:noFill/>
            <a:miter lim="800000"/>
            <a:headEnd/>
            <a:tailEnd/>
          </a:ln>
        </p:spPr>
        <p:txBody>
          <a:bodyPr wrap="none" anchor="ctr"/>
          <a:lstStyle/>
          <a:p>
            <a:endParaRPr lang="en-US"/>
          </a:p>
        </p:txBody>
      </p:sp>
      <p:sp>
        <p:nvSpPr>
          <p:cNvPr id="64516" name="Rectangle 3"/>
          <p:cNvSpPr>
            <a:spLocks noChangeArrowheads="1"/>
          </p:cNvSpPr>
          <p:nvPr/>
        </p:nvSpPr>
        <p:spPr bwMode="auto">
          <a:xfrm>
            <a:off x="3886200" y="8686800"/>
            <a:ext cx="2971800" cy="457200"/>
          </a:xfrm>
          <a:prstGeom prst="rect">
            <a:avLst/>
          </a:prstGeom>
          <a:noFill/>
          <a:ln w="9525">
            <a:noFill/>
            <a:miter lim="800000"/>
            <a:headEnd/>
            <a:tailEnd/>
          </a:ln>
        </p:spPr>
        <p:txBody>
          <a:bodyPr lIns="19050" tIns="0" rIns="19050" bIns="0" anchor="b"/>
          <a:lstStyle/>
          <a:p>
            <a:pPr algn="r" eaLnBrk="0" hangingPunct="0"/>
            <a:r>
              <a:rPr lang="en-US" sz="1000"/>
              <a:t>22</a:t>
            </a:r>
          </a:p>
        </p:txBody>
      </p:sp>
      <p:sp>
        <p:nvSpPr>
          <p:cNvPr id="64517" name="Rectangle 4"/>
          <p:cNvSpPr>
            <a:spLocks noChangeArrowheads="1"/>
          </p:cNvSpPr>
          <p:nvPr/>
        </p:nvSpPr>
        <p:spPr bwMode="auto">
          <a:xfrm>
            <a:off x="0" y="8686800"/>
            <a:ext cx="2971800" cy="457200"/>
          </a:xfrm>
          <a:prstGeom prst="rect">
            <a:avLst/>
          </a:prstGeom>
          <a:noFill/>
          <a:ln w="9525">
            <a:noFill/>
            <a:miter lim="800000"/>
            <a:headEnd/>
            <a:tailEnd/>
          </a:ln>
        </p:spPr>
        <p:txBody>
          <a:bodyPr wrap="none" anchor="ctr"/>
          <a:lstStyle/>
          <a:p>
            <a:endParaRPr lang="en-US"/>
          </a:p>
        </p:txBody>
      </p:sp>
      <p:sp>
        <p:nvSpPr>
          <p:cNvPr id="64518" name="Rectangle 5"/>
          <p:cNvSpPr>
            <a:spLocks noChangeArrowheads="1"/>
          </p:cNvSpPr>
          <p:nvPr/>
        </p:nvSpPr>
        <p:spPr bwMode="auto">
          <a:xfrm>
            <a:off x="0" y="0"/>
            <a:ext cx="2971800" cy="457200"/>
          </a:xfrm>
          <a:prstGeom prst="rect">
            <a:avLst/>
          </a:prstGeom>
          <a:noFill/>
          <a:ln w="9525">
            <a:noFill/>
            <a:miter lim="800000"/>
            <a:headEnd/>
            <a:tailEnd/>
          </a:ln>
        </p:spPr>
        <p:txBody>
          <a:bodyPr wrap="none" anchor="ctr"/>
          <a:lstStyle/>
          <a:p>
            <a:endParaRPr lang="en-US"/>
          </a:p>
        </p:txBody>
      </p:sp>
      <p:sp>
        <p:nvSpPr>
          <p:cNvPr id="64519" name="Rectangle 6"/>
          <p:cNvSpPr>
            <a:spLocks noGrp="1" noChangeArrowheads="1"/>
          </p:cNvSpPr>
          <p:nvPr>
            <p:ph type="body" idx="1"/>
          </p:nvPr>
        </p:nvSpPr>
        <p:spPr>
          <a:noFill/>
          <a:ln/>
        </p:spPr>
        <p:txBody>
          <a:bodyPr lIns="90488" tIns="44450" rIns="90488" bIns="44450"/>
          <a:lstStyle/>
          <a:p>
            <a:pPr eaLnBrk="1" hangingPunct="1"/>
            <a:endParaRPr lang="en-US"/>
          </a:p>
        </p:txBody>
      </p:sp>
      <p:sp>
        <p:nvSpPr>
          <p:cNvPr id="64520" name="Rectangle 7"/>
          <p:cNvSpPr>
            <a:spLocks noGrp="1" noRot="1" noChangeAspect="1" noChangeArrowheads="1" noTextEdit="1"/>
          </p:cNvSpPr>
          <p:nvPr>
            <p:ph type="sldImg"/>
          </p:nvPr>
        </p:nvSpPr>
        <p:spPr>
          <a:xfrm>
            <a:off x="381000" y="685800"/>
            <a:ext cx="6096000" cy="3429000"/>
          </a:xfrm>
          <a:ln w="12700" cap="flat">
            <a:solidFill>
              <a:schemeClr val="tx1"/>
            </a:solidFill>
          </a:ln>
        </p:spPr>
      </p:sp>
    </p:spTree>
    <p:extLst>
      <p:ext uri="{BB962C8B-B14F-4D97-AF65-F5344CB8AC3E}">
        <p14:creationId xmlns:p14="http://schemas.microsoft.com/office/powerpoint/2010/main" val="10635720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D2003A2B-ECF7-4F2C-896F-C71096868CD4}" type="slidenum">
              <a:rPr lang="en-US" smtClean="0"/>
              <a:pPr/>
              <a:t>58</a:t>
            </a:fld>
            <a:endParaRPr lang="en-US"/>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65865420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38FE172F-8384-421A-AB01-9F5B9C15C781}" type="slidenum">
              <a:rPr lang="en-US" smtClean="0"/>
              <a:pPr/>
              <a:t>60</a:t>
            </a:fld>
            <a:endParaRPr lang="en-US"/>
          </a:p>
        </p:txBody>
      </p:sp>
      <p:sp>
        <p:nvSpPr>
          <p:cNvPr id="73731" name="Rectangle 2"/>
          <p:cNvSpPr>
            <a:spLocks noGrp="1" noRot="1" noChangeAspect="1" noChangeArrowheads="1" noTextEdit="1"/>
          </p:cNvSpPr>
          <p:nvPr>
            <p:ph type="sldImg"/>
          </p:nvPr>
        </p:nvSpPr>
        <p:spPr>
          <a:xfrm>
            <a:off x="381000" y="685800"/>
            <a:ext cx="6096000" cy="3429000"/>
          </a:xfrm>
          <a:ln/>
        </p:spPr>
      </p:sp>
      <p:sp>
        <p:nvSpPr>
          <p:cNvPr id="7373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584770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DE22AD51-2E01-42EA-9267-4A08178D80CE}" type="slidenum">
              <a:rPr lang="en-US" smtClean="0"/>
              <a:pPr/>
              <a:t>61</a:t>
            </a:fld>
            <a:endParaRPr lang="en-US"/>
          </a:p>
        </p:txBody>
      </p:sp>
      <p:sp>
        <p:nvSpPr>
          <p:cNvPr id="74755" name="Rectangle 2"/>
          <p:cNvSpPr>
            <a:spLocks noGrp="1" noRot="1" noChangeAspect="1" noChangeArrowheads="1" noTextEdit="1"/>
          </p:cNvSpPr>
          <p:nvPr>
            <p:ph type="sldImg"/>
          </p:nvPr>
        </p:nvSpPr>
        <p:spPr>
          <a:xfrm>
            <a:off x="381000" y="685800"/>
            <a:ext cx="6096000" cy="3429000"/>
          </a:xfrm>
          <a:ln/>
        </p:spPr>
      </p:sp>
      <p:sp>
        <p:nvSpPr>
          <p:cNvPr id="7475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37724698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15F0ECED-7511-4676-ABDF-CC9E44FB7215}" type="slidenum">
              <a:rPr lang="en-US" smtClean="0"/>
              <a:pPr/>
              <a:t>62</a:t>
            </a:fld>
            <a:endParaRPr lang="en-US"/>
          </a:p>
        </p:txBody>
      </p:sp>
      <p:sp>
        <p:nvSpPr>
          <p:cNvPr id="76803" name="Rectangle 2"/>
          <p:cNvSpPr>
            <a:spLocks noGrp="1" noRot="1" noChangeAspect="1" noChangeArrowheads="1" noTextEdit="1"/>
          </p:cNvSpPr>
          <p:nvPr>
            <p:ph type="sldImg"/>
          </p:nvPr>
        </p:nvSpPr>
        <p:spPr>
          <a:xfrm>
            <a:off x="381000" y="685800"/>
            <a:ext cx="6096000" cy="3429000"/>
          </a:xfrm>
          <a:ln/>
        </p:spPr>
      </p:sp>
      <p:sp>
        <p:nvSpPr>
          <p:cNvPr id="7680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3135055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09600" y="1600201"/>
            <a:ext cx="10972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Table Placeholder 2"/>
          <p:cNvSpPr>
            <a:spLocks noGrp="1"/>
          </p:cNvSpPr>
          <p:nvPr>
            <p:ph type="tbl" idx="1"/>
          </p:nvPr>
        </p:nvSpPr>
        <p:spPr>
          <a:xfrm>
            <a:off x="609600" y="1600201"/>
            <a:ext cx="10972800" cy="4525963"/>
          </a:xfrm>
          <a:prstGeom prst="rect">
            <a:avLst/>
          </a:prstGeom>
        </p:spPr>
        <p:txBody>
          <a:bodyPr/>
          <a:lstStyle/>
          <a:p>
            <a:pPr lvl="0"/>
            <a:endParaRPr lang="en-US" noProof="0"/>
          </a:p>
        </p:txBody>
      </p:sp>
    </p:spTree>
    <p:extLst>
      <p:ext uri="{BB962C8B-B14F-4D97-AF65-F5344CB8AC3E}">
        <p14:creationId xmlns:p14="http://schemas.microsoft.com/office/powerpoint/2010/main" val="34440405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Text Box 7"/>
          <p:cNvSpPr txBox="1">
            <a:spLocks noChangeArrowheads="1"/>
          </p:cNvSpPr>
          <p:nvPr userDrawn="1"/>
        </p:nvSpPr>
        <p:spPr bwMode="auto">
          <a:xfrm>
            <a:off x="486834" y="6583364"/>
            <a:ext cx="755335" cy="276999"/>
          </a:xfrm>
          <a:prstGeom prst="rect">
            <a:avLst/>
          </a:prstGeom>
          <a:noFill/>
          <a:ln w="9525">
            <a:noFill/>
            <a:miter lim="800000"/>
            <a:headEnd/>
            <a:tailEnd/>
          </a:ln>
          <a:effectLst/>
        </p:spPr>
        <p:txBody>
          <a:bodyPr wrap="none">
            <a:spAutoFit/>
          </a:bodyPr>
          <a:lstStyle/>
          <a:p>
            <a:pPr>
              <a:defRPr/>
            </a:pPr>
            <a:r>
              <a:rPr lang="en-US" sz="1200" b="0" dirty="0"/>
              <a:t>Slide </a:t>
            </a:r>
            <a:fld id="{80F576A4-BAC2-4725-9F01-CA7D28AFD03B}" type="slidenum">
              <a:rPr lang="en-US" sz="1200" b="0"/>
              <a:pPr>
                <a:defRPr/>
              </a:pPr>
              <a:t>‹#›</a:t>
            </a:fld>
            <a:endParaRPr lang="en-US" sz="1200" b="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8" Type="http://schemas.openxmlformats.org/officeDocument/2006/relationships/image" Target="../media/image14.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13.wmf"/><Relationship Id="rId5" Type="http://schemas.openxmlformats.org/officeDocument/2006/relationships/oleObject" Target="../embeddings/oleObject2.bin"/><Relationship Id="rId4" Type="http://schemas.openxmlformats.org/officeDocument/2006/relationships/image" Target="../media/image12.emf"/></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image" Target="../media/image16.w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5.bin"/><Relationship Id="rId5" Type="http://schemas.openxmlformats.org/officeDocument/2006/relationships/image" Target="../media/image15.wmf"/><Relationship Id="rId4" Type="http://schemas.openxmlformats.org/officeDocument/2006/relationships/oleObject" Target="../embeddings/oleObject4.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17.emf"/><Relationship Id="rId4" Type="http://schemas.openxmlformats.org/officeDocument/2006/relationships/oleObject" Target="../embeddings/oleObject6.bin"/></Relationships>
</file>

<file path=ppt/slides/_rels/slide1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19.wmf"/><Relationship Id="rId4" Type="http://schemas.openxmlformats.org/officeDocument/2006/relationships/oleObject" Target="../embeddings/oleObject7.bin"/></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vmlDrawing" Target="../drawings/vmlDrawing5.vml"/><Relationship Id="rId5" Type="http://schemas.openxmlformats.org/officeDocument/2006/relationships/image" Target="../media/image22.wmf"/><Relationship Id="rId4" Type="http://schemas.openxmlformats.org/officeDocument/2006/relationships/oleObject" Target="../embeddings/oleObject8.bin"/></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24.wmf"/><Relationship Id="rId4" Type="http://schemas.openxmlformats.org/officeDocument/2006/relationships/oleObject" Target="../embeddings/oleObject9.bin"/></Relationships>
</file>

<file path=ppt/slides/_rels/slide2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7.xml"/><Relationship Id="rId1" Type="http://schemas.openxmlformats.org/officeDocument/2006/relationships/vmlDrawing" Target="../drawings/vmlDrawing7.vml"/><Relationship Id="rId4" Type="http://schemas.openxmlformats.org/officeDocument/2006/relationships/image" Target="../media/image25.w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vmlDrawing" Target="../drawings/vmlDrawing8.vml"/><Relationship Id="rId5" Type="http://schemas.openxmlformats.org/officeDocument/2006/relationships/image" Target="../media/image26.wmf"/><Relationship Id="rId4" Type="http://schemas.openxmlformats.org/officeDocument/2006/relationships/oleObject" Target="../embeddings/oleObject11.bin"/></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7.xml"/><Relationship Id="rId1" Type="http://schemas.openxmlformats.org/officeDocument/2006/relationships/vmlDrawing" Target="../drawings/vmlDrawing9.vml"/><Relationship Id="rId4" Type="http://schemas.openxmlformats.org/officeDocument/2006/relationships/image" Target="../media/image25.wmf"/></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oleObject" Target="../embeddings/oleObject15.bin"/><Relationship Id="rId3" Type="http://schemas.openxmlformats.org/officeDocument/2006/relationships/notesSlide" Target="../notesSlides/notesSlide23.xml"/><Relationship Id="rId7" Type="http://schemas.openxmlformats.org/officeDocument/2006/relationships/image" Target="../media/image28.wmf"/><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oleObject" Target="../embeddings/oleObject14.bin"/><Relationship Id="rId5" Type="http://schemas.openxmlformats.org/officeDocument/2006/relationships/image" Target="../media/image27.wmf"/><Relationship Id="rId4" Type="http://schemas.openxmlformats.org/officeDocument/2006/relationships/oleObject" Target="../embeddings/oleObject13.bin"/><Relationship Id="rId9" Type="http://schemas.openxmlformats.org/officeDocument/2006/relationships/image" Target="../media/image29.wmf"/></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7.xml"/><Relationship Id="rId1" Type="http://schemas.openxmlformats.org/officeDocument/2006/relationships/vmlDrawing" Target="../drawings/vmlDrawing11.vml"/><Relationship Id="rId5" Type="http://schemas.openxmlformats.org/officeDocument/2006/relationships/oleObject" Target="../embeddings/oleObject17.bin"/><Relationship Id="rId4" Type="http://schemas.openxmlformats.org/officeDocument/2006/relationships/image" Target="../media/image25.wmf"/></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7.xml"/><Relationship Id="rId1" Type="http://schemas.openxmlformats.org/officeDocument/2006/relationships/vmlDrawing" Target="../drawings/vmlDrawing12.v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30.wmf"/></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7.xml"/><Relationship Id="rId1" Type="http://schemas.openxmlformats.org/officeDocument/2006/relationships/vmlDrawing" Target="../drawings/vmlDrawing13.v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1.wmf"/></Relationships>
</file>

<file path=ppt/slides/_rels/slide44.xml.rels><?xml version="1.0" encoding="UTF-8" standalone="yes"?>
<Relationships xmlns="http://schemas.openxmlformats.org/package/2006/relationships"><Relationship Id="rId8" Type="http://schemas.openxmlformats.org/officeDocument/2006/relationships/image" Target="../media/image34.wmf"/><Relationship Id="rId13" Type="http://schemas.openxmlformats.org/officeDocument/2006/relationships/oleObject" Target="../embeddings/oleObject25.bin"/><Relationship Id="rId3" Type="http://schemas.openxmlformats.org/officeDocument/2006/relationships/oleObject" Target="../embeddings/oleObject20.bin"/><Relationship Id="rId7" Type="http://schemas.openxmlformats.org/officeDocument/2006/relationships/oleObject" Target="../embeddings/oleObject22.bin"/><Relationship Id="rId12" Type="http://schemas.openxmlformats.org/officeDocument/2006/relationships/image" Target="../media/image36.wmf"/><Relationship Id="rId2" Type="http://schemas.openxmlformats.org/officeDocument/2006/relationships/slideLayout" Target="../slideLayouts/slideLayout7.xml"/><Relationship Id="rId1" Type="http://schemas.openxmlformats.org/officeDocument/2006/relationships/vmlDrawing" Target="../drawings/vmlDrawing14.vml"/><Relationship Id="rId6" Type="http://schemas.openxmlformats.org/officeDocument/2006/relationships/image" Target="../media/image33.wmf"/><Relationship Id="rId11" Type="http://schemas.openxmlformats.org/officeDocument/2006/relationships/oleObject" Target="../embeddings/oleObject24.bin"/><Relationship Id="rId5" Type="http://schemas.openxmlformats.org/officeDocument/2006/relationships/oleObject" Target="../embeddings/oleObject21.bin"/><Relationship Id="rId10" Type="http://schemas.openxmlformats.org/officeDocument/2006/relationships/image" Target="../media/image35.wmf"/><Relationship Id="rId4" Type="http://schemas.openxmlformats.org/officeDocument/2006/relationships/image" Target="../media/image32.wmf"/><Relationship Id="rId9" Type="http://schemas.openxmlformats.org/officeDocument/2006/relationships/oleObject" Target="../embeddings/oleObject23.bin"/></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Layout" Target="../slideLayouts/slideLayout7.xml"/><Relationship Id="rId1" Type="http://schemas.openxmlformats.org/officeDocument/2006/relationships/vmlDrawing" Target="../drawings/vmlDrawing15.vml"/><Relationship Id="rId6" Type="http://schemas.openxmlformats.org/officeDocument/2006/relationships/oleObject" Target="../embeddings/oleObject28.bin"/><Relationship Id="rId5" Type="http://schemas.openxmlformats.org/officeDocument/2006/relationships/oleObject" Target="../embeddings/oleObject27.bin"/><Relationship Id="rId4" Type="http://schemas.openxmlformats.org/officeDocument/2006/relationships/image" Target="../media/image25.wm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NULL"/><Relationship Id="rId7" Type="http://schemas.openxmlformats.org/officeDocument/2006/relationships/image" Target="NUL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NULL"/><Relationship Id="rId5" Type="http://schemas.openxmlformats.org/officeDocument/2006/relationships/image" Target="NULL"/><Relationship Id="rId4" Type="http://schemas.openxmlformats.org/officeDocument/2006/relationships/image" Target="NUL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oleObject" Target="../embeddings/oleObject29.bin"/><Relationship Id="rId7" Type="http://schemas.openxmlformats.org/officeDocument/2006/relationships/oleObject" Target="../embeddings/oleObject32.bin"/><Relationship Id="rId2" Type="http://schemas.openxmlformats.org/officeDocument/2006/relationships/slideLayout" Target="../slideLayouts/slideLayout7.xml"/><Relationship Id="rId1" Type="http://schemas.openxmlformats.org/officeDocument/2006/relationships/vmlDrawing" Target="../drawings/vmlDrawing16.vml"/><Relationship Id="rId6" Type="http://schemas.openxmlformats.org/officeDocument/2006/relationships/oleObject" Target="../embeddings/oleObject31.bin"/><Relationship Id="rId5" Type="http://schemas.openxmlformats.org/officeDocument/2006/relationships/oleObject" Target="../embeddings/oleObject30.bin"/><Relationship Id="rId4" Type="http://schemas.openxmlformats.org/officeDocument/2006/relationships/image" Target="../media/image25.wmf"/></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1828800" y="685800"/>
            <a:ext cx="8153400" cy="5693866"/>
          </a:xfrm>
          <a:prstGeom prst="rect">
            <a:avLst/>
          </a:prstGeom>
          <a:noFill/>
          <a:ln w="9525">
            <a:noFill/>
            <a:miter lim="800000"/>
            <a:headEnd/>
            <a:tailEnd/>
          </a:ln>
        </p:spPr>
        <p:txBody>
          <a:bodyPr>
            <a:spAutoFit/>
          </a:bodyPr>
          <a:lstStyle/>
          <a:p>
            <a:pPr algn="ctr"/>
            <a:r>
              <a:rPr lang="en-US" sz="4000" dirty="0">
                <a:solidFill>
                  <a:srgbClr val="0000CC"/>
                </a:solidFill>
              </a:rPr>
              <a:t>Transportation &amp;</a:t>
            </a:r>
          </a:p>
          <a:p>
            <a:pPr algn="ctr"/>
            <a:r>
              <a:rPr lang="en-US" sz="4000" dirty="0">
                <a:solidFill>
                  <a:srgbClr val="0000CC"/>
                </a:solidFill>
              </a:rPr>
              <a:t>Logistics Systems</a:t>
            </a:r>
          </a:p>
          <a:p>
            <a:pPr algn="ctr"/>
            <a:r>
              <a:rPr lang="en-US" sz="4000" dirty="0">
                <a:solidFill>
                  <a:srgbClr val="0000CC"/>
                </a:solidFill>
              </a:rPr>
              <a:t>Session 2 </a:t>
            </a:r>
          </a:p>
          <a:p>
            <a:pPr algn="ctr"/>
            <a:endParaRPr lang="en-US" sz="3200" dirty="0">
              <a:solidFill>
                <a:srgbClr val="0000CC"/>
              </a:solidFill>
            </a:endParaRPr>
          </a:p>
          <a:p>
            <a:pPr algn="ctr"/>
            <a:endParaRPr lang="en-US" sz="3200" dirty="0">
              <a:solidFill>
                <a:srgbClr val="0000CC"/>
              </a:solidFill>
            </a:endParaRPr>
          </a:p>
          <a:p>
            <a:pPr algn="ctr"/>
            <a:r>
              <a:rPr lang="en-US" sz="4400" dirty="0">
                <a:solidFill>
                  <a:srgbClr val="009900"/>
                </a:solidFill>
              </a:rPr>
              <a:t>Inventory Management - II</a:t>
            </a:r>
            <a:endParaRPr lang="en-US" sz="6000" dirty="0">
              <a:solidFill>
                <a:srgbClr val="009900"/>
              </a:solidFill>
            </a:endParaRPr>
          </a:p>
          <a:p>
            <a:pPr algn="ctr"/>
            <a:endParaRPr lang="en-US" sz="3200" dirty="0"/>
          </a:p>
          <a:p>
            <a:pPr algn="ctr"/>
            <a:endParaRPr lang="en-US" sz="3200" dirty="0"/>
          </a:p>
          <a:p>
            <a:pPr algn="ctr"/>
            <a:endParaRPr lang="en-US" sz="3200" dirty="0"/>
          </a:p>
          <a:p>
            <a:pPr algn="ctr"/>
            <a:r>
              <a:rPr lang="en-US" sz="4000" dirty="0">
                <a:solidFill>
                  <a:srgbClr val="990000"/>
                </a:solidFill>
              </a:rPr>
              <a:t>January 15, 2019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bwMode="auto">
          <a:xfrm>
            <a:off x="2209800" y="685800"/>
            <a:ext cx="7696200" cy="609600"/>
          </a:xfrm>
          <a:prstGeom prst="rect">
            <a:avLst/>
          </a:prstGeom>
          <a:noFill/>
          <a:ln w="12700">
            <a:miter lim="800000"/>
            <a:headEnd/>
            <a:tailEnd/>
          </a:ln>
        </p:spPr>
        <p:txBody>
          <a:bodyPr lIns="90487" tIns="44450" rIns="90487" bIns="44450" anchor="ctr"/>
          <a:lstStyle/>
          <a:p>
            <a:pPr algn="ctr">
              <a:defRPr/>
            </a:pPr>
            <a:r>
              <a:rPr lang="en-US" sz="4400" kern="0" dirty="0">
                <a:solidFill>
                  <a:srgbClr val="0000CC"/>
                </a:solidFill>
                <a:ea typeface="+mj-ea"/>
                <a:cs typeface="+mj-cs"/>
              </a:rPr>
              <a:t>Announcements</a:t>
            </a:r>
          </a:p>
        </p:txBody>
      </p:sp>
      <p:sp>
        <p:nvSpPr>
          <p:cNvPr id="6" name="TextBox 5"/>
          <p:cNvSpPr txBox="1">
            <a:spLocks noChangeArrowheads="1"/>
          </p:cNvSpPr>
          <p:nvPr/>
        </p:nvSpPr>
        <p:spPr bwMode="auto">
          <a:xfrm>
            <a:off x="838200" y="1524000"/>
            <a:ext cx="3243196" cy="584775"/>
          </a:xfrm>
          <a:prstGeom prst="rect">
            <a:avLst/>
          </a:prstGeom>
          <a:noFill/>
          <a:ln w="9525">
            <a:noFill/>
            <a:miter lim="800000"/>
            <a:headEnd/>
            <a:tailEnd/>
          </a:ln>
        </p:spPr>
        <p:txBody>
          <a:bodyPr wrap="none">
            <a:spAutoFit/>
          </a:bodyPr>
          <a:lstStyle/>
          <a:p>
            <a:pPr>
              <a:buFont typeface="Arial" charset="0"/>
              <a:buChar char="•"/>
            </a:pPr>
            <a:r>
              <a:rPr lang="en-US" sz="3200" dirty="0">
                <a:solidFill>
                  <a:srgbClr val="009900"/>
                </a:solidFill>
              </a:rPr>
              <a:t> HW 1 due now</a:t>
            </a:r>
          </a:p>
        </p:txBody>
      </p:sp>
      <p:sp>
        <p:nvSpPr>
          <p:cNvPr id="8" name="TextBox 7"/>
          <p:cNvSpPr txBox="1">
            <a:spLocks noChangeArrowheads="1"/>
          </p:cNvSpPr>
          <p:nvPr/>
        </p:nvSpPr>
        <p:spPr bwMode="auto">
          <a:xfrm>
            <a:off x="838200" y="2260937"/>
            <a:ext cx="5491696" cy="1015663"/>
          </a:xfrm>
          <a:prstGeom prst="rect">
            <a:avLst/>
          </a:prstGeom>
          <a:noFill/>
          <a:ln w="9525">
            <a:noFill/>
            <a:miter lim="800000"/>
            <a:headEnd/>
            <a:tailEnd/>
          </a:ln>
        </p:spPr>
        <p:txBody>
          <a:bodyPr wrap="none">
            <a:spAutoFit/>
          </a:bodyPr>
          <a:lstStyle/>
          <a:p>
            <a:pPr>
              <a:buFont typeface="Arial" charset="0"/>
              <a:buChar char="•"/>
            </a:pPr>
            <a:r>
              <a:rPr lang="en-US" sz="3200" dirty="0">
                <a:solidFill>
                  <a:srgbClr val="009900"/>
                </a:solidFill>
              </a:rPr>
              <a:t> HW 2 due next week</a:t>
            </a:r>
          </a:p>
          <a:p>
            <a:pPr lvl="1">
              <a:buFont typeface="Wingdings" pitchFamily="2" charset="2"/>
              <a:buChar char="q"/>
            </a:pPr>
            <a:r>
              <a:rPr lang="en-US" sz="2800" dirty="0"/>
              <a:t> Doable after today’s class</a:t>
            </a:r>
          </a:p>
        </p:txBody>
      </p:sp>
      <p:sp>
        <p:nvSpPr>
          <p:cNvPr id="5" name="TextBox 4"/>
          <p:cNvSpPr txBox="1">
            <a:spLocks noChangeArrowheads="1"/>
          </p:cNvSpPr>
          <p:nvPr/>
        </p:nvSpPr>
        <p:spPr bwMode="auto">
          <a:xfrm>
            <a:off x="838200" y="3429000"/>
            <a:ext cx="9480480" cy="1015663"/>
          </a:xfrm>
          <a:prstGeom prst="rect">
            <a:avLst/>
          </a:prstGeom>
          <a:noFill/>
          <a:ln w="9525">
            <a:noFill/>
            <a:miter lim="800000"/>
            <a:headEnd/>
            <a:tailEnd/>
          </a:ln>
        </p:spPr>
        <p:txBody>
          <a:bodyPr wrap="none">
            <a:spAutoFit/>
          </a:bodyPr>
          <a:lstStyle/>
          <a:p>
            <a:pPr>
              <a:buFont typeface="Arial" charset="0"/>
              <a:buChar char="•"/>
            </a:pPr>
            <a:r>
              <a:rPr lang="en-US" sz="3200" dirty="0">
                <a:solidFill>
                  <a:srgbClr val="009900"/>
                </a:solidFill>
              </a:rPr>
              <a:t> HW 3 and 4 are teamwork (case write-up)</a:t>
            </a:r>
          </a:p>
          <a:p>
            <a:pPr lvl="1">
              <a:buFont typeface="Wingdings" pitchFamily="2" charset="2"/>
              <a:buChar char="q"/>
            </a:pPr>
            <a:r>
              <a:rPr lang="en-US" sz="2800" dirty="0"/>
              <a:t> Cases discussed after respective HW is turned in</a:t>
            </a:r>
          </a:p>
        </p:txBody>
      </p:sp>
      <p:sp>
        <p:nvSpPr>
          <p:cNvPr id="7" name="TextBox 6"/>
          <p:cNvSpPr txBox="1">
            <a:spLocks noChangeArrowheads="1"/>
          </p:cNvSpPr>
          <p:nvPr/>
        </p:nvSpPr>
        <p:spPr bwMode="auto">
          <a:xfrm>
            <a:off x="838200" y="4648200"/>
            <a:ext cx="10503196" cy="1446550"/>
          </a:xfrm>
          <a:prstGeom prst="rect">
            <a:avLst/>
          </a:prstGeom>
          <a:noFill/>
          <a:ln w="9525">
            <a:noFill/>
            <a:miter lim="800000"/>
            <a:headEnd/>
            <a:tailEnd/>
          </a:ln>
        </p:spPr>
        <p:txBody>
          <a:bodyPr wrap="none">
            <a:spAutoFit/>
          </a:bodyPr>
          <a:lstStyle/>
          <a:p>
            <a:pPr>
              <a:buFont typeface="Arial" charset="0"/>
              <a:buChar char="•"/>
            </a:pPr>
            <a:r>
              <a:rPr lang="en-US" sz="3200" dirty="0">
                <a:solidFill>
                  <a:srgbClr val="009900"/>
                </a:solidFill>
              </a:rPr>
              <a:t> What is a good start date for take-home final exam?</a:t>
            </a:r>
          </a:p>
          <a:p>
            <a:pPr lvl="1">
              <a:buFont typeface="Wingdings" pitchFamily="2" charset="2"/>
              <a:buChar char="q"/>
            </a:pPr>
            <a:r>
              <a:rPr lang="en-US" sz="2800" dirty="0"/>
              <a:t> You will have one week to work on it</a:t>
            </a:r>
          </a:p>
          <a:p>
            <a:pPr lvl="1">
              <a:buFont typeface="Wingdings" pitchFamily="2" charset="2"/>
              <a:buChar char="q"/>
            </a:pPr>
            <a:r>
              <a:rPr lang="en-US" sz="2800" dirty="0"/>
              <a:t> Check your schedules, will ask next week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 calcmode="lin" valueType="num">
                                      <p:cBhvr additive="base">
                                        <p:cTn id="13" dur="500" fill="hold"/>
                                        <p:tgtEl>
                                          <p:spTgt spid="8">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anim calcmode="lin" valueType="num">
                                      <p:cBhvr additive="base">
                                        <p:cTn id="19" dur="500" fill="hold"/>
                                        <p:tgtEl>
                                          <p:spTgt spid="8">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anim calcmode="lin" valueType="num">
                                      <p:cBhvr additive="base">
                                        <p:cTn id="25" dur="5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5">
                                            <p:txEl>
                                              <p:pRg st="1" end="1"/>
                                            </p:txEl>
                                          </p:spTgt>
                                        </p:tgtEl>
                                        <p:attrNameLst>
                                          <p:attrName>style.visibility</p:attrName>
                                        </p:attrNameLst>
                                      </p:cBhvr>
                                      <p:to>
                                        <p:strVal val="visible"/>
                                      </p:to>
                                    </p:set>
                                    <p:anim calcmode="lin" valueType="num">
                                      <p:cBhvr additive="base">
                                        <p:cTn id="31" dur="500" fill="hold"/>
                                        <p:tgtEl>
                                          <p:spTgt spid="5">
                                            <p:txEl>
                                              <p:pRg st="1" end="1"/>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7">
                                            <p:txEl>
                                              <p:pRg st="0" end="0"/>
                                            </p:txEl>
                                          </p:spTgt>
                                        </p:tgtEl>
                                        <p:attrNameLst>
                                          <p:attrName>style.visibility</p:attrName>
                                        </p:attrNameLst>
                                      </p:cBhvr>
                                      <p:to>
                                        <p:strVal val="visible"/>
                                      </p:to>
                                    </p:set>
                                    <p:anim calcmode="lin" valueType="num">
                                      <p:cBhvr additive="base">
                                        <p:cTn id="37" dur="500" fill="hold"/>
                                        <p:tgtEl>
                                          <p:spTgt spid="7">
                                            <p:txEl>
                                              <p:pRg st="0" end="0"/>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7">
                                            <p:txEl>
                                              <p:pRg st="1" end="1"/>
                                            </p:txEl>
                                          </p:spTgt>
                                        </p:tgtEl>
                                        <p:attrNameLst>
                                          <p:attrName>style.visibility</p:attrName>
                                        </p:attrNameLst>
                                      </p:cBhvr>
                                      <p:to>
                                        <p:strVal val="visible"/>
                                      </p:to>
                                    </p:set>
                                    <p:anim calcmode="lin" valueType="num">
                                      <p:cBhvr additive="base">
                                        <p:cTn id="43" dur="500" fill="hold"/>
                                        <p:tgtEl>
                                          <p:spTgt spid="7">
                                            <p:txEl>
                                              <p:pRg st="1" end="1"/>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7">
                                            <p:txEl>
                                              <p:pRg st="2" end="2"/>
                                            </p:txEl>
                                          </p:spTgt>
                                        </p:tgtEl>
                                        <p:attrNameLst>
                                          <p:attrName>style.visibility</p:attrName>
                                        </p:attrNameLst>
                                      </p:cBhvr>
                                      <p:to>
                                        <p:strVal val="visible"/>
                                      </p:to>
                                    </p:set>
                                    <p:anim calcmode="lin" valueType="num">
                                      <p:cBhvr additive="base">
                                        <p:cTn id="49" dur="500" fill="hold"/>
                                        <p:tgtEl>
                                          <p:spTgt spid="7">
                                            <p:txEl>
                                              <p:pRg st="2" end="2"/>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7">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P spid="8" grpId="0" uiExpand="1" build="p" bldLvl="5"/>
      <p:bldP spid="5" grpId="0" build="p" bldLvl="5"/>
      <p:bldP spid="7" grpId="0" build="p" bldLvl="5"/>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p:cNvSpPr txBox="1">
            <a:spLocks noChangeArrowheads="1"/>
          </p:cNvSpPr>
          <p:nvPr/>
        </p:nvSpPr>
        <p:spPr bwMode="auto">
          <a:xfrm>
            <a:off x="3810001" y="914400"/>
            <a:ext cx="4284663" cy="762000"/>
          </a:xfrm>
          <a:prstGeom prst="rect">
            <a:avLst/>
          </a:prstGeom>
          <a:noFill/>
          <a:ln w="9525">
            <a:noFill/>
            <a:miter lim="800000"/>
            <a:headEnd/>
            <a:tailEnd/>
          </a:ln>
        </p:spPr>
        <p:txBody>
          <a:bodyPr wrap="none">
            <a:spAutoFit/>
          </a:bodyPr>
          <a:lstStyle/>
          <a:p>
            <a:r>
              <a:rPr lang="en-US" sz="4400">
                <a:solidFill>
                  <a:srgbClr val="0000CC"/>
                </a:solidFill>
              </a:rPr>
              <a:t>Lecture Outline</a:t>
            </a:r>
          </a:p>
        </p:txBody>
      </p:sp>
      <p:sp>
        <p:nvSpPr>
          <p:cNvPr id="23555" name="Text Box 3"/>
          <p:cNvSpPr txBox="1">
            <a:spLocks noChangeArrowheads="1"/>
          </p:cNvSpPr>
          <p:nvPr/>
        </p:nvSpPr>
        <p:spPr bwMode="auto">
          <a:xfrm>
            <a:off x="990600" y="2514600"/>
            <a:ext cx="7301999" cy="3046988"/>
          </a:xfrm>
          <a:prstGeom prst="rect">
            <a:avLst/>
          </a:prstGeom>
          <a:noFill/>
          <a:ln w="9525">
            <a:noFill/>
            <a:miter lim="800000"/>
            <a:headEnd/>
            <a:tailEnd/>
          </a:ln>
        </p:spPr>
        <p:txBody>
          <a:bodyPr wrap="none">
            <a:spAutoFit/>
          </a:bodyPr>
          <a:lstStyle/>
          <a:p>
            <a:pPr marL="571500" indent="-571500">
              <a:buFont typeface="Wingdings" pitchFamily="2" charset="2"/>
              <a:buChar char="Ø"/>
            </a:pPr>
            <a:r>
              <a:rPr lang="en-US" sz="3600" dirty="0">
                <a:solidFill>
                  <a:srgbClr val="009900"/>
                </a:solidFill>
              </a:rPr>
              <a:t>Case: Sport Obermeyer</a:t>
            </a:r>
          </a:p>
          <a:p>
            <a:pPr>
              <a:buFont typeface="Wingdings" pitchFamily="2" charset="2"/>
              <a:buChar char="Ø"/>
            </a:pPr>
            <a:endParaRPr lang="en-US" sz="1600" dirty="0">
              <a:solidFill>
                <a:srgbClr val="009900"/>
              </a:solidFill>
            </a:endParaRPr>
          </a:p>
          <a:p>
            <a:pPr marL="571500" indent="-571500">
              <a:buFont typeface="Arial" pitchFamily="34" charset="0"/>
              <a:buChar char="•"/>
            </a:pPr>
            <a:r>
              <a:rPr lang="en-US" sz="3600" dirty="0"/>
              <a:t>Classifying Inventory Models</a:t>
            </a:r>
          </a:p>
          <a:p>
            <a:pPr>
              <a:buFontTx/>
              <a:buChar char="•"/>
            </a:pPr>
            <a:endParaRPr lang="en-US" sz="1600" dirty="0"/>
          </a:p>
          <a:p>
            <a:pPr marL="571500" indent="-571500">
              <a:buFont typeface="Arial" pitchFamily="34" charset="0"/>
              <a:buChar char="•"/>
            </a:pPr>
            <a:r>
              <a:rPr lang="en-US" sz="3600" dirty="0"/>
              <a:t>Inventory Models: The Details</a:t>
            </a:r>
          </a:p>
          <a:p>
            <a:endParaRPr lang="en-US" sz="1600" dirty="0"/>
          </a:p>
          <a:p>
            <a:pPr marL="571500" indent="-571500">
              <a:buFont typeface="Arial" pitchFamily="34" charset="0"/>
              <a:buChar char="•"/>
            </a:pPr>
            <a:r>
              <a:rPr lang="en-US" sz="3600" dirty="0"/>
              <a:t>Summary </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91600" y="2590800"/>
            <a:ext cx="2667000" cy="2667000"/>
          </a:xfrm>
          <a:prstGeom prst="rect">
            <a:avLst/>
          </a:prstGeom>
        </p:spPr>
      </p:pic>
    </p:spTree>
    <p:extLst>
      <p:ext uri="{BB962C8B-B14F-4D97-AF65-F5344CB8AC3E}">
        <p14:creationId xmlns:p14="http://schemas.microsoft.com/office/powerpoint/2010/main" val="36267492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ski"/>
          <p:cNvPicPr>
            <a:picLocks noChangeAspect="1" noChangeArrowheads="1"/>
          </p:cNvPicPr>
          <p:nvPr/>
        </p:nvPicPr>
        <p:blipFill>
          <a:blip r:embed="rId3" cstate="print"/>
          <a:srcRect/>
          <a:stretch>
            <a:fillRect/>
          </a:stretch>
        </p:blipFill>
        <p:spPr bwMode="auto">
          <a:xfrm>
            <a:off x="1828800" y="381000"/>
            <a:ext cx="6172200" cy="6172200"/>
          </a:xfrm>
          <a:prstGeom prst="rect">
            <a:avLst/>
          </a:prstGeom>
          <a:noFill/>
          <a:ln w="9525">
            <a:noFill/>
            <a:miter lim="800000"/>
            <a:headEnd/>
            <a:tailEnd/>
          </a:ln>
        </p:spPr>
      </p:pic>
      <p:pic>
        <p:nvPicPr>
          <p:cNvPr id="3" name="Picture 2"/>
          <p:cNvPicPr>
            <a:picLocks noChangeAspect="1" noChangeArrowheads="1"/>
          </p:cNvPicPr>
          <p:nvPr/>
        </p:nvPicPr>
        <p:blipFill>
          <a:blip r:embed="rId4" cstate="print"/>
          <a:srcRect/>
          <a:stretch>
            <a:fillRect/>
          </a:stretch>
        </p:blipFill>
        <p:spPr bwMode="auto">
          <a:xfrm>
            <a:off x="7527926" y="4343401"/>
            <a:ext cx="2987675" cy="2009775"/>
          </a:xfrm>
          <a:prstGeom prst="rect">
            <a:avLst/>
          </a:prstGeom>
          <a:noFill/>
          <a:ln w="9525">
            <a:noFill/>
            <a:miter lim="800000"/>
            <a:headEnd/>
            <a:tailEnd/>
          </a:ln>
        </p:spPr>
      </p:pic>
      <p:pic>
        <p:nvPicPr>
          <p:cNvPr id="4" name="Picture 3"/>
          <p:cNvPicPr>
            <a:picLocks noChangeAspect="1" noChangeArrowheads="1"/>
          </p:cNvPicPr>
          <p:nvPr/>
        </p:nvPicPr>
        <p:blipFill>
          <a:blip r:embed="rId5" cstate="print"/>
          <a:srcRect/>
          <a:stretch>
            <a:fillRect/>
          </a:stretch>
        </p:blipFill>
        <p:spPr bwMode="auto">
          <a:xfrm>
            <a:off x="7315201" y="533401"/>
            <a:ext cx="3000375" cy="504825"/>
          </a:xfrm>
          <a:prstGeom prst="rect">
            <a:avLst/>
          </a:prstGeom>
          <a:noFill/>
          <a:ln w="9525">
            <a:noFill/>
            <a:miter lim="800000"/>
            <a:headEnd/>
            <a:tailEnd/>
          </a:ln>
        </p:spPr>
      </p:pic>
    </p:spTree>
    <p:extLst>
      <p:ext uri="{BB962C8B-B14F-4D97-AF65-F5344CB8AC3E}">
        <p14:creationId xmlns:p14="http://schemas.microsoft.com/office/powerpoint/2010/main" val="4084811886"/>
      </p:ext>
    </p:extLst>
  </p:cSld>
  <p:clrMapOvr>
    <a:masterClrMapping/>
  </p:clrMapOvr>
  <p:transition spd="slow">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9"/>
          <p:cNvSpPr txBox="1">
            <a:spLocks noChangeArrowheads="1"/>
          </p:cNvSpPr>
          <p:nvPr/>
        </p:nvSpPr>
        <p:spPr bwMode="auto">
          <a:xfrm>
            <a:off x="685800" y="1676400"/>
            <a:ext cx="11201400" cy="4832092"/>
          </a:xfrm>
          <a:prstGeom prst="rect">
            <a:avLst/>
          </a:prstGeom>
          <a:noFill/>
          <a:ln w="9525">
            <a:noFill/>
            <a:miter lim="800000"/>
            <a:headEnd/>
            <a:tailEnd/>
          </a:ln>
        </p:spPr>
        <p:txBody>
          <a:bodyPr wrap="square">
            <a:spAutoFit/>
          </a:bodyPr>
          <a:lstStyle/>
          <a:p>
            <a:pPr latinLnBrk="1">
              <a:buFont typeface="Wingdings" pitchFamily="2" charset="2"/>
              <a:buChar char="q"/>
            </a:pPr>
            <a:r>
              <a:rPr kumimoji="1" lang="en-US" altLang="ko-KR" b="1" dirty="0">
                <a:solidFill>
                  <a:srgbClr val="C00000"/>
                </a:solidFill>
                <a:ea typeface="굴림" pitchFamily="50" charset="-127"/>
                <a:cs typeface="Arial" charset="0"/>
              </a:rPr>
              <a:t> History</a:t>
            </a:r>
          </a:p>
          <a:p>
            <a:pPr latinLnBrk="1">
              <a:buFont typeface="Wingdings" pitchFamily="2" charset="2"/>
              <a:buNone/>
            </a:pPr>
            <a:r>
              <a:rPr kumimoji="1" lang="en-US" altLang="ko-KR" b="1" dirty="0">
                <a:ea typeface="굴림" pitchFamily="50" charset="-127"/>
                <a:cs typeface="Arial" charset="0"/>
              </a:rPr>
              <a:t>	</a:t>
            </a:r>
            <a:r>
              <a:rPr kumimoji="1" lang="en-US" altLang="ko-KR" b="1" dirty="0">
                <a:solidFill>
                  <a:srgbClr val="009900"/>
                </a:solidFill>
                <a:ea typeface="굴림" pitchFamily="50" charset="-127"/>
                <a:cs typeface="Arial" charset="0"/>
              </a:rPr>
              <a:t>- Found in 1947</a:t>
            </a:r>
          </a:p>
          <a:p>
            <a:pPr latinLnBrk="1">
              <a:buFont typeface="Wingdings" pitchFamily="2" charset="2"/>
              <a:buNone/>
            </a:pPr>
            <a:r>
              <a:rPr kumimoji="1" lang="en-US" altLang="ko-KR" b="1" dirty="0">
                <a:solidFill>
                  <a:srgbClr val="009900"/>
                </a:solidFill>
                <a:ea typeface="굴림" pitchFamily="50" charset="-127"/>
                <a:cs typeface="Arial" charset="0"/>
              </a:rPr>
              <a:t>	- Introduced German ski clothing</a:t>
            </a:r>
          </a:p>
          <a:p>
            <a:pPr latinLnBrk="1">
              <a:buFont typeface="Wingdings" pitchFamily="2" charset="2"/>
              <a:buNone/>
            </a:pPr>
            <a:endParaRPr kumimoji="1" lang="en-US" altLang="ko-KR" sz="1000" b="1" dirty="0">
              <a:ea typeface="굴림" pitchFamily="50" charset="-127"/>
              <a:cs typeface="Arial" charset="0"/>
            </a:endParaRPr>
          </a:p>
          <a:p>
            <a:pPr latinLnBrk="1">
              <a:buFont typeface="Wingdings" pitchFamily="2" charset="2"/>
              <a:buChar char="q"/>
            </a:pPr>
            <a:r>
              <a:rPr kumimoji="1" lang="en-US" altLang="ko-KR" b="1" dirty="0">
                <a:solidFill>
                  <a:srgbClr val="C00000"/>
                </a:solidFill>
                <a:ea typeface="굴림" pitchFamily="50" charset="-127"/>
                <a:cs typeface="Arial" charset="0"/>
              </a:rPr>
              <a:t> Products</a:t>
            </a:r>
          </a:p>
          <a:p>
            <a:pPr latinLnBrk="1">
              <a:buFont typeface="Wingdings" pitchFamily="2" charset="2"/>
              <a:buNone/>
            </a:pPr>
            <a:r>
              <a:rPr kumimoji="1" lang="en-US" altLang="ko-KR" b="1" dirty="0">
                <a:ea typeface="굴림" pitchFamily="50" charset="-127"/>
                <a:cs typeface="Arial" charset="0"/>
              </a:rPr>
              <a:t>	</a:t>
            </a:r>
            <a:r>
              <a:rPr kumimoji="1" lang="en-US" altLang="ko-KR" b="1" dirty="0">
                <a:solidFill>
                  <a:srgbClr val="009900"/>
                </a:solidFill>
                <a:ea typeface="굴림" pitchFamily="50" charset="-127"/>
                <a:cs typeface="Arial" charset="0"/>
              </a:rPr>
              <a:t>- A broad line of fashion ski apparel</a:t>
            </a:r>
          </a:p>
          <a:p>
            <a:pPr latinLnBrk="1">
              <a:buFont typeface="Wingdings" pitchFamily="2" charset="2"/>
              <a:buNone/>
            </a:pPr>
            <a:r>
              <a:rPr kumimoji="1" lang="en-US" altLang="ko-KR" b="1" dirty="0">
                <a:solidFill>
                  <a:srgbClr val="009900"/>
                </a:solidFill>
                <a:ea typeface="굴림" pitchFamily="50" charset="-127"/>
                <a:cs typeface="Arial" charset="0"/>
              </a:rPr>
              <a:t>	- Functionality and style </a:t>
            </a:r>
          </a:p>
          <a:p>
            <a:pPr latinLnBrk="1">
              <a:buFont typeface="Wingdings" pitchFamily="2" charset="2"/>
              <a:buNone/>
            </a:pPr>
            <a:r>
              <a:rPr kumimoji="1" lang="en-US" altLang="ko-KR" b="1" dirty="0">
                <a:solidFill>
                  <a:srgbClr val="009900"/>
                </a:solidFill>
                <a:ea typeface="굴림" pitchFamily="50" charset="-127"/>
                <a:cs typeface="Arial" charset="0"/>
              </a:rPr>
              <a:t>	- Seasonal sales</a:t>
            </a:r>
          </a:p>
          <a:p>
            <a:pPr latinLnBrk="1">
              <a:buFont typeface="Wingdings" pitchFamily="2" charset="2"/>
              <a:buNone/>
            </a:pPr>
            <a:r>
              <a:rPr kumimoji="1" lang="en-US" altLang="ko-KR" b="1" dirty="0">
                <a:solidFill>
                  <a:srgbClr val="009900"/>
                </a:solidFill>
                <a:ea typeface="굴림" pitchFamily="50" charset="-127"/>
                <a:cs typeface="Arial" charset="0"/>
              </a:rPr>
              <a:t>	- Short product life</a:t>
            </a:r>
          </a:p>
          <a:p>
            <a:pPr latinLnBrk="1">
              <a:buFont typeface="Wingdings" pitchFamily="2" charset="2"/>
              <a:buNone/>
            </a:pPr>
            <a:r>
              <a:rPr kumimoji="1" lang="en-US" altLang="ko-KR" sz="1000" b="1" dirty="0">
                <a:solidFill>
                  <a:srgbClr val="009900"/>
                </a:solidFill>
                <a:ea typeface="굴림" pitchFamily="50" charset="-127"/>
                <a:cs typeface="Arial" charset="0"/>
              </a:rPr>
              <a:t>	</a:t>
            </a:r>
            <a:endParaRPr kumimoji="1" lang="en-US" altLang="ko-KR" sz="1000" b="1" dirty="0">
              <a:ea typeface="굴림" pitchFamily="50" charset="-127"/>
              <a:cs typeface="Arial" charset="0"/>
            </a:endParaRPr>
          </a:p>
          <a:p>
            <a:pPr latinLnBrk="1">
              <a:buFont typeface="Wingdings" pitchFamily="2" charset="2"/>
              <a:buChar char="q"/>
            </a:pPr>
            <a:r>
              <a:rPr kumimoji="1" lang="en-US" altLang="ko-KR" b="1" dirty="0">
                <a:solidFill>
                  <a:srgbClr val="C00000"/>
                </a:solidFill>
                <a:ea typeface="굴림" pitchFamily="50" charset="-127"/>
                <a:cs typeface="Arial" charset="0"/>
              </a:rPr>
              <a:t> Position in Market</a:t>
            </a:r>
          </a:p>
          <a:p>
            <a:pPr latinLnBrk="1">
              <a:buFont typeface="Wingdings" pitchFamily="2" charset="2"/>
              <a:buNone/>
            </a:pPr>
            <a:r>
              <a:rPr kumimoji="1" lang="en-US" altLang="ko-KR" b="1" dirty="0">
                <a:ea typeface="굴림" pitchFamily="50" charset="-127"/>
                <a:cs typeface="Arial" charset="0"/>
              </a:rPr>
              <a:t>	</a:t>
            </a:r>
            <a:r>
              <a:rPr kumimoji="1" lang="en-US" altLang="ko-KR" b="1" dirty="0">
                <a:solidFill>
                  <a:srgbClr val="009900"/>
                </a:solidFill>
                <a:ea typeface="굴림" pitchFamily="50" charset="-127"/>
                <a:cs typeface="Arial" charset="0"/>
              </a:rPr>
              <a:t>- Target middle to high-end market</a:t>
            </a:r>
          </a:p>
          <a:p>
            <a:pPr latinLnBrk="1">
              <a:buFont typeface="Wingdings" pitchFamily="2" charset="2"/>
              <a:buNone/>
            </a:pPr>
            <a:r>
              <a:rPr kumimoji="1" lang="en-US" altLang="ko-KR" b="1" dirty="0">
                <a:solidFill>
                  <a:srgbClr val="009900"/>
                </a:solidFill>
                <a:ea typeface="굴림" pitchFamily="50" charset="-127"/>
                <a:cs typeface="Arial" charset="0"/>
              </a:rPr>
              <a:t>	- Excellent balance in price and value</a:t>
            </a:r>
          </a:p>
          <a:p>
            <a:pPr latinLnBrk="1">
              <a:buFont typeface="Wingdings" pitchFamily="2" charset="2"/>
              <a:buNone/>
            </a:pPr>
            <a:r>
              <a:rPr kumimoji="1" lang="en-US" altLang="ko-KR" b="1" dirty="0">
                <a:solidFill>
                  <a:srgbClr val="009900"/>
                </a:solidFill>
                <a:ea typeface="굴림" pitchFamily="50" charset="-127"/>
                <a:cs typeface="Arial" charset="0"/>
              </a:rPr>
              <a:t>	- Market share: 45% in children skiwear, 11% in adults </a:t>
            </a:r>
          </a:p>
        </p:txBody>
      </p:sp>
      <p:sp>
        <p:nvSpPr>
          <p:cNvPr id="177162" name="Rectangle 10"/>
          <p:cNvSpPr>
            <a:spLocks noChangeArrowheads="1"/>
          </p:cNvSpPr>
          <p:nvPr/>
        </p:nvSpPr>
        <p:spPr bwMode="auto">
          <a:xfrm>
            <a:off x="2209800" y="609600"/>
            <a:ext cx="7772400" cy="685800"/>
          </a:xfrm>
          <a:prstGeom prst="rect">
            <a:avLst/>
          </a:prstGeom>
          <a:noFill/>
          <a:ln w="9525">
            <a:noFill/>
            <a:miter lim="800000"/>
            <a:headEnd/>
            <a:tailEnd/>
          </a:ln>
          <a:effectLst/>
        </p:spPr>
        <p:txBody>
          <a:bodyPr anchor="ctr"/>
          <a:lstStyle/>
          <a:p>
            <a:pPr algn="ctr">
              <a:defRPr/>
            </a:pPr>
            <a:r>
              <a:rPr lang="en-US" altLang="ko-KR" sz="4400" b="1" dirty="0">
                <a:solidFill>
                  <a:srgbClr val="0000CC"/>
                </a:solidFill>
                <a:latin typeface="Arial" panose="020B0604020202020204" pitchFamily="34" charset="0"/>
                <a:ea typeface="굴림" pitchFamily="50" charset="-127"/>
                <a:cs typeface="Arial" panose="020B0604020202020204" pitchFamily="34" charset="0"/>
              </a:rPr>
              <a:t>Company Overview</a:t>
            </a:r>
          </a:p>
        </p:txBody>
      </p:sp>
      <p:pic>
        <p:nvPicPr>
          <p:cNvPr id="37892" name="Picture 7" descr="http://www.obermeyer.com/who/jpg/fstprk.gif"/>
          <p:cNvPicPr>
            <a:picLocks noChangeAspect="1" noChangeArrowheads="1"/>
          </p:cNvPicPr>
          <p:nvPr/>
        </p:nvPicPr>
        <p:blipFill>
          <a:blip r:embed="rId3" cstate="print"/>
          <a:srcRect/>
          <a:stretch>
            <a:fillRect/>
          </a:stretch>
        </p:blipFill>
        <p:spPr bwMode="auto">
          <a:xfrm>
            <a:off x="8229600" y="1981201"/>
            <a:ext cx="2133600" cy="1998663"/>
          </a:xfrm>
          <a:prstGeom prst="rect">
            <a:avLst/>
          </a:prstGeom>
          <a:noFill/>
          <a:ln w="9525">
            <a:noFill/>
            <a:miter lim="800000"/>
            <a:headEnd/>
            <a:tailEnd/>
          </a:ln>
        </p:spPr>
      </p:pic>
    </p:spTree>
    <p:extLst>
      <p:ext uri="{BB962C8B-B14F-4D97-AF65-F5344CB8AC3E}">
        <p14:creationId xmlns:p14="http://schemas.microsoft.com/office/powerpoint/2010/main" val="4040193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410">
                                            <p:txEl>
                                              <p:pRg st="0" end="0"/>
                                            </p:txEl>
                                          </p:spTgt>
                                        </p:tgtEl>
                                        <p:attrNameLst>
                                          <p:attrName>style.visibility</p:attrName>
                                        </p:attrNameLst>
                                      </p:cBhvr>
                                      <p:to>
                                        <p:strVal val="visible"/>
                                      </p:to>
                                    </p:set>
                                    <p:anim calcmode="lin" valueType="num">
                                      <p:cBhvr additive="base">
                                        <p:cTn id="7" dur="500" fill="hold"/>
                                        <p:tgtEl>
                                          <p:spTgt spid="17410">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741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7410">
                                            <p:txEl>
                                              <p:pRg st="1" end="1"/>
                                            </p:txEl>
                                          </p:spTgt>
                                        </p:tgtEl>
                                        <p:attrNameLst>
                                          <p:attrName>style.visibility</p:attrName>
                                        </p:attrNameLst>
                                      </p:cBhvr>
                                      <p:to>
                                        <p:strVal val="visible"/>
                                      </p:to>
                                    </p:set>
                                    <p:anim calcmode="lin" valueType="num">
                                      <p:cBhvr additive="base">
                                        <p:cTn id="13" dur="500" fill="hold"/>
                                        <p:tgtEl>
                                          <p:spTgt spid="17410">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7410">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7410">
                                            <p:txEl>
                                              <p:pRg st="2" end="2"/>
                                            </p:txEl>
                                          </p:spTgt>
                                        </p:tgtEl>
                                        <p:attrNameLst>
                                          <p:attrName>style.visibility</p:attrName>
                                        </p:attrNameLst>
                                      </p:cBhvr>
                                      <p:to>
                                        <p:strVal val="visible"/>
                                      </p:to>
                                    </p:set>
                                    <p:anim calcmode="lin" valueType="num">
                                      <p:cBhvr additive="base">
                                        <p:cTn id="19" dur="500" fill="hold"/>
                                        <p:tgtEl>
                                          <p:spTgt spid="17410">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7410">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7410">
                                            <p:txEl>
                                              <p:pRg st="4" end="4"/>
                                            </p:txEl>
                                          </p:spTgt>
                                        </p:tgtEl>
                                        <p:attrNameLst>
                                          <p:attrName>style.visibility</p:attrName>
                                        </p:attrNameLst>
                                      </p:cBhvr>
                                      <p:to>
                                        <p:strVal val="visible"/>
                                      </p:to>
                                    </p:set>
                                    <p:anim calcmode="lin" valueType="num">
                                      <p:cBhvr additive="base">
                                        <p:cTn id="25" dur="500" fill="hold"/>
                                        <p:tgtEl>
                                          <p:spTgt spid="17410">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7410">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7410">
                                            <p:txEl>
                                              <p:pRg st="5" end="5"/>
                                            </p:txEl>
                                          </p:spTgt>
                                        </p:tgtEl>
                                        <p:attrNameLst>
                                          <p:attrName>style.visibility</p:attrName>
                                        </p:attrNameLst>
                                      </p:cBhvr>
                                      <p:to>
                                        <p:strVal val="visible"/>
                                      </p:to>
                                    </p:set>
                                    <p:anim calcmode="lin" valueType="num">
                                      <p:cBhvr additive="base">
                                        <p:cTn id="31" dur="500" fill="hold"/>
                                        <p:tgtEl>
                                          <p:spTgt spid="17410">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7410">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7410">
                                            <p:txEl>
                                              <p:pRg st="6" end="6"/>
                                            </p:txEl>
                                          </p:spTgt>
                                        </p:tgtEl>
                                        <p:attrNameLst>
                                          <p:attrName>style.visibility</p:attrName>
                                        </p:attrNameLst>
                                      </p:cBhvr>
                                      <p:to>
                                        <p:strVal val="visible"/>
                                      </p:to>
                                    </p:set>
                                    <p:anim calcmode="lin" valueType="num">
                                      <p:cBhvr additive="base">
                                        <p:cTn id="37" dur="500" fill="hold"/>
                                        <p:tgtEl>
                                          <p:spTgt spid="17410">
                                            <p:txEl>
                                              <p:pRg st="6" end="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7410">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7410">
                                            <p:txEl>
                                              <p:pRg st="7" end="7"/>
                                            </p:txEl>
                                          </p:spTgt>
                                        </p:tgtEl>
                                        <p:attrNameLst>
                                          <p:attrName>style.visibility</p:attrName>
                                        </p:attrNameLst>
                                      </p:cBhvr>
                                      <p:to>
                                        <p:strVal val="visible"/>
                                      </p:to>
                                    </p:set>
                                    <p:anim calcmode="lin" valueType="num">
                                      <p:cBhvr additive="base">
                                        <p:cTn id="43" dur="500" fill="hold"/>
                                        <p:tgtEl>
                                          <p:spTgt spid="17410">
                                            <p:txEl>
                                              <p:pRg st="7" end="7"/>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17410">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17410">
                                            <p:txEl>
                                              <p:pRg st="8" end="8"/>
                                            </p:txEl>
                                          </p:spTgt>
                                        </p:tgtEl>
                                        <p:attrNameLst>
                                          <p:attrName>style.visibility</p:attrName>
                                        </p:attrNameLst>
                                      </p:cBhvr>
                                      <p:to>
                                        <p:strVal val="visible"/>
                                      </p:to>
                                    </p:set>
                                    <p:anim calcmode="lin" valueType="num">
                                      <p:cBhvr additive="base">
                                        <p:cTn id="49" dur="500" fill="hold"/>
                                        <p:tgtEl>
                                          <p:spTgt spid="17410">
                                            <p:txEl>
                                              <p:pRg st="8" end="8"/>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17410">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17410">
                                            <p:txEl>
                                              <p:pRg st="9" end="9"/>
                                            </p:txEl>
                                          </p:spTgt>
                                        </p:tgtEl>
                                        <p:attrNameLst>
                                          <p:attrName>style.visibility</p:attrName>
                                        </p:attrNameLst>
                                      </p:cBhvr>
                                      <p:to>
                                        <p:strVal val="visible"/>
                                      </p:to>
                                    </p:set>
                                    <p:anim calcmode="lin" valueType="num">
                                      <p:cBhvr additive="base">
                                        <p:cTn id="55" dur="500" fill="hold"/>
                                        <p:tgtEl>
                                          <p:spTgt spid="17410">
                                            <p:txEl>
                                              <p:pRg st="9" end="9"/>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17410">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17410">
                                            <p:txEl>
                                              <p:pRg st="10" end="10"/>
                                            </p:txEl>
                                          </p:spTgt>
                                        </p:tgtEl>
                                        <p:attrNameLst>
                                          <p:attrName>style.visibility</p:attrName>
                                        </p:attrNameLst>
                                      </p:cBhvr>
                                      <p:to>
                                        <p:strVal val="visible"/>
                                      </p:to>
                                    </p:set>
                                    <p:anim calcmode="lin" valueType="num">
                                      <p:cBhvr additive="base">
                                        <p:cTn id="61" dur="500" fill="hold"/>
                                        <p:tgtEl>
                                          <p:spTgt spid="17410">
                                            <p:txEl>
                                              <p:pRg st="10" end="10"/>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17410">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8" fill="hold" grpId="0" nodeType="clickEffect">
                                  <p:stCondLst>
                                    <p:cond delay="0"/>
                                  </p:stCondLst>
                                  <p:childTnLst>
                                    <p:set>
                                      <p:cBhvr>
                                        <p:cTn id="66" dur="1" fill="hold">
                                          <p:stCondLst>
                                            <p:cond delay="0"/>
                                          </p:stCondLst>
                                        </p:cTn>
                                        <p:tgtEl>
                                          <p:spTgt spid="17410">
                                            <p:txEl>
                                              <p:pRg st="11" end="11"/>
                                            </p:txEl>
                                          </p:spTgt>
                                        </p:tgtEl>
                                        <p:attrNameLst>
                                          <p:attrName>style.visibility</p:attrName>
                                        </p:attrNameLst>
                                      </p:cBhvr>
                                      <p:to>
                                        <p:strVal val="visible"/>
                                      </p:to>
                                    </p:set>
                                    <p:anim calcmode="lin" valueType="num">
                                      <p:cBhvr additive="base">
                                        <p:cTn id="67" dur="500" fill="hold"/>
                                        <p:tgtEl>
                                          <p:spTgt spid="17410">
                                            <p:txEl>
                                              <p:pRg st="11" end="11"/>
                                            </p:txEl>
                                          </p:spTgt>
                                        </p:tgtEl>
                                        <p:attrNameLst>
                                          <p:attrName>ppt_x</p:attrName>
                                        </p:attrNameLst>
                                      </p:cBhvr>
                                      <p:tavLst>
                                        <p:tav tm="0">
                                          <p:val>
                                            <p:strVal val="0-#ppt_w/2"/>
                                          </p:val>
                                        </p:tav>
                                        <p:tav tm="100000">
                                          <p:val>
                                            <p:strVal val="#ppt_x"/>
                                          </p:val>
                                        </p:tav>
                                      </p:tavLst>
                                    </p:anim>
                                    <p:anim calcmode="lin" valueType="num">
                                      <p:cBhvr additive="base">
                                        <p:cTn id="68" dur="500" fill="hold"/>
                                        <p:tgtEl>
                                          <p:spTgt spid="17410">
                                            <p:txEl>
                                              <p:pRg st="11" end="11"/>
                                            </p:txEl>
                                          </p:spTgt>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8" fill="hold" grpId="0" nodeType="clickEffect">
                                  <p:stCondLst>
                                    <p:cond delay="0"/>
                                  </p:stCondLst>
                                  <p:childTnLst>
                                    <p:set>
                                      <p:cBhvr>
                                        <p:cTn id="72" dur="1" fill="hold">
                                          <p:stCondLst>
                                            <p:cond delay="0"/>
                                          </p:stCondLst>
                                        </p:cTn>
                                        <p:tgtEl>
                                          <p:spTgt spid="17410">
                                            <p:txEl>
                                              <p:pRg st="12" end="12"/>
                                            </p:txEl>
                                          </p:spTgt>
                                        </p:tgtEl>
                                        <p:attrNameLst>
                                          <p:attrName>style.visibility</p:attrName>
                                        </p:attrNameLst>
                                      </p:cBhvr>
                                      <p:to>
                                        <p:strVal val="visible"/>
                                      </p:to>
                                    </p:set>
                                    <p:anim calcmode="lin" valueType="num">
                                      <p:cBhvr additive="base">
                                        <p:cTn id="73" dur="500" fill="hold"/>
                                        <p:tgtEl>
                                          <p:spTgt spid="17410">
                                            <p:txEl>
                                              <p:pRg st="12" end="12"/>
                                            </p:txEl>
                                          </p:spTgt>
                                        </p:tgtEl>
                                        <p:attrNameLst>
                                          <p:attrName>ppt_x</p:attrName>
                                        </p:attrNameLst>
                                      </p:cBhvr>
                                      <p:tavLst>
                                        <p:tav tm="0">
                                          <p:val>
                                            <p:strVal val="0-#ppt_w/2"/>
                                          </p:val>
                                        </p:tav>
                                        <p:tav tm="100000">
                                          <p:val>
                                            <p:strVal val="#ppt_x"/>
                                          </p:val>
                                        </p:tav>
                                      </p:tavLst>
                                    </p:anim>
                                    <p:anim calcmode="lin" valueType="num">
                                      <p:cBhvr additive="base">
                                        <p:cTn id="74" dur="500" fill="hold"/>
                                        <p:tgtEl>
                                          <p:spTgt spid="17410">
                                            <p:txEl>
                                              <p:pRg st="12" end="12"/>
                                            </p:txEl>
                                          </p:spTgt>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8" fill="hold" grpId="0" nodeType="clickEffect">
                                  <p:stCondLst>
                                    <p:cond delay="0"/>
                                  </p:stCondLst>
                                  <p:childTnLst>
                                    <p:set>
                                      <p:cBhvr>
                                        <p:cTn id="78" dur="1" fill="hold">
                                          <p:stCondLst>
                                            <p:cond delay="0"/>
                                          </p:stCondLst>
                                        </p:cTn>
                                        <p:tgtEl>
                                          <p:spTgt spid="17410">
                                            <p:txEl>
                                              <p:pRg st="13" end="13"/>
                                            </p:txEl>
                                          </p:spTgt>
                                        </p:tgtEl>
                                        <p:attrNameLst>
                                          <p:attrName>style.visibility</p:attrName>
                                        </p:attrNameLst>
                                      </p:cBhvr>
                                      <p:to>
                                        <p:strVal val="visible"/>
                                      </p:to>
                                    </p:set>
                                    <p:anim calcmode="lin" valueType="num">
                                      <p:cBhvr additive="base">
                                        <p:cTn id="79" dur="500" fill="hold"/>
                                        <p:tgtEl>
                                          <p:spTgt spid="17410">
                                            <p:txEl>
                                              <p:pRg st="13" end="13"/>
                                            </p:txEl>
                                          </p:spTgt>
                                        </p:tgtEl>
                                        <p:attrNameLst>
                                          <p:attrName>ppt_x</p:attrName>
                                        </p:attrNameLst>
                                      </p:cBhvr>
                                      <p:tavLst>
                                        <p:tav tm="0">
                                          <p:val>
                                            <p:strVal val="0-#ppt_w/2"/>
                                          </p:val>
                                        </p:tav>
                                        <p:tav tm="100000">
                                          <p:val>
                                            <p:strVal val="#ppt_x"/>
                                          </p:val>
                                        </p:tav>
                                      </p:tavLst>
                                    </p:anim>
                                    <p:anim calcmode="lin" valueType="num">
                                      <p:cBhvr additive="base">
                                        <p:cTn id="80" dur="500" fill="hold"/>
                                        <p:tgtEl>
                                          <p:spTgt spid="17410">
                                            <p:txEl>
                                              <p:pRg st="13" end="1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build="p" bldLvl="5"/>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ChangeArrowheads="1"/>
          </p:cNvSpPr>
          <p:nvPr/>
        </p:nvSpPr>
        <p:spPr bwMode="auto">
          <a:xfrm>
            <a:off x="2209800" y="381000"/>
            <a:ext cx="7772400" cy="1143000"/>
          </a:xfrm>
          <a:prstGeom prst="rect">
            <a:avLst/>
          </a:prstGeom>
          <a:noFill/>
          <a:ln w="12700">
            <a:noFill/>
            <a:miter lim="800000"/>
            <a:headEnd/>
            <a:tailEnd/>
          </a:ln>
        </p:spPr>
        <p:txBody>
          <a:bodyPr lIns="90487" tIns="44450" rIns="90487" bIns="44450" anchor="ctr"/>
          <a:lstStyle/>
          <a:p>
            <a:pPr algn="ctr"/>
            <a:r>
              <a:rPr lang="en-US" sz="4400" b="1" dirty="0">
                <a:solidFill>
                  <a:srgbClr val="0000CC"/>
                </a:solidFill>
              </a:rPr>
              <a:t>Time Line</a:t>
            </a:r>
          </a:p>
        </p:txBody>
      </p:sp>
      <p:sp>
        <p:nvSpPr>
          <p:cNvPr id="940035" name="Rectangle 3"/>
          <p:cNvSpPr>
            <a:spLocks noChangeArrowheads="1"/>
          </p:cNvSpPr>
          <p:nvPr/>
        </p:nvSpPr>
        <p:spPr bwMode="auto">
          <a:xfrm>
            <a:off x="4267200" y="1828801"/>
            <a:ext cx="1401024" cy="920765"/>
          </a:xfrm>
          <a:prstGeom prst="rect">
            <a:avLst/>
          </a:prstGeom>
          <a:noFill/>
          <a:ln w="12700">
            <a:noFill/>
            <a:miter lim="800000"/>
            <a:headEnd/>
            <a:tailEnd/>
          </a:ln>
        </p:spPr>
        <p:txBody>
          <a:bodyPr wrap="none" lIns="90487" tIns="44450" rIns="90487" bIns="44450">
            <a:spAutoFit/>
          </a:bodyPr>
          <a:lstStyle/>
          <a:p>
            <a:pPr eaLnBrk="0" hangingPunct="0"/>
            <a:r>
              <a:rPr lang="en-US" sz="1800" b="1">
                <a:solidFill>
                  <a:srgbClr val="008000"/>
                </a:solidFill>
              </a:rPr>
              <a:t>First </a:t>
            </a:r>
          </a:p>
          <a:p>
            <a:pPr eaLnBrk="0" hangingPunct="0"/>
            <a:r>
              <a:rPr lang="en-US" sz="1800" b="1">
                <a:solidFill>
                  <a:srgbClr val="008000"/>
                </a:solidFill>
              </a:rPr>
              <a:t>Production</a:t>
            </a:r>
          </a:p>
          <a:p>
            <a:pPr eaLnBrk="0" hangingPunct="0"/>
            <a:r>
              <a:rPr lang="en-US" sz="1800" b="1">
                <a:solidFill>
                  <a:srgbClr val="008000"/>
                </a:solidFill>
              </a:rPr>
              <a:t>order</a:t>
            </a:r>
          </a:p>
        </p:txBody>
      </p:sp>
      <p:sp>
        <p:nvSpPr>
          <p:cNvPr id="940036" name="Rectangle 4"/>
          <p:cNvSpPr>
            <a:spLocks noChangeArrowheads="1"/>
          </p:cNvSpPr>
          <p:nvPr/>
        </p:nvSpPr>
        <p:spPr bwMode="auto">
          <a:xfrm>
            <a:off x="5536776" y="1828801"/>
            <a:ext cx="1401024" cy="920765"/>
          </a:xfrm>
          <a:prstGeom prst="rect">
            <a:avLst/>
          </a:prstGeom>
          <a:noFill/>
          <a:ln w="12700">
            <a:noFill/>
            <a:miter lim="800000"/>
            <a:headEnd/>
            <a:tailEnd/>
          </a:ln>
        </p:spPr>
        <p:txBody>
          <a:bodyPr wrap="none" lIns="90487" tIns="44450" rIns="90487" bIns="44450">
            <a:spAutoFit/>
          </a:bodyPr>
          <a:lstStyle/>
          <a:p>
            <a:pPr algn="ctr" eaLnBrk="0" hangingPunct="0"/>
            <a:r>
              <a:rPr lang="en-US" sz="1800" b="1">
                <a:solidFill>
                  <a:srgbClr val="008000"/>
                </a:solidFill>
              </a:rPr>
              <a:t>Second </a:t>
            </a:r>
          </a:p>
          <a:p>
            <a:pPr algn="ctr" eaLnBrk="0" hangingPunct="0"/>
            <a:r>
              <a:rPr lang="en-US" sz="1800" b="1">
                <a:solidFill>
                  <a:srgbClr val="008000"/>
                </a:solidFill>
              </a:rPr>
              <a:t>Production</a:t>
            </a:r>
          </a:p>
          <a:p>
            <a:pPr algn="ctr" eaLnBrk="0" hangingPunct="0"/>
            <a:r>
              <a:rPr lang="en-US" sz="1800" b="1">
                <a:solidFill>
                  <a:srgbClr val="008000"/>
                </a:solidFill>
              </a:rPr>
              <a:t>order</a:t>
            </a:r>
          </a:p>
        </p:txBody>
      </p:sp>
      <p:sp>
        <p:nvSpPr>
          <p:cNvPr id="40965" name="Line 5"/>
          <p:cNvSpPr>
            <a:spLocks noChangeShapeType="1"/>
          </p:cNvSpPr>
          <p:nvPr/>
        </p:nvSpPr>
        <p:spPr bwMode="auto">
          <a:xfrm>
            <a:off x="2133600" y="3429000"/>
            <a:ext cx="8153400" cy="0"/>
          </a:xfrm>
          <a:prstGeom prst="line">
            <a:avLst/>
          </a:prstGeom>
          <a:noFill/>
          <a:ln w="57150">
            <a:solidFill>
              <a:schemeClr val="tx1"/>
            </a:solidFill>
            <a:round/>
            <a:headEnd/>
            <a:tailEnd type="triangle" w="med" len="med"/>
          </a:ln>
        </p:spPr>
        <p:txBody>
          <a:bodyPr/>
          <a:lstStyle/>
          <a:p>
            <a:endParaRPr lang="en-US" b="1"/>
          </a:p>
        </p:txBody>
      </p:sp>
      <p:sp>
        <p:nvSpPr>
          <p:cNvPr id="940038" name="Rectangle 6"/>
          <p:cNvSpPr>
            <a:spLocks noChangeArrowheads="1"/>
          </p:cNvSpPr>
          <p:nvPr/>
        </p:nvSpPr>
        <p:spPr bwMode="auto">
          <a:xfrm>
            <a:off x="1828801" y="3429001"/>
            <a:ext cx="843179" cy="366767"/>
          </a:xfrm>
          <a:prstGeom prst="rect">
            <a:avLst/>
          </a:prstGeom>
          <a:noFill/>
          <a:ln w="12700">
            <a:noFill/>
            <a:miter lim="800000"/>
            <a:headEnd/>
            <a:tailEnd/>
          </a:ln>
        </p:spPr>
        <p:txBody>
          <a:bodyPr wrap="none" lIns="90487" tIns="44450" rIns="90487" bIns="44450">
            <a:spAutoFit/>
          </a:bodyPr>
          <a:lstStyle/>
          <a:p>
            <a:pPr eaLnBrk="0" hangingPunct="0">
              <a:defRPr/>
            </a:pPr>
            <a:r>
              <a:rPr lang="en-US" sz="1800" b="1" dirty="0">
                <a:latin typeface="+mn-lt"/>
              </a:rPr>
              <a:t>Feb 92</a:t>
            </a:r>
          </a:p>
        </p:txBody>
      </p:sp>
      <p:sp>
        <p:nvSpPr>
          <p:cNvPr id="940039" name="Line 7"/>
          <p:cNvSpPr>
            <a:spLocks noChangeShapeType="1"/>
          </p:cNvSpPr>
          <p:nvPr/>
        </p:nvSpPr>
        <p:spPr bwMode="auto">
          <a:xfrm>
            <a:off x="2133600" y="2819400"/>
            <a:ext cx="0" cy="609600"/>
          </a:xfrm>
          <a:prstGeom prst="line">
            <a:avLst/>
          </a:prstGeom>
          <a:noFill/>
          <a:ln w="38100">
            <a:solidFill>
              <a:srgbClr val="008000"/>
            </a:solidFill>
            <a:round/>
            <a:headEnd/>
            <a:tailEnd type="triangle" w="med" len="med"/>
          </a:ln>
        </p:spPr>
        <p:txBody>
          <a:bodyPr/>
          <a:lstStyle/>
          <a:p>
            <a:endParaRPr lang="en-US" b="1"/>
          </a:p>
        </p:txBody>
      </p:sp>
      <p:sp>
        <p:nvSpPr>
          <p:cNvPr id="940040" name="Rectangle 8"/>
          <p:cNvSpPr>
            <a:spLocks noChangeArrowheads="1"/>
          </p:cNvSpPr>
          <p:nvPr/>
        </p:nvSpPr>
        <p:spPr bwMode="auto">
          <a:xfrm>
            <a:off x="3276601" y="3429001"/>
            <a:ext cx="830355" cy="366767"/>
          </a:xfrm>
          <a:prstGeom prst="rect">
            <a:avLst/>
          </a:prstGeom>
          <a:noFill/>
          <a:ln w="12700">
            <a:noFill/>
            <a:miter lim="800000"/>
            <a:headEnd/>
            <a:tailEnd/>
          </a:ln>
        </p:spPr>
        <p:txBody>
          <a:bodyPr wrap="none" lIns="90487" tIns="44450" rIns="90487" bIns="44450">
            <a:spAutoFit/>
          </a:bodyPr>
          <a:lstStyle/>
          <a:p>
            <a:pPr eaLnBrk="0" hangingPunct="0">
              <a:defRPr/>
            </a:pPr>
            <a:r>
              <a:rPr lang="en-US" sz="1800" b="1">
                <a:latin typeface="+mn-lt"/>
              </a:rPr>
              <a:t>Oct 92</a:t>
            </a:r>
          </a:p>
        </p:txBody>
      </p:sp>
      <p:sp>
        <p:nvSpPr>
          <p:cNvPr id="940041" name="Line 9"/>
          <p:cNvSpPr>
            <a:spLocks noChangeShapeType="1"/>
          </p:cNvSpPr>
          <p:nvPr/>
        </p:nvSpPr>
        <p:spPr bwMode="auto">
          <a:xfrm>
            <a:off x="3657600" y="2819400"/>
            <a:ext cx="0" cy="609600"/>
          </a:xfrm>
          <a:prstGeom prst="line">
            <a:avLst/>
          </a:prstGeom>
          <a:noFill/>
          <a:ln w="38100">
            <a:solidFill>
              <a:srgbClr val="008000"/>
            </a:solidFill>
            <a:round/>
            <a:headEnd/>
            <a:tailEnd type="triangle" w="med" len="med"/>
          </a:ln>
        </p:spPr>
        <p:txBody>
          <a:bodyPr/>
          <a:lstStyle/>
          <a:p>
            <a:endParaRPr lang="en-US" b="1"/>
          </a:p>
        </p:txBody>
      </p:sp>
      <p:sp>
        <p:nvSpPr>
          <p:cNvPr id="940042" name="Line 10"/>
          <p:cNvSpPr>
            <a:spLocks noChangeShapeType="1"/>
          </p:cNvSpPr>
          <p:nvPr/>
        </p:nvSpPr>
        <p:spPr bwMode="auto">
          <a:xfrm>
            <a:off x="4572000" y="2819400"/>
            <a:ext cx="0" cy="609600"/>
          </a:xfrm>
          <a:prstGeom prst="line">
            <a:avLst/>
          </a:prstGeom>
          <a:noFill/>
          <a:ln w="38100">
            <a:solidFill>
              <a:srgbClr val="008000"/>
            </a:solidFill>
            <a:round/>
            <a:headEnd/>
            <a:tailEnd type="triangle" w="med" len="med"/>
          </a:ln>
        </p:spPr>
        <p:txBody>
          <a:bodyPr/>
          <a:lstStyle/>
          <a:p>
            <a:endParaRPr lang="en-US" b="1"/>
          </a:p>
        </p:txBody>
      </p:sp>
      <p:sp>
        <p:nvSpPr>
          <p:cNvPr id="940043" name="Line 11"/>
          <p:cNvSpPr>
            <a:spLocks noChangeShapeType="1"/>
          </p:cNvSpPr>
          <p:nvPr/>
        </p:nvSpPr>
        <p:spPr bwMode="auto">
          <a:xfrm>
            <a:off x="6248400" y="2819400"/>
            <a:ext cx="0" cy="609600"/>
          </a:xfrm>
          <a:prstGeom prst="line">
            <a:avLst/>
          </a:prstGeom>
          <a:noFill/>
          <a:ln w="38100">
            <a:solidFill>
              <a:srgbClr val="008000"/>
            </a:solidFill>
            <a:round/>
            <a:headEnd/>
            <a:tailEnd type="triangle" w="med" len="med"/>
          </a:ln>
        </p:spPr>
        <p:txBody>
          <a:bodyPr/>
          <a:lstStyle/>
          <a:p>
            <a:endParaRPr lang="en-US" b="1"/>
          </a:p>
        </p:txBody>
      </p:sp>
      <p:sp>
        <p:nvSpPr>
          <p:cNvPr id="940044" name="Line 12"/>
          <p:cNvSpPr>
            <a:spLocks noChangeShapeType="1"/>
          </p:cNvSpPr>
          <p:nvPr/>
        </p:nvSpPr>
        <p:spPr bwMode="auto">
          <a:xfrm>
            <a:off x="8229600" y="2819400"/>
            <a:ext cx="0" cy="609600"/>
          </a:xfrm>
          <a:prstGeom prst="line">
            <a:avLst/>
          </a:prstGeom>
          <a:noFill/>
          <a:ln w="38100">
            <a:solidFill>
              <a:srgbClr val="008000"/>
            </a:solidFill>
            <a:round/>
            <a:headEnd/>
            <a:tailEnd type="triangle" w="med" len="med"/>
          </a:ln>
        </p:spPr>
        <p:txBody>
          <a:bodyPr/>
          <a:lstStyle/>
          <a:p>
            <a:endParaRPr lang="en-US" b="1"/>
          </a:p>
        </p:txBody>
      </p:sp>
      <p:sp>
        <p:nvSpPr>
          <p:cNvPr id="940045" name="Rectangle 13"/>
          <p:cNvSpPr>
            <a:spLocks noChangeArrowheads="1"/>
          </p:cNvSpPr>
          <p:nvPr/>
        </p:nvSpPr>
        <p:spPr bwMode="auto">
          <a:xfrm>
            <a:off x="3157386" y="2181225"/>
            <a:ext cx="1016304" cy="643766"/>
          </a:xfrm>
          <a:prstGeom prst="rect">
            <a:avLst/>
          </a:prstGeom>
          <a:noFill/>
          <a:ln w="12700">
            <a:noFill/>
            <a:miter lim="800000"/>
            <a:headEnd/>
            <a:tailEnd/>
          </a:ln>
        </p:spPr>
        <p:txBody>
          <a:bodyPr wrap="none" lIns="90487" tIns="44450" rIns="90487" bIns="44450">
            <a:spAutoFit/>
          </a:bodyPr>
          <a:lstStyle/>
          <a:p>
            <a:pPr algn="ctr" eaLnBrk="0" hangingPunct="0"/>
            <a:r>
              <a:rPr lang="en-US" sz="1800" b="1">
                <a:solidFill>
                  <a:srgbClr val="008000"/>
                </a:solidFill>
              </a:rPr>
              <a:t>Final</a:t>
            </a:r>
          </a:p>
          <a:p>
            <a:pPr algn="ctr" eaLnBrk="0" hangingPunct="0"/>
            <a:r>
              <a:rPr lang="en-US" sz="1800" b="1">
                <a:solidFill>
                  <a:srgbClr val="008000"/>
                </a:solidFill>
              </a:rPr>
              <a:t> Design</a:t>
            </a:r>
          </a:p>
        </p:txBody>
      </p:sp>
      <p:sp>
        <p:nvSpPr>
          <p:cNvPr id="940046" name="Rectangle 14"/>
          <p:cNvSpPr>
            <a:spLocks noChangeArrowheads="1"/>
          </p:cNvSpPr>
          <p:nvPr/>
        </p:nvSpPr>
        <p:spPr bwMode="auto">
          <a:xfrm>
            <a:off x="4206876" y="3429001"/>
            <a:ext cx="868827" cy="366767"/>
          </a:xfrm>
          <a:prstGeom prst="rect">
            <a:avLst/>
          </a:prstGeom>
          <a:noFill/>
          <a:ln w="12700">
            <a:noFill/>
            <a:miter lim="800000"/>
            <a:headEnd/>
            <a:tailEnd/>
          </a:ln>
        </p:spPr>
        <p:txBody>
          <a:bodyPr wrap="none" lIns="90487" tIns="44450" rIns="90487" bIns="44450">
            <a:spAutoFit/>
          </a:bodyPr>
          <a:lstStyle/>
          <a:p>
            <a:pPr eaLnBrk="0" hangingPunct="0">
              <a:defRPr/>
            </a:pPr>
            <a:r>
              <a:rPr lang="en-US" sz="1800" b="1">
                <a:latin typeface="+mn-lt"/>
              </a:rPr>
              <a:t>Nov 92</a:t>
            </a:r>
          </a:p>
        </p:txBody>
      </p:sp>
      <p:sp>
        <p:nvSpPr>
          <p:cNvPr id="940047" name="Rectangle 15"/>
          <p:cNvSpPr>
            <a:spLocks noChangeArrowheads="1"/>
          </p:cNvSpPr>
          <p:nvPr/>
        </p:nvSpPr>
        <p:spPr bwMode="auto">
          <a:xfrm>
            <a:off x="5883275" y="3429001"/>
            <a:ext cx="914400" cy="366713"/>
          </a:xfrm>
          <a:prstGeom prst="rect">
            <a:avLst/>
          </a:prstGeom>
          <a:noFill/>
          <a:ln w="12700">
            <a:noFill/>
            <a:miter lim="800000"/>
            <a:headEnd/>
            <a:tailEnd/>
          </a:ln>
        </p:spPr>
        <p:txBody>
          <a:bodyPr wrap="none" lIns="90487" tIns="44450" rIns="90487" bIns="44450">
            <a:spAutoFit/>
          </a:bodyPr>
          <a:lstStyle/>
          <a:p>
            <a:pPr eaLnBrk="0" hangingPunct="0">
              <a:defRPr/>
            </a:pPr>
            <a:r>
              <a:rPr lang="en-US" sz="1800" b="1" dirty="0">
                <a:latin typeface="+mn-lt"/>
              </a:rPr>
              <a:t>Mar 93</a:t>
            </a:r>
          </a:p>
        </p:txBody>
      </p:sp>
      <p:sp>
        <p:nvSpPr>
          <p:cNvPr id="940048" name="Rectangle 16"/>
          <p:cNvSpPr>
            <a:spLocks noChangeArrowheads="1"/>
          </p:cNvSpPr>
          <p:nvPr/>
        </p:nvSpPr>
        <p:spPr bwMode="auto">
          <a:xfrm>
            <a:off x="7813676" y="3429001"/>
            <a:ext cx="881651" cy="366767"/>
          </a:xfrm>
          <a:prstGeom prst="rect">
            <a:avLst/>
          </a:prstGeom>
          <a:noFill/>
          <a:ln w="12700">
            <a:noFill/>
            <a:miter lim="800000"/>
            <a:headEnd/>
            <a:tailEnd/>
          </a:ln>
        </p:spPr>
        <p:txBody>
          <a:bodyPr wrap="none" lIns="90487" tIns="44450" rIns="90487" bIns="44450">
            <a:spAutoFit/>
          </a:bodyPr>
          <a:lstStyle/>
          <a:p>
            <a:pPr eaLnBrk="0" hangingPunct="0">
              <a:defRPr/>
            </a:pPr>
            <a:r>
              <a:rPr lang="en-US" sz="1800" b="1">
                <a:latin typeface="+mn-lt"/>
              </a:rPr>
              <a:t>Aug 93</a:t>
            </a:r>
          </a:p>
        </p:txBody>
      </p:sp>
      <p:sp>
        <p:nvSpPr>
          <p:cNvPr id="940049" name="Rectangle 17"/>
          <p:cNvSpPr>
            <a:spLocks noChangeArrowheads="1"/>
          </p:cNvSpPr>
          <p:nvPr/>
        </p:nvSpPr>
        <p:spPr bwMode="auto">
          <a:xfrm>
            <a:off x="7764621" y="1828801"/>
            <a:ext cx="952184" cy="920765"/>
          </a:xfrm>
          <a:prstGeom prst="rect">
            <a:avLst/>
          </a:prstGeom>
          <a:noFill/>
          <a:ln w="12700">
            <a:noFill/>
            <a:miter lim="800000"/>
            <a:headEnd/>
            <a:tailEnd/>
          </a:ln>
        </p:spPr>
        <p:txBody>
          <a:bodyPr wrap="none" lIns="90487" tIns="44450" rIns="90487" bIns="44450">
            <a:spAutoFit/>
          </a:bodyPr>
          <a:lstStyle/>
          <a:p>
            <a:pPr algn="ctr" eaLnBrk="0" hangingPunct="0"/>
            <a:r>
              <a:rPr lang="en-US" sz="1800" b="1">
                <a:solidFill>
                  <a:srgbClr val="008000"/>
                </a:solidFill>
              </a:rPr>
              <a:t>Deliver</a:t>
            </a:r>
          </a:p>
          <a:p>
            <a:pPr algn="ctr" eaLnBrk="0" hangingPunct="0"/>
            <a:r>
              <a:rPr lang="en-US" sz="1800" b="1">
                <a:solidFill>
                  <a:srgbClr val="008000"/>
                </a:solidFill>
              </a:rPr>
              <a:t>To</a:t>
            </a:r>
          </a:p>
          <a:p>
            <a:pPr algn="ctr" eaLnBrk="0" hangingPunct="0"/>
            <a:r>
              <a:rPr lang="en-US" sz="1800" b="1">
                <a:solidFill>
                  <a:srgbClr val="008000"/>
                </a:solidFill>
              </a:rPr>
              <a:t>Stores</a:t>
            </a:r>
          </a:p>
        </p:txBody>
      </p:sp>
      <p:sp>
        <p:nvSpPr>
          <p:cNvPr id="940050" name="AutoShape 18"/>
          <p:cNvSpPr>
            <a:spLocks/>
          </p:cNvSpPr>
          <p:nvPr/>
        </p:nvSpPr>
        <p:spPr bwMode="auto">
          <a:xfrm rot="-5431620">
            <a:off x="2476500" y="3390900"/>
            <a:ext cx="685800" cy="1676400"/>
          </a:xfrm>
          <a:prstGeom prst="leftBrace">
            <a:avLst>
              <a:gd name="adj1" fmla="val 20370"/>
              <a:gd name="adj2" fmla="val 50000"/>
            </a:avLst>
          </a:prstGeom>
          <a:noFill/>
          <a:ln w="28575">
            <a:solidFill>
              <a:srgbClr val="FF0000"/>
            </a:solidFill>
            <a:round/>
            <a:headEnd/>
            <a:tailEnd/>
          </a:ln>
        </p:spPr>
        <p:txBody>
          <a:bodyPr wrap="none" anchor="ctr"/>
          <a:lstStyle/>
          <a:p>
            <a:endParaRPr lang="en-US" b="1"/>
          </a:p>
        </p:txBody>
      </p:sp>
      <p:sp>
        <p:nvSpPr>
          <p:cNvPr id="940051" name="Rectangle 19"/>
          <p:cNvSpPr>
            <a:spLocks noChangeArrowheads="1"/>
          </p:cNvSpPr>
          <p:nvPr/>
        </p:nvSpPr>
        <p:spPr bwMode="auto">
          <a:xfrm>
            <a:off x="1676401" y="4772025"/>
            <a:ext cx="2417327" cy="643766"/>
          </a:xfrm>
          <a:prstGeom prst="rect">
            <a:avLst/>
          </a:prstGeom>
          <a:noFill/>
          <a:ln w="12700">
            <a:noFill/>
            <a:miter lim="800000"/>
            <a:headEnd/>
            <a:tailEnd/>
          </a:ln>
        </p:spPr>
        <p:txBody>
          <a:bodyPr wrap="none" lIns="90487" tIns="44450" rIns="90487" bIns="44450">
            <a:spAutoFit/>
          </a:bodyPr>
          <a:lstStyle/>
          <a:p>
            <a:pPr eaLnBrk="0" hangingPunct="0">
              <a:buFontTx/>
              <a:buChar char="•"/>
            </a:pPr>
            <a:r>
              <a:rPr lang="en-US" sz="1800" b="1">
                <a:solidFill>
                  <a:srgbClr val="800000"/>
                </a:solidFill>
              </a:rPr>
              <a:t> Design</a:t>
            </a:r>
          </a:p>
          <a:p>
            <a:pPr eaLnBrk="0" hangingPunct="0">
              <a:buFontTx/>
              <a:buChar char="•"/>
            </a:pPr>
            <a:r>
              <a:rPr lang="en-US" sz="1800" b="1">
                <a:solidFill>
                  <a:srgbClr val="800000"/>
                </a:solidFill>
              </a:rPr>
              <a:t> Sample production</a:t>
            </a:r>
          </a:p>
        </p:txBody>
      </p:sp>
      <p:sp>
        <p:nvSpPr>
          <p:cNvPr id="940052" name="Rectangle 20"/>
          <p:cNvSpPr>
            <a:spLocks noChangeArrowheads="1"/>
          </p:cNvSpPr>
          <p:nvPr/>
        </p:nvSpPr>
        <p:spPr bwMode="auto">
          <a:xfrm>
            <a:off x="4248151" y="4800600"/>
            <a:ext cx="2096727" cy="643766"/>
          </a:xfrm>
          <a:prstGeom prst="rect">
            <a:avLst/>
          </a:prstGeom>
          <a:noFill/>
          <a:ln w="12700">
            <a:noFill/>
            <a:miter lim="800000"/>
            <a:headEnd/>
            <a:tailEnd/>
          </a:ln>
        </p:spPr>
        <p:txBody>
          <a:bodyPr wrap="none" lIns="90487" tIns="44450" rIns="90487" bIns="44450">
            <a:spAutoFit/>
          </a:bodyPr>
          <a:lstStyle/>
          <a:p>
            <a:pPr eaLnBrk="0" hangingPunct="0">
              <a:buFontTx/>
              <a:buChar char="•"/>
            </a:pPr>
            <a:r>
              <a:rPr lang="en-US" sz="1800" b="1">
                <a:solidFill>
                  <a:srgbClr val="800000"/>
                </a:solidFill>
              </a:rPr>
              <a:t> Procurement</a:t>
            </a:r>
          </a:p>
          <a:p>
            <a:pPr eaLnBrk="0" hangingPunct="0">
              <a:buFontTx/>
              <a:buChar char="•"/>
            </a:pPr>
            <a:r>
              <a:rPr lang="en-US" sz="1800" b="1">
                <a:solidFill>
                  <a:srgbClr val="800000"/>
                </a:solidFill>
              </a:rPr>
              <a:t> First production</a:t>
            </a:r>
          </a:p>
        </p:txBody>
      </p:sp>
      <p:sp>
        <p:nvSpPr>
          <p:cNvPr id="940053" name="Rectangle 21"/>
          <p:cNvSpPr>
            <a:spLocks noChangeArrowheads="1"/>
          </p:cNvSpPr>
          <p:nvPr/>
        </p:nvSpPr>
        <p:spPr bwMode="auto">
          <a:xfrm>
            <a:off x="6629401" y="4800600"/>
            <a:ext cx="2430151" cy="643766"/>
          </a:xfrm>
          <a:prstGeom prst="rect">
            <a:avLst/>
          </a:prstGeom>
          <a:noFill/>
          <a:ln w="12700">
            <a:noFill/>
            <a:miter lim="800000"/>
            <a:headEnd/>
            <a:tailEnd/>
          </a:ln>
        </p:spPr>
        <p:txBody>
          <a:bodyPr wrap="none" lIns="90487" tIns="44450" rIns="90487" bIns="44450">
            <a:spAutoFit/>
          </a:bodyPr>
          <a:lstStyle/>
          <a:p>
            <a:pPr eaLnBrk="0" hangingPunct="0">
              <a:buFontTx/>
              <a:buChar char="•"/>
            </a:pPr>
            <a:r>
              <a:rPr lang="en-US" sz="1800" b="1">
                <a:solidFill>
                  <a:srgbClr val="800000"/>
                </a:solidFill>
              </a:rPr>
              <a:t> Procurement</a:t>
            </a:r>
          </a:p>
          <a:p>
            <a:pPr eaLnBrk="0" hangingPunct="0">
              <a:buFontTx/>
              <a:buChar char="•"/>
            </a:pPr>
            <a:r>
              <a:rPr lang="en-US" sz="1800" b="1">
                <a:solidFill>
                  <a:srgbClr val="800000"/>
                </a:solidFill>
              </a:rPr>
              <a:t> Second production</a:t>
            </a:r>
          </a:p>
        </p:txBody>
      </p:sp>
      <p:sp>
        <p:nvSpPr>
          <p:cNvPr id="940054" name="Rectangle 22"/>
          <p:cNvSpPr>
            <a:spLocks noChangeArrowheads="1"/>
          </p:cNvSpPr>
          <p:nvPr/>
        </p:nvSpPr>
        <p:spPr bwMode="auto">
          <a:xfrm>
            <a:off x="8820150" y="4818064"/>
            <a:ext cx="1797050" cy="363537"/>
          </a:xfrm>
          <a:prstGeom prst="rect">
            <a:avLst/>
          </a:prstGeom>
          <a:noFill/>
          <a:ln w="12700">
            <a:noFill/>
            <a:miter lim="800000"/>
            <a:headEnd/>
            <a:tailEnd/>
          </a:ln>
        </p:spPr>
        <p:txBody>
          <a:bodyPr wrap="none" lIns="90487" tIns="44450" rIns="90487" bIns="44450">
            <a:spAutoFit/>
          </a:bodyPr>
          <a:lstStyle/>
          <a:p>
            <a:pPr eaLnBrk="0" hangingPunct="0">
              <a:buFontTx/>
              <a:buChar char="•"/>
            </a:pPr>
            <a:r>
              <a:rPr lang="en-US" sz="1800" b="1">
                <a:solidFill>
                  <a:srgbClr val="800000"/>
                </a:solidFill>
              </a:rPr>
              <a:t> Sales Season</a:t>
            </a:r>
          </a:p>
        </p:txBody>
      </p:sp>
      <p:sp>
        <p:nvSpPr>
          <p:cNvPr id="940055" name="Text Box 23"/>
          <p:cNvSpPr txBox="1">
            <a:spLocks noChangeArrowheads="1"/>
          </p:cNvSpPr>
          <p:nvPr/>
        </p:nvSpPr>
        <p:spPr bwMode="auto">
          <a:xfrm>
            <a:off x="9170988" y="5089526"/>
            <a:ext cx="1116012" cy="396875"/>
          </a:xfrm>
          <a:prstGeom prst="rect">
            <a:avLst/>
          </a:prstGeom>
          <a:noFill/>
          <a:ln w="9525">
            <a:noFill/>
            <a:miter lim="800000"/>
            <a:headEnd/>
            <a:tailEnd/>
          </a:ln>
        </p:spPr>
        <p:txBody>
          <a:bodyPr wrap="none">
            <a:spAutoFit/>
          </a:bodyPr>
          <a:lstStyle/>
          <a:p>
            <a:r>
              <a:rPr lang="en-US" sz="2000" b="1">
                <a:solidFill>
                  <a:srgbClr val="800000"/>
                </a:solidFill>
              </a:rPr>
              <a:t>1993-94</a:t>
            </a:r>
          </a:p>
        </p:txBody>
      </p:sp>
      <p:sp>
        <p:nvSpPr>
          <p:cNvPr id="940056" name="AutoShape 24"/>
          <p:cNvSpPr>
            <a:spLocks/>
          </p:cNvSpPr>
          <p:nvPr/>
        </p:nvSpPr>
        <p:spPr bwMode="auto">
          <a:xfrm rot="-5431620">
            <a:off x="4914900" y="3390900"/>
            <a:ext cx="685800" cy="1676400"/>
          </a:xfrm>
          <a:prstGeom prst="leftBrace">
            <a:avLst>
              <a:gd name="adj1" fmla="val 20370"/>
              <a:gd name="adj2" fmla="val 50000"/>
            </a:avLst>
          </a:prstGeom>
          <a:noFill/>
          <a:ln w="28575">
            <a:solidFill>
              <a:srgbClr val="FF0000"/>
            </a:solidFill>
            <a:round/>
            <a:headEnd/>
            <a:tailEnd/>
          </a:ln>
        </p:spPr>
        <p:txBody>
          <a:bodyPr wrap="none" anchor="ctr"/>
          <a:lstStyle/>
          <a:p>
            <a:endParaRPr lang="en-US" b="1"/>
          </a:p>
        </p:txBody>
      </p:sp>
      <p:sp>
        <p:nvSpPr>
          <p:cNvPr id="940057" name="AutoShape 25"/>
          <p:cNvSpPr>
            <a:spLocks/>
          </p:cNvSpPr>
          <p:nvPr/>
        </p:nvSpPr>
        <p:spPr bwMode="auto">
          <a:xfrm rot="-5431620">
            <a:off x="7124700" y="3390900"/>
            <a:ext cx="685800" cy="1676400"/>
          </a:xfrm>
          <a:prstGeom prst="leftBrace">
            <a:avLst>
              <a:gd name="adj1" fmla="val 20370"/>
              <a:gd name="adj2" fmla="val 50000"/>
            </a:avLst>
          </a:prstGeom>
          <a:noFill/>
          <a:ln w="28575">
            <a:solidFill>
              <a:srgbClr val="FF0000"/>
            </a:solidFill>
            <a:round/>
            <a:headEnd/>
            <a:tailEnd/>
          </a:ln>
        </p:spPr>
        <p:txBody>
          <a:bodyPr wrap="none" anchor="ctr"/>
          <a:lstStyle/>
          <a:p>
            <a:endParaRPr lang="en-US" b="1"/>
          </a:p>
        </p:txBody>
      </p:sp>
      <p:sp>
        <p:nvSpPr>
          <p:cNvPr id="940058" name="AutoShape 26"/>
          <p:cNvSpPr>
            <a:spLocks/>
          </p:cNvSpPr>
          <p:nvPr/>
        </p:nvSpPr>
        <p:spPr bwMode="auto">
          <a:xfrm rot="-5431620">
            <a:off x="9182100" y="3390900"/>
            <a:ext cx="685800" cy="1676400"/>
          </a:xfrm>
          <a:prstGeom prst="leftBrace">
            <a:avLst>
              <a:gd name="adj1" fmla="val 20370"/>
              <a:gd name="adj2" fmla="val 50000"/>
            </a:avLst>
          </a:prstGeom>
          <a:noFill/>
          <a:ln w="28575">
            <a:solidFill>
              <a:srgbClr val="FF0000"/>
            </a:solidFill>
            <a:round/>
            <a:headEnd/>
            <a:tailEnd/>
          </a:ln>
        </p:spPr>
        <p:txBody>
          <a:bodyPr wrap="none" anchor="ctr"/>
          <a:lstStyle/>
          <a:p>
            <a:endParaRPr lang="en-US" b="1"/>
          </a:p>
        </p:txBody>
      </p:sp>
      <p:sp>
        <p:nvSpPr>
          <p:cNvPr id="940059" name="Rectangle 27"/>
          <p:cNvSpPr>
            <a:spLocks noChangeArrowheads="1"/>
          </p:cNvSpPr>
          <p:nvPr/>
        </p:nvSpPr>
        <p:spPr bwMode="auto">
          <a:xfrm>
            <a:off x="2057400" y="5791200"/>
            <a:ext cx="7924800" cy="685800"/>
          </a:xfrm>
          <a:prstGeom prst="rect">
            <a:avLst/>
          </a:prstGeom>
          <a:noFill/>
          <a:ln w="9525">
            <a:noFill/>
            <a:miter lim="800000"/>
            <a:headEnd/>
            <a:tailEnd/>
          </a:ln>
        </p:spPr>
        <p:txBody>
          <a:bodyPr/>
          <a:lstStyle/>
          <a:p>
            <a:pPr marL="342900" indent="-342900"/>
            <a:r>
              <a:rPr lang="en-US" altLang="ko-KR" sz="1600" b="1" i="1" dirty="0">
                <a:solidFill>
                  <a:srgbClr val="006600"/>
                </a:solidFill>
                <a:latin typeface="Verdana" pitchFamily="34" charset="0"/>
                <a:ea typeface="굴림" pitchFamily="50" charset="-127"/>
              </a:rPr>
              <a:t>Stain Removal Tip from SO homepage!</a:t>
            </a:r>
          </a:p>
          <a:p>
            <a:pPr marL="342900" indent="-342900"/>
            <a:r>
              <a:rPr lang="en-US" altLang="ko-KR" sz="1600" b="1" i="1" dirty="0">
                <a:solidFill>
                  <a:srgbClr val="006600"/>
                </a:solidFill>
                <a:latin typeface="Verdana" pitchFamily="34" charset="0"/>
                <a:ea typeface="굴림" pitchFamily="50" charset="-127"/>
              </a:rPr>
              <a:t>COSMETICS - Apply liquid detergent directly</a:t>
            </a:r>
          </a:p>
        </p:txBody>
      </p:sp>
      <p:pic>
        <p:nvPicPr>
          <p:cNvPr id="40988" name="Picture 28"/>
          <p:cNvPicPr>
            <a:picLocks noChangeAspect="1" noChangeArrowheads="1"/>
          </p:cNvPicPr>
          <p:nvPr/>
        </p:nvPicPr>
        <p:blipFill>
          <a:blip r:embed="rId3" cstate="print"/>
          <a:srcRect/>
          <a:stretch>
            <a:fillRect/>
          </a:stretch>
        </p:blipFill>
        <p:spPr bwMode="auto">
          <a:xfrm>
            <a:off x="9067800" y="228600"/>
            <a:ext cx="1322388" cy="1828800"/>
          </a:xfrm>
          <a:prstGeom prst="rect">
            <a:avLst/>
          </a:prstGeom>
          <a:noFill/>
          <a:ln w="9525">
            <a:noFill/>
            <a:miter lim="800000"/>
            <a:headEnd/>
            <a:tailEnd/>
          </a:ln>
        </p:spPr>
      </p:pic>
      <p:pic>
        <p:nvPicPr>
          <p:cNvPr id="40989" name="Picture 29"/>
          <p:cNvPicPr>
            <a:picLocks noChangeAspect="1" noChangeArrowheads="1"/>
          </p:cNvPicPr>
          <p:nvPr/>
        </p:nvPicPr>
        <p:blipFill>
          <a:blip r:embed="rId4" cstate="print"/>
          <a:srcRect/>
          <a:stretch>
            <a:fillRect/>
          </a:stretch>
        </p:blipFill>
        <p:spPr bwMode="auto">
          <a:xfrm>
            <a:off x="1752601" y="228600"/>
            <a:ext cx="1495425" cy="1690688"/>
          </a:xfrm>
          <a:prstGeom prst="rect">
            <a:avLst/>
          </a:prstGeom>
          <a:noFill/>
          <a:ln w="9525">
            <a:noFill/>
            <a:miter lim="800000"/>
            <a:headEnd/>
            <a:tailEnd/>
          </a:ln>
        </p:spPr>
      </p:pic>
    </p:spTree>
    <p:extLst>
      <p:ext uri="{BB962C8B-B14F-4D97-AF65-F5344CB8AC3E}">
        <p14:creationId xmlns:p14="http://schemas.microsoft.com/office/powerpoint/2010/main" val="3754575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40048"/>
                                        </p:tgtEl>
                                        <p:attrNameLst>
                                          <p:attrName>style.visibility</p:attrName>
                                        </p:attrNameLst>
                                      </p:cBhvr>
                                      <p:to>
                                        <p:strVal val="visible"/>
                                      </p:to>
                                    </p:set>
                                    <p:anim calcmode="lin" valueType="num">
                                      <p:cBhvr additive="base">
                                        <p:cTn id="7" dur="500" fill="hold"/>
                                        <p:tgtEl>
                                          <p:spTgt spid="940048"/>
                                        </p:tgtEl>
                                        <p:attrNameLst>
                                          <p:attrName>ppt_x</p:attrName>
                                        </p:attrNameLst>
                                      </p:cBhvr>
                                      <p:tavLst>
                                        <p:tav tm="0">
                                          <p:val>
                                            <p:strVal val="0-#ppt_w/2"/>
                                          </p:val>
                                        </p:tav>
                                        <p:tav tm="100000">
                                          <p:val>
                                            <p:strVal val="#ppt_x"/>
                                          </p:val>
                                        </p:tav>
                                      </p:tavLst>
                                    </p:anim>
                                    <p:anim calcmode="lin" valueType="num">
                                      <p:cBhvr additive="base">
                                        <p:cTn id="8" dur="500" fill="hold"/>
                                        <p:tgtEl>
                                          <p:spTgt spid="94004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40054"/>
                                        </p:tgtEl>
                                        <p:attrNameLst>
                                          <p:attrName>style.visibility</p:attrName>
                                        </p:attrNameLst>
                                      </p:cBhvr>
                                      <p:to>
                                        <p:strVal val="visible"/>
                                      </p:to>
                                    </p:set>
                                    <p:anim calcmode="lin" valueType="num">
                                      <p:cBhvr additive="base">
                                        <p:cTn id="13" dur="500" fill="hold"/>
                                        <p:tgtEl>
                                          <p:spTgt spid="940054"/>
                                        </p:tgtEl>
                                        <p:attrNameLst>
                                          <p:attrName>ppt_x</p:attrName>
                                        </p:attrNameLst>
                                      </p:cBhvr>
                                      <p:tavLst>
                                        <p:tav tm="0">
                                          <p:val>
                                            <p:strVal val="0-#ppt_w/2"/>
                                          </p:val>
                                        </p:tav>
                                        <p:tav tm="100000">
                                          <p:val>
                                            <p:strVal val="#ppt_x"/>
                                          </p:val>
                                        </p:tav>
                                      </p:tavLst>
                                    </p:anim>
                                    <p:anim calcmode="lin" valueType="num">
                                      <p:cBhvr additive="base">
                                        <p:cTn id="14" dur="500" fill="hold"/>
                                        <p:tgtEl>
                                          <p:spTgt spid="94005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40055"/>
                                        </p:tgtEl>
                                        <p:attrNameLst>
                                          <p:attrName>style.visibility</p:attrName>
                                        </p:attrNameLst>
                                      </p:cBhvr>
                                      <p:to>
                                        <p:strVal val="visible"/>
                                      </p:to>
                                    </p:set>
                                    <p:anim calcmode="lin" valueType="num">
                                      <p:cBhvr additive="base">
                                        <p:cTn id="19" dur="500" fill="hold"/>
                                        <p:tgtEl>
                                          <p:spTgt spid="940055"/>
                                        </p:tgtEl>
                                        <p:attrNameLst>
                                          <p:attrName>ppt_x</p:attrName>
                                        </p:attrNameLst>
                                      </p:cBhvr>
                                      <p:tavLst>
                                        <p:tav tm="0">
                                          <p:val>
                                            <p:strVal val="0-#ppt_w/2"/>
                                          </p:val>
                                        </p:tav>
                                        <p:tav tm="100000">
                                          <p:val>
                                            <p:strVal val="#ppt_x"/>
                                          </p:val>
                                        </p:tav>
                                      </p:tavLst>
                                    </p:anim>
                                    <p:anim calcmode="lin" valueType="num">
                                      <p:cBhvr additive="base">
                                        <p:cTn id="20" dur="500" fill="hold"/>
                                        <p:tgtEl>
                                          <p:spTgt spid="94005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940058"/>
                                        </p:tgtEl>
                                        <p:attrNameLst>
                                          <p:attrName>style.visibility</p:attrName>
                                        </p:attrNameLst>
                                      </p:cBhvr>
                                      <p:to>
                                        <p:strVal val="visible"/>
                                      </p:to>
                                    </p:set>
                                    <p:anim calcmode="lin" valueType="num">
                                      <p:cBhvr additive="base">
                                        <p:cTn id="25" dur="500" fill="hold"/>
                                        <p:tgtEl>
                                          <p:spTgt spid="940058"/>
                                        </p:tgtEl>
                                        <p:attrNameLst>
                                          <p:attrName>ppt_x</p:attrName>
                                        </p:attrNameLst>
                                      </p:cBhvr>
                                      <p:tavLst>
                                        <p:tav tm="0">
                                          <p:val>
                                            <p:strVal val="0-#ppt_w/2"/>
                                          </p:val>
                                        </p:tav>
                                        <p:tav tm="100000">
                                          <p:val>
                                            <p:strVal val="#ppt_x"/>
                                          </p:val>
                                        </p:tav>
                                      </p:tavLst>
                                    </p:anim>
                                    <p:anim calcmode="lin" valueType="num">
                                      <p:cBhvr additive="base">
                                        <p:cTn id="26" dur="500" fill="hold"/>
                                        <p:tgtEl>
                                          <p:spTgt spid="940058"/>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940038"/>
                                        </p:tgtEl>
                                        <p:attrNameLst>
                                          <p:attrName>style.visibility</p:attrName>
                                        </p:attrNameLst>
                                      </p:cBhvr>
                                      <p:to>
                                        <p:strVal val="visible"/>
                                      </p:to>
                                    </p:set>
                                    <p:anim calcmode="lin" valueType="num">
                                      <p:cBhvr additive="base">
                                        <p:cTn id="31" dur="500" fill="hold"/>
                                        <p:tgtEl>
                                          <p:spTgt spid="940038"/>
                                        </p:tgtEl>
                                        <p:attrNameLst>
                                          <p:attrName>ppt_x</p:attrName>
                                        </p:attrNameLst>
                                      </p:cBhvr>
                                      <p:tavLst>
                                        <p:tav tm="0">
                                          <p:val>
                                            <p:strVal val="0-#ppt_w/2"/>
                                          </p:val>
                                        </p:tav>
                                        <p:tav tm="100000">
                                          <p:val>
                                            <p:strVal val="#ppt_x"/>
                                          </p:val>
                                        </p:tav>
                                      </p:tavLst>
                                    </p:anim>
                                    <p:anim calcmode="lin" valueType="num">
                                      <p:cBhvr additive="base">
                                        <p:cTn id="32" dur="500" fill="hold"/>
                                        <p:tgtEl>
                                          <p:spTgt spid="940038"/>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940039"/>
                                        </p:tgtEl>
                                        <p:attrNameLst>
                                          <p:attrName>style.visibility</p:attrName>
                                        </p:attrNameLst>
                                      </p:cBhvr>
                                      <p:to>
                                        <p:strVal val="visible"/>
                                      </p:to>
                                    </p:set>
                                    <p:anim calcmode="lin" valueType="num">
                                      <p:cBhvr additive="base">
                                        <p:cTn id="37" dur="500" fill="hold"/>
                                        <p:tgtEl>
                                          <p:spTgt spid="940039"/>
                                        </p:tgtEl>
                                        <p:attrNameLst>
                                          <p:attrName>ppt_x</p:attrName>
                                        </p:attrNameLst>
                                      </p:cBhvr>
                                      <p:tavLst>
                                        <p:tav tm="0">
                                          <p:val>
                                            <p:strVal val="0-#ppt_w/2"/>
                                          </p:val>
                                        </p:tav>
                                        <p:tav tm="100000">
                                          <p:val>
                                            <p:strVal val="#ppt_x"/>
                                          </p:val>
                                        </p:tav>
                                      </p:tavLst>
                                    </p:anim>
                                    <p:anim calcmode="lin" valueType="num">
                                      <p:cBhvr additive="base">
                                        <p:cTn id="38" dur="500" fill="hold"/>
                                        <p:tgtEl>
                                          <p:spTgt spid="940039"/>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940040"/>
                                        </p:tgtEl>
                                        <p:attrNameLst>
                                          <p:attrName>style.visibility</p:attrName>
                                        </p:attrNameLst>
                                      </p:cBhvr>
                                      <p:to>
                                        <p:strVal val="visible"/>
                                      </p:to>
                                    </p:set>
                                    <p:anim calcmode="lin" valueType="num">
                                      <p:cBhvr additive="base">
                                        <p:cTn id="43" dur="500" fill="hold"/>
                                        <p:tgtEl>
                                          <p:spTgt spid="940040"/>
                                        </p:tgtEl>
                                        <p:attrNameLst>
                                          <p:attrName>ppt_x</p:attrName>
                                        </p:attrNameLst>
                                      </p:cBhvr>
                                      <p:tavLst>
                                        <p:tav tm="0">
                                          <p:val>
                                            <p:strVal val="0-#ppt_w/2"/>
                                          </p:val>
                                        </p:tav>
                                        <p:tav tm="100000">
                                          <p:val>
                                            <p:strVal val="#ppt_x"/>
                                          </p:val>
                                        </p:tav>
                                      </p:tavLst>
                                    </p:anim>
                                    <p:anim calcmode="lin" valueType="num">
                                      <p:cBhvr additive="base">
                                        <p:cTn id="44" dur="500" fill="hold"/>
                                        <p:tgtEl>
                                          <p:spTgt spid="940040"/>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940050"/>
                                        </p:tgtEl>
                                        <p:attrNameLst>
                                          <p:attrName>style.visibility</p:attrName>
                                        </p:attrNameLst>
                                      </p:cBhvr>
                                      <p:to>
                                        <p:strVal val="visible"/>
                                      </p:to>
                                    </p:set>
                                    <p:anim calcmode="lin" valueType="num">
                                      <p:cBhvr additive="base">
                                        <p:cTn id="49" dur="500" fill="hold"/>
                                        <p:tgtEl>
                                          <p:spTgt spid="940050"/>
                                        </p:tgtEl>
                                        <p:attrNameLst>
                                          <p:attrName>ppt_x</p:attrName>
                                        </p:attrNameLst>
                                      </p:cBhvr>
                                      <p:tavLst>
                                        <p:tav tm="0">
                                          <p:val>
                                            <p:strVal val="0-#ppt_w/2"/>
                                          </p:val>
                                        </p:tav>
                                        <p:tav tm="100000">
                                          <p:val>
                                            <p:strVal val="#ppt_x"/>
                                          </p:val>
                                        </p:tav>
                                      </p:tavLst>
                                    </p:anim>
                                    <p:anim calcmode="lin" valueType="num">
                                      <p:cBhvr additive="base">
                                        <p:cTn id="50" dur="500" fill="hold"/>
                                        <p:tgtEl>
                                          <p:spTgt spid="940050"/>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940051">
                                            <p:txEl>
                                              <p:pRg st="0" end="0"/>
                                            </p:txEl>
                                          </p:spTgt>
                                        </p:tgtEl>
                                        <p:attrNameLst>
                                          <p:attrName>style.visibility</p:attrName>
                                        </p:attrNameLst>
                                      </p:cBhvr>
                                      <p:to>
                                        <p:strVal val="visible"/>
                                      </p:to>
                                    </p:set>
                                    <p:anim calcmode="lin" valueType="num">
                                      <p:cBhvr additive="base">
                                        <p:cTn id="55" dur="500" fill="hold"/>
                                        <p:tgtEl>
                                          <p:spTgt spid="940051">
                                            <p:txEl>
                                              <p:pRg st="0" end="0"/>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94005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940051">
                                            <p:txEl>
                                              <p:pRg st="1" end="1"/>
                                            </p:txEl>
                                          </p:spTgt>
                                        </p:tgtEl>
                                        <p:attrNameLst>
                                          <p:attrName>style.visibility</p:attrName>
                                        </p:attrNameLst>
                                      </p:cBhvr>
                                      <p:to>
                                        <p:strVal val="visible"/>
                                      </p:to>
                                    </p:set>
                                    <p:anim calcmode="lin" valueType="num">
                                      <p:cBhvr additive="base">
                                        <p:cTn id="61" dur="500" fill="hold"/>
                                        <p:tgtEl>
                                          <p:spTgt spid="940051">
                                            <p:txEl>
                                              <p:pRg st="1" end="1"/>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94005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8" fill="hold" grpId="0" nodeType="clickEffect">
                                  <p:stCondLst>
                                    <p:cond delay="0"/>
                                  </p:stCondLst>
                                  <p:childTnLst>
                                    <p:set>
                                      <p:cBhvr>
                                        <p:cTn id="66" dur="1" fill="hold">
                                          <p:stCondLst>
                                            <p:cond delay="0"/>
                                          </p:stCondLst>
                                        </p:cTn>
                                        <p:tgtEl>
                                          <p:spTgt spid="940041"/>
                                        </p:tgtEl>
                                        <p:attrNameLst>
                                          <p:attrName>style.visibility</p:attrName>
                                        </p:attrNameLst>
                                      </p:cBhvr>
                                      <p:to>
                                        <p:strVal val="visible"/>
                                      </p:to>
                                    </p:set>
                                    <p:anim calcmode="lin" valueType="num">
                                      <p:cBhvr additive="base">
                                        <p:cTn id="67" dur="500" fill="hold"/>
                                        <p:tgtEl>
                                          <p:spTgt spid="940041"/>
                                        </p:tgtEl>
                                        <p:attrNameLst>
                                          <p:attrName>ppt_x</p:attrName>
                                        </p:attrNameLst>
                                      </p:cBhvr>
                                      <p:tavLst>
                                        <p:tav tm="0">
                                          <p:val>
                                            <p:strVal val="0-#ppt_w/2"/>
                                          </p:val>
                                        </p:tav>
                                        <p:tav tm="100000">
                                          <p:val>
                                            <p:strVal val="#ppt_x"/>
                                          </p:val>
                                        </p:tav>
                                      </p:tavLst>
                                    </p:anim>
                                    <p:anim calcmode="lin" valueType="num">
                                      <p:cBhvr additive="base">
                                        <p:cTn id="68" dur="500" fill="hold"/>
                                        <p:tgtEl>
                                          <p:spTgt spid="940041"/>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8" fill="hold" grpId="0" nodeType="clickEffect">
                                  <p:stCondLst>
                                    <p:cond delay="0"/>
                                  </p:stCondLst>
                                  <p:childTnLst>
                                    <p:set>
                                      <p:cBhvr>
                                        <p:cTn id="72" dur="1" fill="hold">
                                          <p:stCondLst>
                                            <p:cond delay="0"/>
                                          </p:stCondLst>
                                        </p:cTn>
                                        <p:tgtEl>
                                          <p:spTgt spid="940045"/>
                                        </p:tgtEl>
                                        <p:attrNameLst>
                                          <p:attrName>style.visibility</p:attrName>
                                        </p:attrNameLst>
                                      </p:cBhvr>
                                      <p:to>
                                        <p:strVal val="visible"/>
                                      </p:to>
                                    </p:set>
                                    <p:anim calcmode="lin" valueType="num">
                                      <p:cBhvr additive="base">
                                        <p:cTn id="73" dur="500" fill="hold"/>
                                        <p:tgtEl>
                                          <p:spTgt spid="940045"/>
                                        </p:tgtEl>
                                        <p:attrNameLst>
                                          <p:attrName>ppt_x</p:attrName>
                                        </p:attrNameLst>
                                      </p:cBhvr>
                                      <p:tavLst>
                                        <p:tav tm="0">
                                          <p:val>
                                            <p:strVal val="0-#ppt_w/2"/>
                                          </p:val>
                                        </p:tav>
                                        <p:tav tm="100000">
                                          <p:val>
                                            <p:strVal val="#ppt_x"/>
                                          </p:val>
                                        </p:tav>
                                      </p:tavLst>
                                    </p:anim>
                                    <p:anim calcmode="lin" valueType="num">
                                      <p:cBhvr additive="base">
                                        <p:cTn id="74" dur="500" fill="hold"/>
                                        <p:tgtEl>
                                          <p:spTgt spid="940045"/>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8" fill="hold" grpId="0" nodeType="clickEffect">
                                  <p:stCondLst>
                                    <p:cond delay="0"/>
                                  </p:stCondLst>
                                  <p:childTnLst>
                                    <p:set>
                                      <p:cBhvr>
                                        <p:cTn id="78" dur="1" fill="hold">
                                          <p:stCondLst>
                                            <p:cond delay="0"/>
                                          </p:stCondLst>
                                        </p:cTn>
                                        <p:tgtEl>
                                          <p:spTgt spid="940046"/>
                                        </p:tgtEl>
                                        <p:attrNameLst>
                                          <p:attrName>style.visibility</p:attrName>
                                        </p:attrNameLst>
                                      </p:cBhvr>
                                      <p:to>
                                        <p:strVal val="visible"/>
                                      </p:to>
                                    </p:set>
                                    <p:anim calcmode="lin" valueType="num">
                                      <p:cBhvr additive="base">
                                        <p:cTn id="79" dur="500" fill="hold"/>
                                        <p:tgtEl>
                                          <p:spTgt spid="940046"/>
                                        </p:tgtEl>
                                        <p:attrNameLst>
                                          <p:attrName>ppt_x</p:attrName>
                                        </p:attrNameLst>
                                      </p:cBhvr>
                                      <p:tavLst>
                                        <p:tav tm="0">
                                          <p:val>
                                            <p:strVal val="0-#ppt_w/2"/>
                                          </p:val>
                                        </p:tav>
                                        <p:tav tm="100000">
                                          <p:val>
                                            <p:strVal val="#ppt_x"/>
                                          </p:val>
                                        </p:tav>
                                      </p:tavLst>
                                    </p:anim>
                                    <p:anim calcmode="lin" valueType="num">
                                      <p:cBhvr additive="base">
                                        <p:cTn id="80" dur="500" fill="hold"/>
                                        <p:tgtEl>
                                          <p:spTgt spid="940046"/>
                                        </p:tgtEl>
                                        <p:attrNameLst>
                                          <p:attrName>ppt_y</p:attrName>
                                        </p:attrNameLst>
                                      </p:cBhvr>
                                      <p:tavLst>
                                        <p:tav tm="0">
                                          <p:val>
                                            <p:strVal val="#ppt_y"/>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8" fill="hold" grpId="0" nodeType="clickEffect">
                                  <p:stCondLst>
                                    <p:cond delay="0"/>
                                  </p:stCondLst>
                                  <p:childTnLst>
                                    <p:set>
                                      <p:cBhvr>
                                        <p:cTn id="84" dur="1" fill="hold">
                                          <p:stCondLst>
                                            <p:cond delay="0"/>
                                          </p:stCondLst>
                                        </p:cTn>
                                        <p:tgtEl>
                                          <p:spTgt spid="940042"/>
                                        </p:tgtEl>
                                        <p:attrNameLst>
                                          <p:attrName>style.visibility</p:attrName>
                                        </p:attrNameLst>
                                      </p:cBhvr>
                                      <p:to>
                                        <p:strVal val="visible"/>
                                      </p:to>
                                    </p:set>
                                    <p:anim calcmode="lin" valueType="num">
                                      <p:cBhvr additive="base">
                                        <p:cTn id="85" dur="500" fill="hold"/>
                                        <p:tgtEl>
                                          <p:spTgt spid="940042"/>
                                        </p:tgtEl>
                                        <p:attrNameLst>
                                          <p:attrName>ppt_x</p:attrName>
                                        </p:attrNameLst>
                                      </p:cBhvr>
                                      <p:tavLst>
                                        <p:tav tm="0">
                                          <p:val>
                                            <p:strVal val="0-#ppt_w/2"/>
                                          </p:val>
                                        </p:tav>
                                        <p:tav tm="100000">
                                          <p:val>
                                            <p:strVal val="#ppt_x"/>
                                          </p:val>
                                        </p:tav>
                                      </p:tavLst>
                                    </p:anim>
                                    <p:anim calcmode="lin" valueType="num">
                                      <p:cBhvr additive="base">
                                        <p:cTn id="86" dur="500" fill="hold"/>
                                        <p:tgtEl>
                                          <p:spTgt spid="940042"/>
                                        </p:tgtEl>
                                        <p:attrNameLst>
                                          <p:attrName>ppt_y</p:attrName>
                                        </p:attrNameLst>
                                      </p:cBhvr>
                                      <p:tavLst>
                                        <p:tav tm="0">
                                          <p:val>
                                            <p:strVal val="#ppt_y"/>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8" fill="hold" grpId="0" nodeType="clickEffect">
                                  <p:stCondLst>
                                    <p:cond delay="0"/>
                                  </p:stCondLst>
                                  <p:childTnLst>
                                    <p:set>
                                      <p:cBhvr>
                                        <p:cTn id="90" dur="1" fill="hold">
                                          <p:stCondLst>
                                            <p:cond delay="0"/>
                                          </p:stCondLst>
                                        </p:cTn>
                                        <p:tgtEl>
                                          <p:spTgt spid="940035"/>
                                        </p:tgtEl>
                                        <p:attrNameLst>
                                          <p:attrName>style.visibility</p:attrName>
                                        </p:attrNameLst>
                                      </p:cBhvr>
                                      <p:to>
                                        <p:strVal val="visible"/>
                                      </p:to>
                                    </p:set>
                                    <p:anim calcmode="lin" valueType="num">
                                      <p:cBhvr additive="base">
                                        <p:cTn id="91" dur="500" fill="hold"/>
                                        <p:tgtEl>
                                          <p:spTgt spid="940035"/>
                                        </p:tgtEl>
                                        <p:attrNameLst>
                                          <p:attrName>ppt_x</p:attrName>
                                        </p:attrNameLst>
                                      </p:cBhvr>
                                      <p:tavLst>
                                        <p:tav tm="0">
                                          <p:val>
                                            <p:strVal val="0-#ppt_w/2"/>
                                          </p:val>
                                        </p:tav>
                                        <p:tav tm="100000">
                                          <p:val>
                                            <p:strVal val="#ppt_x"/>
                                          </p:val>
                                        </p:tav>
                                      </p:tavLst>
                                    </p:anim>
                                    <p:anim calcmode="lin" valueType="num">
                                      <p:cBhvr additive="base">
                                        <p:cTn id="92" dur="500" fill="hold"/>
                                        <p:tgtEl>
                                          <p:spTgt spid="940035"/>
                                        </p:tgtEl>
                                        <p:attrNameLst>
                                          <p:attrName>ppt_y</p:attrName>
                                        </p:attrNameLst>
                                      </p:cBhvr>
                                      <p:tavLst>
                                        <p:tav tm="0">
                                          <p:val>
                                            <p:strVal val="#ppt_y"/>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8" fill="hold" grpId="0" nodeType="clickEffect">
                                  <p:stCondLst>
                                    <p:cond delay="0"/>
                                  </p:stCondLst>
                                  <p:childTnLst>
                                    <p:set>
                                      <p:cBhvr>
                                        <p:cTn id="96" dur="1" fill="hold">
                                          <p:stCondLst>
                                            <p:cond delay="0"/>
                                          </p:stCondLst>
                                        </p:cTn>
                                        <p:tgtEl>
                                          <p:spTgt spid="940047"/>
                                        </p:tgtEl>
                                        <p:attrNameLst>
                                          <p:attrName>style.visibility</p:attrName>
                                        </p:attrNameLst>
                                      </p:cBhvr>
                                      <p:to>
                                        <p:strVal val="visible"/>
                                      </p:to>
                                    </p:set>
                                    <p:anim calcmode="lin" valueType="num">
                                      <p:cBhvr additive="base">
                                        <p:cTn id="97" dur="500" fill="hold"/>
                                        <p:tgtEl>
                                          <p:spTgt spid="940047"/>
                                        </p:tgtEl>
                                        <p:attrNameLst>
                                          <p:attrName>ppt_x</p:attrName>
                                        </p:attrNameLst>
                                      </p:cBhvr>
                                      <p:tavLst>
                                        <p:tav tm="0">
                                          <p:val>
                                            <p:strVal val="0-#ppt_w/2"/>
                                          </p:val>
                                        </p:tav>
                                        <p:tav tm="100000">
                                          <p:val>
                                            <p:strVal val="#ppt_x"/>
                                          </p:val>
                                        </p:tav>
                                      </p:tavLst>
                                    </p:anim>
                                    <p:anim calcmode="lin" valueType="num">
                                      <p:cBhvr additive="base">
                                        <p:cTn id="98" dur="500" fill="hold"/>
                                        <p:tgtEl>
                                          <p:spTgt spid="940047"/>
                                        </p:tgtEl>
                                        <p:attrNameLst>
                                          <p:attrName>ppt_y</p:attrName>
                                        </p:attrNameLst>
                                      </p:cBhvr>
                                      <p:tavLst>
                                        <p:tav tm="0">
                                          <p:val>
                                            <p:strVal val="#ppt_y"/>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8" fill="hold" grpId="0" nodeType="clickEffect">
                                  <p:stCondLst>
                                    <p:cond delay="0"/>
                                  </p:stCondLst>
                                  <p:childTnLst>
                                    <p:set>
                                      <p:cBhvr>
                                        <p:cTn id="102" dur="1" fill="hold">
                                          <p:stCondLst>
                                            <p:cond delay="0"/>
                                          </p:stCondLst>
                                        </p:cTn>
                                        <p:tgtEl>
                                          <p:spTgt spid="940056"/>
                                        </p:tgtEl>
                                        <p:attrNameLst>
                                          <p:attrName>style.visibility</p:attrName>
                                        </p:attrNameLst>
                                      </p:cBhvr>
                                      <p:to>
                                        <p:strVal val="visible"/>
                                      </p:to>
                                    </p:set>
                                    <p:anim calcmode="lin" valueType="num">
                                      <p:cBhvr additive="base">
                                        <p:cTn id="103" dur="500" fill="hold"/>
                                        <p:tgtEl>
                                          <p:spTgt spid="940056"/>
                                        </p:tgtEl>
                                        <p:attrNameLst>
                                          <p:attrName>ppt_x</p:attrName>
                                        </p:attrNameLst>
                                      </p:cBhvr>
                                      <p:tavLst>
                                        <p:tav tm="0">
                                          <p:val>
                                            <p:strVal val="0-#ppt_w/2"/>
                                          </p:val>
                                        </p:tav>
                                        <p:tav tm="100000">
                                          <p:val>
                                            <p:strVal val="#ppt_x"/>
                                          </p:val>
                                        </p:tav>
                                      </p:tavLst>
                                    </p:anim>
                                    <p:anim calcmode="lin" valueType="num">
                                      <p:cBhvr additive="base">
                                        <p:cTn id="104" dur="500" fill="hold"/>
                                        <p:tgtEl>
                                          <p:spTgt spid="940056"/>
                                        </p:tgtEl>
                                        <p:attrNameLst>
                                          <p:attrName>ppt_y</p:attrName>
                                        </p:attrNameLst>
                                      </p:cBhvr>
                                      <p:tavLst>
                                        <p:tav tm="0">
                                          <p:val>
                                            <p:strVal val="#ppt_y"/>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8" fill="hold" grpId="0" nodeType="clickEffect">
                                  <p:stCondLst>
                                    <p:cond delay="0"/>
                                  </p:stCondLst>
                                  <p:childTnLst>
                                    <p:set>
                                      <p:cBhvr>
                                        <p:cTn id="108" dur="1" fill="hold">
                                          <p:stCondLst>
                                            <p:cond delay="0"/>
                                          </p:stCondLst>
                                        </p:cTn>
                                        <p:tgtEl>
                                          <p:spTgt spid="940052">
                                            <p:txEl>
                                              <p:pRg st="0" end="0"/>
                                            </p:txEl>
                                          </p:spTgt>
                                        </p:tgtEl>
                                        <p:attrNameLst>
                                          <p:attrName>style.visibility</p:attrName>
                                        </p:attrNameLst>
                                      </p:cBhvr>
                                      <p:to>
                                        <p:strVal val="visible"/>
                                      </p:to>
                                    </p:set>
                                    <p:anim calcmode="lin" valueType="num">
                                      <p:cBhvr additive="base">
                                        <p:cTn id="109" dur="500" fill="hold"/>
                                        <p:tgtEl>
                                          <p:spTgt spid="940052">
                                            <p:txEl>
                                              <p:pRg st="0" end="0"/>
                                            </p:txEl>
                                          </p:spTgt>
                                        </p:tgtEl>
                                        <p:attrNameLst>
                                          <p:attrName>ppt_x</p:attrName>
                                        </p:attrNameLst>
                                      </p:cBhvr>
                                      <p:tavLst>
                                        <p:tav tm="0">
                                          <p:val>
                                            <p:strVal val="0-#ppt_w/2"/>
                                          </p:val>
                                        </p:tav>
                                        <p:tav tm="100000">
                                          <p:val>
                                            <p:strVal val="#ppt_x"/>
                                          </p:val>
                                        </p:tav>
                                      </p:tavLst>
                                    </p:anim>
                                    <p:anim calcmode="lin" valueType="num">
                                      <p:cBhvr additive="base">
                                        <p:cTn id="110" dur="500" fill="hold"/>
                                        <p:tgtEl>
                                          <p:spTgt spid="94005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2" presetClass="entr" presetSubtype="8" fill="hold" grpId="0" nodeType="clickEffect">
                                  <p:stCondLst>
                                    <p:cond delay="0"/>
                                  </p:stCondLst>
                                  <p:childTnLst>
                                    <p:set>
                                      <p:cBhvr>
                                        <p:cTn id="114" dur="1" fill="hold">
                                          <p:stCondLst>
                                            <p:cond delay="0"/>
                                          </p:stCondLst>
                                        </p:cTn>
                                        <p:tgtEl>
                                          <p:spTgt spid="940052">
                                            <p:txEl>
                                              <p:pRg st="1" end="1"/>
                                            </p:txEl>
                                          </p:spTgt>
                                        </p:tgtEl>
                                        <p:attrNameLst>
                                          <p:attrName>style.visibility</p:attrName>
                                        </p:attrNameLst>
                                      </p:cBhvr>
                                      <p:to>
                                        <p:strVal val="visible"/>
                                      </p:to>
                                    </p:set>
                                    <p:anim calcmode="lin" valueType="num">
                                      <p:cBhvr additive="base">
                                        <p:cTn id="115" dur="500" fill="hold"/>
                                        <p:tgtEl>
                                          <p:spTgt spid="940052">
                                            <p:txEl>
                                              <p:pRg st="1" end="1"/>
                                            </p:txEl>
                                          </p:spTgt>
                                        </p:tgtEl>
                                        <p:attrNameLst>
                                          <p:attrName>ppt_x</p:attrName>
                                        </p:attrNameLst>
                                      </p:cBhvr>
                                      <p:tavLst>
                                        <p:tav tm="0">
                                          <p:val>
                                            <p:strVal val="0-#ppt_w/2"/>
                                          </p:val>
                                        </p:tav>
                                        <p:tav tm="100000">
                                          <p:val>
                                            <p:strVal val="#ppt_x"/>
                                          </p:val>
                                        </p:tav>
                                      </p:tavLst>
                                    </p:anim>
                                    <p:anim calcmode="lin" valueType="num">
                                      <p:cBhvr additive="base">
                                        <p:cTn id="116" dur="500" fill="hold"/>
                                        <p:tgtEl>
                                          <p:spTgt spid="94005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2" presetClass="entr" presetSubtype="8" fill="hold" grpId="0" nodeType="clickEffect">
                                  <p:stCondLst>
                                    <p:cond delay="0"/>
                                  </p:stCondLst>
                                  <p:childTnLst>
                                    <p:set>
                                      <p:cBhvr>
                                        <p:cTn id="120" dur="1" fill="hold">
                                          <p:stCondLst>
                                            <p:cond delay="0"/>
                                          </p:stCondLst>
                                        </p:cTn>
                                        <p:tgtEl>
                                          <p:spTgt spid="940043"/>
                                        </p:tgtEl>
                                        <p:attrNameLst>
                                          <p:attrName>style.visibility</p:attrName>
                                        </p:attrNameLst>
                                      </p:cBhvr>
                                      <p:to>
                                        <p:strVal val="visible"/>
                                      </p:to>
                                    </p:set>
                                    <p:anim calcmode="lin" valueType="num">
                                      <p:cBhvr additive="base">
                                        <p:cTn id="121" dur="500" fill="hold"/>
                                        <p:tgtEl>
                                          <p:spTgt spid="940043"/>
                                        </p:tgtEl>
                                        <p:attrNameLst>
                                          <p:attrName>ppt_x</p:attrName>
                                        </p:attrNameLst>
                                      </p:cBhvr>
                                      <p:tavLst>
                                        <p:tav tm="0">
                                          <p:val>
                                            <p:strVal val="0-#ppt_w/2"/>
                                          </p:val>
                                        </p:tav>
                                        <p:tav tm="100000">
                                          <p:val>
                                            <p:strVal val="#ppt_x"/>
                                          </p:val>
                                        </p:tav>
                                      </p:tavLst>
                                    </p:anim>
                                    <p:anim calcmode="lin" valueType="num">
                                      <p:cBhvr additive="base">
                                        <p:cTn id="122" dur="500" fill="hold"/>
                                        <p:tgtEl>
                                          <p:spTgt spid="940043"/>
                                        </p:tgtEl>
                                        <p:attrNameLst>
                                          <p:attrName>ppt_y</p:attrName>
                                        </p:attrNameLst>
                                      </p:cBhvr>
                                      <p:tavLst>
                                        <p:tav tm="0">
                                          <p:val>
                                            <p:strVal val="#ppt_y"/>
                                          </p:val>
                                        </p:tav>
                                        <p:tav tm="100000">
                                          <p:val>
                                            <p:strVal val="#ppt_y"/>
                                          </p:val>
                                        </p:tav>
                                      </p:tavLst>
                                    </p:anim>
                                  </p:childTnLst>
                                </p:cTn>
                              </p:par>
                            </p:childTnLst>
                          </p:cTn>
                        </p:par>
                      </p:childTnLst>
                    </p:cTn>
                  </p:par>
                  <p:par>
                    <p:cTn id="123" fill="hold">
                      <p:stCondLst>
                        <p:cond delay="indefinite"/>
                      </p:stCondLst>
                      <p:childTnLst>
                        <p:par>
                          <p:cTn id="124" fill="hold">
                            <p:stCondLst>
                              <p:cond delay="0"/>
                            </p:stCondLst>
                            <p:childTnLst>
                              <p:par>
                                <p:cTn id="125" presetID="2" presetClass="entr" presetSubtype="8" fill="hold" grpId="0" nodeType="clickEffect">
                                  <p:stCondLst>
                                    <p:cond delay="0"/>
                                  </p:stCondLst>
                                  <p:childTnLst>
                                    <p:set>
                                      <p:cBhvr>
                                        <p:cTn id="126" dur="1" fill="hold">
                                          <p:stCondLst>
                                            <p:cond delay="0"/>
                                          </p:stCondLst>
                                        </p:cTn>
                                        <p:tgtEl>
                                          <p:spTgt spid="940036"/>
                                        </p:tgtEl>
                                        <p:attrNameLst>
                                          <p:attrName>style.visibility</p:attrName>
                                        </p:attrNameLst>
                                      </p:cBhvr>
                                      <p:to>
                                        <p:strVal val="visible"/>
                                      </p:to>
                                    </p:set>
                                    <p:anim calcmode="lin" valueType="num">
                                      <p:cBhvr additive="base">
                                        <p:cTn id="127" dur="500" fill="hold"/>
                                        <p:tgtEl>
                                          <p:spTgt spid="940036"/>
                                        </p:tgtEl>
                                        <p:attrNameLst>
                                          <p:attrName>ppt_x</p:attrName>
                                        </p:attrNameLst>
                                      </p:cBhvr>
                                      <p:tavLst>
                                        <p:tav tm="0">
                                          <p:val>
                                            <p:strVal val="0-#ppt_w/2"/>
                                          </p:val>
                                        </p:tav>
                                        <p:tav tm="100000">
                                          <p:val>
                                            <p:strVal val="#ppt_x"/>
                                          </p:val>
                                        </p:tav>
                                      </p:tavLst>
                                    </p:anim>
                                    <p:anim calcmode="lin" valueType="num">
                                      <p:cBhvr additive="base">
                                        <p:cTn id="128" dur="500" fill="hold"/>
                                        <p:tgtEl>
                                          <p:spTgt spid="940036"/>
                                        </p:tgtEl>
                                        <p:attrNameLst>
                                          <p:attrName>ppt_y</p:attrName>
                                        </p:attrNameLst>
                                      </p:cBhvr>
                                      <p:tavLst>
                                        <p:tav tm="0">
                                          <p:val>
                                            <p:strVal val="#ppt_y"/>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2" presetClass="entr" presetSubtype="8" fill="hold" grpId="0" nodeType="clickEffect">
                                  <p:stCondLst>
                                    <p:cond delay="0"/>
                                  </p:stCondLst>
                                  <p:childTnLst>
                                    <p:set>
                                      <p:cBhvr>
                                        <p:cTn id="132" dur="1" fill="hold">
                                          <p:stCondLst>
                                            <p:cond delay="0"/>
                                          </p:stCondLst>
                                        </p:cTn>
                                        <p:tgtEl>
                                          <p:spTgt spid="940057"/>
                                        </p:tgtEl>
                                        <p:attrNameLst>
                                          <p:attrName>style.visibility</p:attrName>
                                        </p:attrNameLst>
                                      </p:cBhvr>
                                      <p:to>
                                        <p:strVal val="visible"/>
                                      </p:to>
                                    </p:set>
                                    <p:anim calcmode="lin" valueType="num">
                                      <p:cBhvr additive="base">
                                        <p:cTn id="133" dur="500" fill="hold"/>
                                        <p:tgtEl>
                                          <p:spTgt spid="940057"/>
                                        </p:tgtEl>
                                        <p:attrNameLst>
                                          <p:attrName>ppt_x</p:attrName>
                                        </p:attrNameLst>
                                      </p:cBhvr>
                                      <p:tavLst>
                                        <p:tav tm="0">
                                          <p:val>
                                            <p:strVal val="0-#ppt_w/2"/>
                                          </p:val>
                                        </p:tav>
                                        <p:tav tm="100000">
                                          <p:val>
                                            <p:strVal val="#ppt_x"/>
                                          </p:val>
                                        </p:tav>
                                      </p:tavLst>
                                    </p:anim>
                                    <p:anim calcmode="lin" valueType="num">
                                      <p:cBhvr additive="base">
                                        <p:cTn id="134" dur="500" fill="hold"/>
                                        <p:tgtEl>
                                          <p:spTgt spid="940057"/>
                                        </p:tgtEl>
                                        <p:attrNameLst>
                                          <p:attrName>ppt_y</p:attrName>
                                        </p:attrNameLst>
                                      </p:cBhvr>
                                      <p:tavLst>
                                        <p:tav tm="0">
                                          <p:val>
                                            <p:strVal val="#ppt_y"/>
                                          </p:val>
                                        </p:tav>
                                        <p:tav tm="100000">
                                          <p:val>
                                            <p:strVal val="#ppt_y"/>
                                          </p:val>
                                        </p:tav>
                                      </p:tavLst>
                                    </p:anim>
                                  </p:childTnLst>
                                </p:cTn>
                              </p:par>
                            </p:childTnLst>
                          </p:cTn>
                        </p:par>
                      </p:childTnLst>
                    </p:cTn>
                  </p:par>
                  <p:par>
                    <p:cTn id="135" fill="hold">
                      <p:stCondLst>
                        <p:cond delay="indefinite"/>
                      </p:stCondLst>
                      <p:childTnLst>
                        <p:par>
                          <p:cTn id="136" fill="hold">
                            <p:stCondLst>
                              <p:cond delay="0"/>
                            </p:stCondLst>
                            <p:childTnLst>
                              <p:par>
                                <p:cTn id="137" presetID="2" presetClass="entr" presetSubtype="8" fill="hold" grpId="0" nodeType="clickEffect">
                                  <p:stCondLst>
                                    <p:cond delay="0"/>
                                  </p:stCondLst>
                                  <p:childTnLst>
                                    <p:set>
                                      <p:cBhvr>
                                        <p:cTn id="138" dur="1" fill="hold">
                                          <p:stCondLst>
                                            <p:cond delay="0"/>
                                          </p:stCondLst>
                                        </p:cTn>
                                        <p:tgtEl>
                                          <p:spTgt spid="940053">
                                            <p:txEl>
                                              <p:pRg st="0" end="0"/>
                                            </p:txEl>
                                          </p:spTgt>
                                        </p:tgtEl>
                                        <p:attrNameLst>
                                          <p:attrName>style.visibility</p:attrName>
                                        </p:attrNameLst>
                                      </p:cBhvr>
                                      <p:to>
                                        <p:strVal val="visible"/>
                                      </p:to>
                                    </p:set>
                                    <p:anim calcmode="lin" valueType="num">
                                      <p:cBhvr additive="base">
                                        <p:cTn id="139" dur="500" fill="hold"/>
                                        <p:tgtEl>
                                          <p:spTgt spid="940053">
                                            <p:txEl>
                                              <p:pRg st="0" end="0"/>
                                            </p:txEl>
                                          </p:spTgt>
                                        </p:tgtEl>
                                        <p:attrNameLst>
                                          <p:attrName>ppt_x</p:attrName>
                                        </p:attrNameLst>
                                      </p:cBhvr>
                                      <p:tavLst>
                                        <p:tav tm="0">
                                          <p:val>
                                            <p:strVal val="0-#ppt_w/2"/>
                                          </p:val>
                                        </p:tav>
                                        <p:tav tm="100000">
                                          <p:val>
                                            <p:strVal val="#ppt_x"/>
                                          </p:val>
                                        </p:tav>
                                      </p:tavLst>
                                    </p:anim>
                                    <p:anim calcmode="lin" valueType="num">
                                      <p:cBhvr additive="base">
                                        <p:cTn id="140" dur="500" fill="hold"/>
                                        <p:tgtEl>
                                          <p:spTgt spid="94005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1" fill="hold">
                      <p:stCondLst>
                        <p:cond delay="indefinite"/>
                      </p:stCondLst>
                      <p:childTnLst>
                        <p:par>
                          <p:cTn id="142" fill="hold">
                            <p:stCondLst>
                              <p:cond delay="0"/>
                            </p:stCondLst>
                            <p:childTnLst>
                              <p:par>
                                <p:cTn id="143" presetID="2" presetClass="entr" presetSubtype="8" fill="hold" grpId="0" nodeType="clickEffect">
                                  <p:stCondLst>
                                    <p:cond delay="0"/>
                                  </p:stCondLst>
                                  <p:childTnLst>
                                    <p:set>
                                      <p:cBhvr>
                                        <p:cTn id="144" dur="1" fill="hold">
                                          <p:stCondLst>
                                            <p:cond delay="0"/>
                                          </p:stCondLst>
                                        </p:cTn>
                                        <p:tgtEl>
                                          <p:spTgt spid="940053">
                                            <p:txEl>
                                              <p:pRg st="1" end="1"/>
                                            </p:txEl>
                                          </p:spTgt>
                                        </p:tgtEl>
                                        <p:attrNameLst>
                                          <p:attrName>style.visibility</p:attrName>
                                        </p:attrNameLst>
                                      </p:cBhvr>
                                      <p:to>
                                        <p:strVal val="visible"/>
                                      </p:to>
                                    </p:set>
                                    <p:anim calcmode="lin" valueType="num">
                                      <p:cBhvr additive="base">
                                        <p:cTn id="145" dur="500" fill="hold"/>
                                        <p:tgtEl>
                                          <p:spTgt spid="940053">
                                            <p:txEl>
                                              <p:pRg st="1" end="1"/>
                                            </p:txEl>
                                          </p:spTgt>
                                        </p:tgtEl>
                                        <p:attrNameLst>
                                          <p:attrName>ppt_x</p:attrName>
                                        </p:attrNameLst>
                                      </p:cBhvr>
                                      <p:tavLst>
                                        <p:tav tm="0">
                                          <p:val>
                                            <p:strVal val="0-#ppt_w/2"/>
                                          </p:val>
                                        </p:tav>
                                        <p:tav tm="100000">
                                          <p:val>
                                            <p:strVal val="#ppt_x"/>
                                          </p:val>
                                        </p:tav>
                                      </p:tavLst>
                                    </p:anim>
                                    <p:anim calcmode="lin" valueType="num">
                                      <p:cBhvr additive="base">
                                        <p:cTn id="146" dur="500" fill="hold"/>
                                        <p:tgtEl>
                                          <p:spTgt spid="94005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47" fill="hold">
                      <p:stCondLst>
                        <p:cond delay="indefinite"/>
                      </p:stCondLst>
                      <p:childTnLst>
                        <p:par>
                          <p:cTn id="148" fill="hold">
                            <p:stCondLst>
                              <p:cond delay="0"/>
                            </p:stCondLst>
                            <p:childTnLst>
                              <p:par>
                                <p:cTn id="149" presetID="2" presetClass="entr" presetSubtype="8" fill="hold" grpId="0" nodeType="clickEffect">
                                  <p:stCondLst>
                                    <p:cond delay="0"/>
                                  </p:stCondLst>
                                  <p:childTnLst>
                                    <p:set>
                                      <p:cBhvr>
                                        <p:cTn id="150" dur="1" fill="hold">
                                          <p:stCondLst>
                                            <p:cond delay="0"/>
                                          </p:stCondLst>
                                        </p:cTn>
                                        <p:tgtEl>
                                          <p:spTgt spid="940044"/>
                                        </p:tgtEl>
                                        <p:attrNameLst>
                                          <p:attrName>style.visibility</p:attrName>
                                        </p:attrNameLst>
                                      </p:cBhvr>
                                      <p:to>
                                        <p:strVal val="visible"/>
                                      </p:to>
                                    </p:set>
                                    <p:anim calcmode="lin" valueType="num">
                                      <p:cBhvr additive="base">
                                        <p:cTn id="151" dur="500" fill="hold"/>
                                        <p:tgtEl>
                                          <p:spTgt spid="940044"/>
                                        </p:tgtEl>
                                        <p:attrNameLst>
                                          <p:attrName>ppt_x</p:attrName>
                                        </p:attrNameLst>
                                      </p:cBhvr>
                                      <p:tavLst>
                                        <p:tav tm="0">
                                          <p:val>
                                            <p:strVal val="0-#ppt_w/2"/>
                                          </p:val>
                                        </p:tav>
                                        <p:tav tm="100000">
                                          <p:val>
                                            <p:strVal val="#ppt_x"/>
                                          </p:val>
                                        </p:tav>
                                      </p:tavLst>
                                    </p:anim>
                                    <p:anim calcmode="lin" valueType="num">
                                      <p:cBhvr additive="base">
                                        <p:cTn id="152" dur="500" fill="hold"/>
                                        <p:tgtEl>
                                          <p:spTgt spid="940044"/>
                                        </p:tgtEl>
                                        <p:attrNameLst>
                                          <p:attrName>ppt_y</p:attrName>
                                        </p:attrNameLst>
                                      </p:cBhvr>
                                      <p:tavLst>
                                        <p:tav tm="0">
                                          <p:val>
                                            <p:strVal val="#ppt_y"/>
                                          </p:val>
                                        </p:tav>
                                        <p:tav tm="100000">
                                          <p:val>
                                            <p:strVal val="#ppt_y"/>
                                          </p:val>
                                        </p:tav>
                                      </p:tavLst>
                                    </p:anim>
                                  </p:childTnLst>
                                </p:cTn>
                              </p:par>
                            </p:childTnLst>
                          </p:cTn>
                        </p:par>
                      </p:childTnLst>
                    </p:cTn>
                  </p:par>
                  <p:par>
                    <p:cTn id="153" fill="hold">
                      <p:stCondLst>
                        <p:cond delay="indefinite"/>
                      </p:stCondLst>
                      <p:childTnLst>
                        <p:par>
                          <p:cTn id="154" fill="hold">
                            <p:stCondLst>
                              <p:cond delay="0"/>
                            </p:stCondLst>
                            <p:childTnLst>
                              <p:par>
                                <p:cTn id="155" presetID="2" presetClass="entr" presetSubtype="8" fill="hold" grpId="0" nodeType="clickEffect">
                                  <p:stCondLst>
                                    <p:cond delay="0"/>
                                  </p:stCondLst>
                                  <p:childTnLst>
                                    <p:set>
                                      <p:cBhvr>
                                        <p:cTn id="156" dur="1" fill="hold">
                                          <p:stCondLst>
                                            <p:cond delay="0"/>
                                          </p:stCondLst>
                                        </p:cTn>
                                        <p:tgtEl>
                                          <p:spTgt spid="940049"/>
                                        </p:tgtEl>
                                        <p:attrNameLst>
                                          <p:attrName>style.visibility</p:attrName>
                                        </p:attrNameLst>
                                      </p:cBhvr>
                                      <p:to>
                                        <p:strVal val="visible"/>
                                      </p:to>
                                    </p:set>
                                    <p:anim calcmode="lin" valueType="num">
                                      <p:cBhvr additive="base">
                                        <p:cTn id="157" dur="500" fill="hold"/>
                                        <p:tgtEl>
                                          <p:spTgt spid="940049"/>
                                        </p:tgtEl>
                                        <p:attrNameLst>
                                          <p:attrName>ppt_x</p:attrName>
                                        </p:attrNameLst>
                                      </p:cBhvr>
                                      <p:tavLst>
                                        <p:tav tm="0">
                                          <p:val>
                                            <p:strVal val="0-#ppt_w/2"/>
                                          </p:val>
                                        </p:tav>
                                        <p:tav tm="100000">
                                          <p:val>
                                            <p:strVal val="#ppt_x"/>
                                          </p:val>
                                        </p:tav>
                                      </p:tavLst>
                                    </p:anim>
                                    <p:anim calcmode="lin" valueType="num">
                                      <p:cBhvr additive="base">
                                        <p:cTn id="158" dur="500" fill="hold"/>
                                        <p:tgtEl>
                                          <p:spTgt spid="940049"/>
                                        </p:tgtEl>
                                        <p:attrNameLst>
                                          <p:attrName>ppt_y</p:attrName>
                                        </p:attrNameLst>
                                      </p:cBhvr>
                                      <p:tavLst>
                                        <p:tav tm="0">
                                          <p:val>
                                            <p:strVal val="#ppt_y"/>
                                          </p:val>
                                        </p:tav>
                                        <p:tav tm="100000">
                                          <p:val>
                                            <p:strVal val="#ppt_y"/>
                                          </p:val>
                                        </p:tav>
                                      </p:tavLst>
                                    </p:anim>
                                  </p:childTnLst>
                                </p:cTn>
                              </p:par>
                            </p:childTnLst>
                          </p:cTn>
                        </p:par>
                      </p:childTnLst>
                    </p:cTn>
                  </p:par>
                  <p:par>
                    <p:cTn id="159" fill="hold">
                      <p:stCondLst>
                        <p:cond delay="indefinite"/>
                      </p:stCondLst>
                      <p:childTnLst>
                        <p:par>
                          <p:cTn id="160" fill="hold">
                            <p:stCondLst>
                              <p:cond delay="0"/>
                            </p:stCondLst>
                            <p:childTnLst>
                              <p:par>
                                <p:cTn id="161" presetID="2" presetClass="entr" presetSubtype="4" fill="hold" grpId="0" nodeType="clickEffect">
                                  <p:stCondLst>
                                    <p:cond delay="0"/>
                                  </p:stCondLst>
                                  <p:childTnLst>
                                    <p:set>
                                      <p:cBhvr>
                                        <p:cTn id="162" dur="1" fill="hold">
                                          <p:stCondLst>
                                            <p:cond delay="0"/>
                                          </p:stCondLst>
                                        </p:cTn>
                                        <p:tgtEl>
                                          <p:spTgt spid="940059"/>
                                        </p:tgtEl>
                                        <p:attrNameLst>
                                          <p:attrName>style.visibility</p:attrName>
                                        </p:attrNameLst>
                                      </p:cBhvr>
                                      <p:to>
                                        <p:strVal val="visible"/>
                                      </p:to>
                                    </p:set>
                                    <p:anim calcmode="lin" valueType="num">
                                      <p:cBhvr additive="base">
                                        <p:cTn id="163" dur="500" fill="hold"/>
                                        <p:tgtEl>
                                          <p:spTgt spid="940059"/>
                                        </p:tgtEl>
                                        <p:attrNameLst>
                                          <p:attrName>ppt_x</p:attrName>
                                        </p:attrNameLst>
                                      </p:cBhvr>
                                      <p:tavLst>
                                        <p:tav tm="0">
                                          <p:val>
                                            <p:strVal val="#ppt_x"/>
                                          </p:val>
                                        </p:tav>
                                        <p:tav tm="100000">
                                          <p:val>
                                            <p:strVal val="#ppt_x"/>
                                          </p:val>
                                        </p:tav>
                                      </p:tavLst>
                                    </p:anim>
                                    <p:anim calcmode="lin" valueType="num">
                                      <p:cBhvr additive="base">
                                        <p:cTn id="164" dur="500" fill="hold"/>
                                        <p:tgtEl>
                                          <p:spTgt spid="940059"/>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61"/>
                                            </p:cond>
                                          </p:stCondLst>
                                          <p:endCondLst>
                                            <p:cond evt="onStopAudio" delay="0">
                                              <p:tgtEl>
                                                <p:sldTgt/>
                                              </p:tgtEl>
                                            </p:cond>
                                          </p:endCondLst>
                                        </p:cTn>
                                        <p:tgtEl>
                                          <p:sndTgt r:embed="rId2" name="laser.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0035" grpId="0" autoUpdateAnimBg="0"/>
      <p:bldP spid="940036" grpId="0" autoUpdateAnimBg="0"/>
      <p:bldP spid="940038" grpId="0" autoUpdateAnimBg="0"/>
      <p:bldP spid="940039" grpId="0" animBg="1"/>
      <p:bldP spid="940040" grpId="0" autoUpdateAnimBg="0"/>
      <p:bldP spid="940041" grpId="0" animBg="1"/>
      <p:bldP spid="940042" grpId="0" animBg="1"/>
      <p:bldP spid="940043" grpId="0" animBg="1"/>
      <p:bldP spid="940044" grpId="0" animBg="1"/>
      <p:bldP spid="940045" grpId="0" autoUpdateAnimBg="0"/>
      <p:bldP spid="940046" grpId="0" autoUpdateAnimBg="0"/>
      <p:bldP spid="940047" grpId="0" autoUpdateAnimBg="0"/>
      <p:bldP spid="940048" grpId="0" autoUpdateAnimBg="0"/>
      <p:bldP spid="940049" grpId="0" autoUpdateAnimBg="0"/>
      <p:bldP spid="940050" grpId="0" animBg="1"/>
      <p:bldP spid="940051" grpId="0" build="p" autoUpdateAnimBg="0"/>
      <p:bldP spid="940052" grpId="0" build="p" autoUpdateAnimBg="0"/>
      <p:bldP spid="940053" grpId="0" build="p" autoUpdateAnimBg="0"/>
      <p:bldP spid="940054" grpId="0" autoUpdateAnimBg="0"/>
      <p:bldP spid="940055" grpId="0" autoUpdateAnimBg="0"/>
      <p:bldP spid="940056" grpId="0" animBg="1"/>
      <p:bldP spid="940057" grpId="0" animBg="1"/>
      <p:bldP spid="940058" grpId="0" animBg="1"/>
      <p:bldP spid="940059"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idx="4294967295"/>
          </p:nvPr>
        </p:nvSpPr>
        <p:spPr bwMode="auto">
          <a:xfrm>
            <a:off x="2057400" y="609600"/>
            <a:ext cx="8153400" cy="762000"/>
          </a:xfrm>
          <a:prstGeom prst="rect">
            <a:avLst/>
          </a:prstGeom>
          <a:noFill/>
          <a:ln w="12700">
            <a:miter lim="800000"/>
            <a:headEnd/>
            <a:tailEnd/>
          </a:ln>
        </p:spPr>
        <p:txBody>
          <a:bodyPr lIns="90487" tIns="44450" rIns="90487" bIns="44450" anchor="ctr"/>
          <a:lstStyle/>
          <a:p>
            <a:pPr eaLnBrk="1" hangingPunct="1"/>
            <a:r>
              <a:rPr lang="en-US" b="1" dirty="0">
                <a:solidFill>
                  <a:srgbClr val="0000CC"/>
                </a:solidFill>
                <a:latin typeface="Arial" panose="020B0604020202020204" pitchFamily="34" charset="0"/>
                <a:cs typeface="Arial" panose="020B0604020202020204" pitchFamily="34" charset="0"/>
              </a:rPr>
              <a:t>Analysis: Sport Obermeyer</a:t>
            </a:r>
          </a:p>
        </p:txBody>
      </p:sp>
      <p:sp>
        <p:nvSpPr>
          <p:cNvPr id="43011" name="Text Box 3"/>
          <p:cNvSpPr txBox="1">
            <a:spLocks noChangeArrowheads="1"/>
          </p:cNvSpPr>
          <p:nvPr/>
        </p:nvSpPr>
        <p:spPr bwMode="auto">
          <a:xfrm>
            <a:off x="3124200" y="1371600"/>
            <a:ext cx="5837238" cy="457200"/>
          </a:xfrm>
          <a:prstGeom prst="rect">
            <a:avLst/>
          </a:prstGeom>
          <a:noFill/>
          <a:ln w="9525">
            <a:noFill/>
            <a:miter lim="800000"/>
            <a:headEnd/>
            <a:tailEnd/>
          </a:ln>
        </p:spPr>
        <p:txBody>
          <a:bodyPr wrap="none">
            <a:spAutoFit/>
          </a:bodyPr>
          <a:lstStyle/>
          <a:p>
            <a:r>
              <a:rPr lang="en-US" b="1" dirty="0">
                <a:solidFill>
                  <a:srgbClr val="008000"/>
                </a:solidFill>
              </a:rPr>
              <a:t>How many jackets should Wally order?</a:t>
            </a:r>
          </a:p>
        </p:txBody>
      </p:sp>
      <p:sp>
        <p:nvSpPr>
          <p:cNvPr id="944132" name="Text Box 4"/>
          <p:cNvSpPr txBox="1">
            <a:spLocks noChangeArrowheads="1"/>
          </p:cNvSpPr>
          <p:nvPr/>
        </p:nvSpPr>
        <p:spPr bwMode="auto">
          <a:xfrm>
            <a:off x="484682" y="2971800"/>
            <a:ext cx="9220200" cy="3701013"/>
          </a:xfrm>
          <a:prstGeom prst="rect">
            <a:avLst/>
          </a:prstGeom>
          <a:noFill/>
          <a:ln w="9525">
            <a:noFill/>
            <a:miter lim="800000"/>
            <a:headEnd/>
            <a:tailEnd/>
          </a:ln>
        </p:spPr>
        <p:txBody>
          <a:bodyPr wrap="square">
            <a:spAutoFit/>
          </a:bodyPr>
          <a:lstStyle/>
          <a:p>
            <a:pPr>
              <a:buFontTx/>
              <a:buChar char="•"/>
            </a:pPr>
            <a:r>
              <a:rPr lang="en-US" sz="2800" b="1" dirty="0">
                <a:solidFill>
                  <a:srgbClr val="800000"/>
                </a:solidFill>
              </a:rPr>
              <a:t>  Newsvendor Vs. Sport </a:t>
            </a:r>
            <a:r>
              <a:rPr lang="en-US" sz="2800" b="1" dirty="0" err="1">
                <a:solidFill>
                  <a:srgbClr val="800000"/>
                </a:solidFill>
              </a:rPr>
              <a:t>Obermeyer</a:t>
            </a:r>
            <a:endParaRPr lang="en-US" sz="2800" b="1" dirty="0">
              <a:solidFill>
                <a:srgbClr val="800000"/>
              </a:solidFill>
            </a:endParaRPr>
          </a:p>
          <a:p>
            <a:pPr lvl="1">
              <a:buFontTx/>
              <a:buChar char="–"/>
            </a:pPr>
            <a:r>
              <a:rPr lang="en-US" b="1" dirty="0"/>
              <a:t>  Many products</a:t>
            </a:r>
          </a:p>
          <a:p>
            <a:pPr lvl="1">
              <a:buFontTx/>
              <a:buChar char="–"/>
            </a:pPr>
            <a:r>
              <a:rPr lang="en-US" b="1" dirty="0"/>
              <a:t>  Order 2 times</a:t>
            </a:r>
          </a:p>
          <a:p>
            <a:pPr lvl="1">
              <a:buFontTx/>
              <a:buChar char="–"/>
            </a:pPr>
            <a:r>
              <a:rPr lang="en-US" b="1" dirty="0"/>
              <a:t>  Minimum order quantities</a:t>
            </a:r>
          </a:p>
          <a:p>
            <a:pPr lvl="1">
              <a:buFontTx/>
              <a:buChar char="–"/>
            </a:pPr>
            <a:r>
              <a:rPr lang="en-US" b="1" dirty="0"/>
              <a:t>  Lead-time</a:t>
            </a:r>
          </a:p>
          <a:p>
            <a:pPr lvl="1">
              <a:buFontTx/>
              <a:buChar char="–"/>
            </a:pPr>
            <a:r>
              <a:rPr lang="en-US" b="1" dirty="0"/>
              <a:t>  Supply chain issues</a:t>
            </a:r>
          </a:p>
          <a:p>
            <a:pPr>
              <a:buFontTx/>
              <a:buChar char="–"/>
            </a:pPr>
            <a:endParaRPr lang="en-US" sz="1050" b="1" dirty="0"/>
          </a:p>
          <a:p>
            <a:pPr>
              <a:buFontTx/>
              <a:buChar char="•"/>
            </a:pPr>
            <a:r>
              <a:rPr lang="en-US" sz="2800" b="1" dirty="0">
                <a:solidFill>
                  <a:srgbClr val="800000"/>
                </a:solidFill>
              </a:rPr>
              <a:t>  What does SO know at the time of ordering?</a:t>
            </a:r>
          </a:p>
          <a:p>
            <a:pPr lvl="1">
              <a:buClr>
                <a:schemeClr val="tx1"/>
              </a:buClr>
              <a:buFontTx/>
              <a:buChar char="–"/>
            </a:pPr>
            <a:r>
              <a:rPr lang="en-US" b="1" dirty="0"/>
              <a:t>  First order: </a:t>
            </a:r>
          </a:p>
          <a:p>
            <a:pPr lvl="1">
              <a:buClr>
                <a:schemeClr val="tx1"/>
              </a:buClr>
              <a:buFontTx/>
              <a:buChar char="–"/>
            </a:pPr>
            <a:r>
              <a:rPr lang="en-US" b="1" dirty="0"/>
              <a:t>  Second order: </a:t>
            </a:r>
          </a:p>
        </p:txBody>
      </p:sp>
      <p:grpSp>
        <p:nvGrpSpPr>
          <p:cNvPr id="2" name="Group 5"/>
          <p:cNvGrpSpPr>
            <a:grpSpLocks/>
          </p:cNvGrpSpPr>
          <p:nvPr/>
        </p:nvGrpSpPr>
        <p:grpSpPr bwMode="auto">
          <a:xfrm>
            <a:off x="2438400" y="2178050"/>
            <a:ext cx="7239000" cy="565150"/>
            <a:chOff x="864" y="1536"/>
            <a:chExt cx="4560" cy="356"/>
          </a:xfrm>
        </p:grpSpPr>
        <p:sp>
          <p:nvSpPr>
            <p:cNvPr id="43017" name="Rectangle 6"/>
            <p:cNvSpPr>
              <a:spLocks noChangeArrowheads="1"/>
            </p:cNvSpPr>
            <p:nvPr/>
          </p:nvSpPr>
          <p:spPr bwMode="auto">
            <a:xfrm>
              <a:off x="2688" y="1536"/>
              <a:ext cx="768" cy="288"/>
            </a:xfrm>
            <a:prstGeom prst="rect">
              <a:avLst/>
            </a:prstGeom>
            <a:noFill/>
            <a:ln w="9525">
              <a:solidFill>
                <a:schemeClr val="tx1"/>
              </a:solidFill>
              <a:miter lim="800000"/>
              <a:headEnd/>
              <a:tailEnd/>
            </a:ln>
          </p:spPr>
          <p:txBody>
            <a:bodyPr wrap="none" anchor="ctr"/>
            <a:lstStyle/>
            <a:p>
              <a:endParaRPr lang="en-US" b="1"/>
            </a:p>
          </p:txBody>
        </p:sp>
        <p:sp>
          <p:nvSpPr>
            <p:cNvPr id="43018" name="Text Box 7"/>
            <p:cNvSpPr txBox="1">
              <a:spLocks noChangeArrowheads="1"/>
            </p:cNvSpPr>
            <p:nvPr/>
          </p:nvSpPr>
          <p:spPr bwMode="auto">
            <a:xfrm>
              <a:off x="2688" y="1536"/>
              <a:ext cx="766" cy="288"/>
            </a:xfrm>
            <a:prstGeom prst="rect">
              <a:avLst/>
            </a:prstGeom>
            <a:solidFill>
              <a:srgbClr val="00FF99"/>
            </a:solidFill>
            <a:ln w="9525">
              <a:noFill/>
              <a:miter lim="800000"/>
              <a:headEnd/>
              <a:tailEnd/>
            </a:ln>
          </p:spPr>
          <p:txBody>
            <a:bodyPr wrap="none">
              <a:spAutoFit/>
            </a:bodyPr>
            <a:lstStyle/>
            <a:p>
              <a:r>
                <a:rPr lang="en-US" b="1"/>
                <a:t>SO, US</a:t>
              </a:r>
            </a:p>
          </p:txBody>
        </p:sp>
        <p:sp>
          <p:nvSpPr>
            <p:cNvPr id="43019" name="Rectangle 8"/>
            <p:cNvSpPr>
              <a:spLocks noChangeArrowheads="1"/>
            </p:cNvSpPr>
            <p:nvPr/>
          </p:nvSpPr>
          <p:spPr bwMode="auto">
            <a:xfrm>
              <a:off x="4416" y="1536"/>
              <a:ext cx="1008" cy="288"/>
            </a:xfrm>
            <a:prstGeom prst="rect">
              <a:avLst/>
            </a:prstGeom>
            <a:noFill/>
            <a:ln w="9525">
              <a:solidFill>
                <a:schemeClr val="tx1"/>
              </a:solidFill>
              <a:miter lim="800000"/>
              <a:headEnd/>
              <a:tailEnd/>
            </a:ln>
          </p:spPr>
          <p:txBody>
            <a:bodyPr wrap="none" anchor="ctr"/>
            <a:lstStyle/>
            <a:p>
              <a:endParaRPr lang="en-US" b="1"/>
            </a:p>
          </p:txBody>
        </p:sp>
        <p:sp>
          <p:nvSpPr>
            <p:cNvPr id="43020" name="Text Box 9"/>
            <p:cNvSpPr txBox="1">
              <a:spLocks noChangeArrowheads="1"/>
            </p:cNvSpPr>
            <p:nvPr/>
          </p:nvSpPr>
          <p:spPr bwMode="auto">
            <a:xfrm>
              <a:off x="4464" y="1536"/>
              <a:ext cx="928" cy="288"/>
            </a:xfrm>
            <a:prstGeom prst="rect">
              <a:avLst/>
            </a:prstGeom>
            <a:noFill/>
            <a:ln w="9525">
              <a:noFill/>
              <a:miter lim="800000"/>
              <a:headEnd/>
              <a:tailEnd/>
            </a:ln>
          </p:spPr>
          <p:txBody>
            <a:bodyPr wrap="none">
              <a:spAutoFit/>
            </a:bodyPr>
            <a:lstStyle/>
            <a:p>
              <a:r>
                <a:rPr lang="en-US" b="1" dirty="0"/>
                <a:t>Retailers</a:t>
              </a:r>
            </a:p>
          </p:txBody>
        </p:sp>
        <p:sp>
          <p:nvSpPr>
            <p:cNvPr id="43021" name="Rectangle 10"/>
            <p:cNvSpPr>
              <a:spLocks noChangeArrowheads="1"/>
            </p:cNvSpPr>
            <p:nvPr/>
          </p:nvSpPr>
          <p:spPr bwMode="auto">
            <a:xfrm>
              <a:off x="864" y="1536"/>
              <a:ext cx="1008" cy="288"/>
            </a:xfrm>
            <a:prstGeom prst="rect">
              <a:avLst/>
            </a:prstGeom>
            <a:noFill/>
            <a:ln w="9525">
              <a:solidFill>
                <a:schemeClr val="tx1"/>
              </a:solidFill>
              <a:miter lim="800000"/>
              <a:headEnd/>
              <a:tailEnd/>
            </a:ln>
          </p:spPr>
          <p:txBody>
            <a:bodyPr wrap="none" anchor="ctr"/>
            <a:lstStyle/>
            <a:p>
              <a:endParaRPr lang="en-US" b="1"/>
            </a:p>
          </p:txBody>
        </p:sp>
        <p:sp>
          <p:nvSpPr>
            <p:cNvPr id="43022" name="Text Box 11"/>
            <p:cNvSpPr txBox="1">
              <a:spLocks noChangeArrowheads="1"/>
            </p:cNvSpPr>
            <p:nvPr/>
          </p:nvSpPr>
          <p:spPr bwMode="auto">
            <a:xfrm>
              <a:off x="1031" y="1536"/>
              <a:ext cx="745" cy="288"/>
            </a:xfrm>
            <a:prstGeom prst="rect">
              <a:avLst/>
            </a:prstGeom>
            <a:noFill/>
            <a:ln w="9525">
              <a:noFill/>
              <a:miter lim="800000"/>
              <a:headEnd/>
              <a:tailEnd/>
            </a:ln>
          </p:spPr>
          <p:txBody>
            <a:bodyPr wrap="none">
              <a:spAutoFit/>
            </a:bodyPr>
            <a:lstStyle/>
            <a:p>
              <a:r>
                <a:rPr lang="en-US" b="1"/>
                <a:t>OS, Hk</a:t>
              </a:r>
            </a:p>
          </p:txBody>
        </p:sp>
        <p:sp>
          <p:nvSpPr>
            <p:cNvPr id="43023" name="Line 12"/>
            <p:cNvSpPr>
              <a:spLocks noChangeShapeType="1"/>
            </p:cNvSpPr>
            <p:nvPr/>
          </p:nvSpPr>
          <p:spPr bwMode="auto">
            <a:xfrm>
              <a:off x="3504" y="1680"/>
              <a:ext cx="912" cy="0"/>
            </a:xfrm>
            <a:prstGeom prst="line">
              <a:avLst/>
            </a:prstGeom>
            <a:noFill/>
            <a:ln w="28575">
              <a:solidFill>
                <a:srgbClr val="0000CC"/>
              </a:solidFill>
              <a:round/>
              <a:headEnd/>
              <a:tailEnd type="triangle" w="med" len="med"/>
            </a:ln>
          </p:spPr>
          <p:txBody>
            <a:bodyPr/>
            <a:lstStyle/>
            <a:p>
              <a:endParaRPr lang="en-US" b="1"/>
            </a:p>
          </p:txBody>
        </p:sp>
        <p:sp>
          <p:nvSpPr>
            <p:cNvPr id="43024" name="Text Box 13"/>
            <p:cNvSpPr txBox="1">
              <a:spLocks noChangeArrowheads="1"/>
            </p:cNvSpPr>
            <p:nvPr/>
          </p:nvSpPr>
          <p:spPr bwMode="auto">
            <a:xfrm>
              <a:off x="3652" y="1680"/>
              <a:ext cx="620" cy="212"/>
            </a:xfrm>
            <a:prstGeom prst="rect">
              <a:avLst/>
            </a:prstGeom>
            <a:noFill/>
            <a:ln w="9525">
              <a:noFill/>
              <a:miter lim="800000"/>
              <a:headEnd/>
              <a:tailEnd/>
            </a:ln>
          </p:spPr>
          <p:txBody>
            <a:bodyPr wrap="none">
              <a:spAutoFit/>
            </a:bodyPr>
            <a:lstStyle/>
            <a:p>
              <a:r>
                <a:rPr lang="en-US" sz="1600" b="1"/>
                <a:t>Demand</a:t>
              </a:r>
            </a:p>
          </p:txBody>
        </p:sp>
        <p:sp>
          <p:nvSpPr>
            <p:cNvPr id="43025" name="Line 14"/>
            <p:cNvSpPr>
              <a:spLocks noChangeShapeType="1"/>
            </p:cNvSpPr>
            <p:nvPr/>
          </p:nvSpPr>
          <p:spPr bwMode="auto">
            <a:xfrm flipH="1">
              <a:off x="1920" y="1680"/>
              <a:ext cx="768" cy="0"/>
            </a:xfrm>
            <a:prstGeom prst="line">
              <a:avLst/>
            </a:prstGeom>
            <a:noFill/>
            <a:ln w="28575">
              <a:solidFill>
                <a:srgbClr val="0000CC"/>
              </a:solidFill>
              <a:round/>
              <a:headEnd/>
              <a:tailEnd type="triangle" w="med" len="med"/>
            </a:ln>
          </p:spPr>
          <p:txBody>
            <a:bodyPr/>
            <a:lstStyle/>
            <a:p>
              <a:endParaRPr lang="en-US" b="1"/>
            </a:p>
          </p:txBody>
        </p:sp>
        <p:sp>
          <p:nvSpPr>
            <p:cNvPr id="43026" name="Text Box 15"/>
            <p:cNvSpPr txBox="1">
              <a:spLocks noChangeArrowheads="1"/>
            </p:cNvSpPr>
            <p:nvPr/>
          </p:nvSpPr>
          <p:spPr bwMode="auto">
            <a:xfrm>
              <a:off x="2064" y="1680"/>
              <a:ext cx="536" cy="212"/>
            </a:xfrm>
            <a:prstGeom prst="rect">
              <a:avLst/>
            </a:prstGeom>
            <a:noFill/>
            <a:ln w="9525">
              <a:noFill/>
              <a:miter lim="800000"/>
              <a:headEnd/>
              <a:tailEnd/>
            </a:ln>
          </p:spPr>
          <p:txBody>
            <a:bodyPr wrap="none">
              <a:spAutoFit/>
            </a:bodyPr>
            <a:lstStyle/>
            <a:p>
              <a:r>
                <a:rPr lang="en-US" sz="1600" b="1"/>
                <a:t>Orders</a:t>
              </a:r>
            </a:p>
          </p:txBody>
        </p:sp>
      </p:grpSp>
      <p:sp>
        <p:nvSpPr>
          <p:cNvPr id="944144" name="Text Box 16"/>
          <p:cNvSpPr txBox="1">
            <a:spLocks noChangeArrowheads="1"/>
          </p:cNvSpPr>
          <p:nvPr/>
        </p:nvSpPr>
        <p:spPr bwMode="auto">
          <a:xfrm>
            <a:off x="4038600" y="5790216"/>
            <a:ext cx="2257459" cy="461665"/>
          </a:xfrm>
          <a:prstGeom prst="rect">
            <a:avLst/>
          </a:prstGeom>
          <a:noFill/>
          <a:ln w="9525">
            <a:noFill/>
            <a:miter lim="800000"/>
            <a:headEnd/>
            <a:tailEnd/>
          </a:ln>
        </p:spPr>
        <p:txBody>
          <a:bodyPr wrap="square">
            <a:spAutoFit/>
          </a:bodyPr>
          <a:lstStyle/>
          <a:p>
            <a:r>
              <a:rPr lang="en-US" b="1" dirty="0">
                <a:solidFill>
                  <a:srgbClr val="FF0000"/>
                </a:solidFill>
              </a:rPr>
              <a:t>Nothing</a:t>
            </a:r>
          </a:p>
        </p:txBody>
      </p:sp>
      <p:sp>
        <p:nvSpPr>
          <p:cNvPr id="944145" name="Text Box 17"/>
          <p:cNvSpPr txBox="1">
            <a:spLocks noChangeArrowheads="1"/>
          </p:cNvSpPr>
          <p:nvPr/>
        </p:nvSpPr>
        <p:spPr bwMode="auto">
          <a:xfrm>
            <a:off x="4037351" y="6198656"/>
            <a:ext cx="4733925" cy="461665"/>
          </a:xfrm>
          <a:prstGeom prst="rect">
            <a:avLst/>
          </a:prstGeom>
          <a:noFill/>
          <a:ln w="9525">
            <a:noFill/>
            <a:miter lim="800000"/>
            <a:headEnd/>
            <a:tailEnd/>
          </a:ln>
        </p:spPr>
        <p:txBody>
          <a:bodyPr wrap="square">
            <a:spAutoFit/>
          </a:bodyPr>
          <a:lstStyle/>
          <a:p>
            <a:r>
              <a:rPr lang="en-US" b="1" dirty="0">
                <a:solidFill>
                  <a:srgbClr val="008000"/>
                </a:solidFill>
              </a:rPr>
              <a:t>80% of total demand</a:t>
            </a:r>
          </a:p>
        </p:txBody>
      </p:sp>
      <p:pic>
        <p:nvPicPr>
          <p:cNvPr id="43016" name="Picture 18"/>
          <p:cNvPicPr>
            <a:picLocks noChangeAspect="1" noChangeArrowheads="1"/>
          </p:cNvPicPr>
          <p:nvPr/>
        </p:nvPicPr>
        <p:blipFill>
          <a:blip r:embed="rId3" cstate="print"/>
          <a:srcRect/>
          <a:stretch>
            <a:fillRect/>
          </a:stretch>
        </p:blipFill>
        <p:spPr bwMode="auto">
          <a:xfrm>
            <a:off x="9982200" y="2969302"/>
            <a:ext cx="2001838" cy="2101850"/>
          </a:xfrm>
          <a:prstGeom prst="rect">
            <a:avLst/>
          </a:prstGeom>
          <a:noFill/>
          <a:ln w="9525">
            <a:noFill/>
            <a:miter lim="800000"/>
            <a:headEnd/>
            <a:tailEnd/>
          </a:ln>
        </p:spPr>
      </p:pic>
    </p:spTree>
    <p:extLst>
      <p:ext uri="{BB962C8B-B14F-4D97-AF65-F5344CB8AC3E}">
        <p14:creationId xmlns:p14="http://schemas.microsoft.com/office/powerpoint/2010/main" val="3027410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44132">
                                            <p:txEl>
                                              <p:pRg st="0" end="0"/>
                                            </p:txEl>
                                          </p:spTgt>
                                        </p:tgtEl>
                                        <p:attrNameLst>
                                          <p:attrName>style.visibility</p:attrName>
                                        </p:attrNameLst>
                                      </p:cBhvr>
                                      <p:to>
                                        <p:strVal val="visible"/>
                                      </p:to>
                                    </p:set>
                                    <p:anim calcmode="lin" valueType="num">
                                      <p:cBhvr additive="base">
                                        <p:cTn id="13" dur="500" fill="hold"/>
                                        <p:tgtEl>
                                          <p:spTgt spid="944132">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94413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44132">
                                            <p:txEl>
                                              <p:pRg st="1" end="1"/>
                                            </p:txEl>
                                          </p:spTgt>
                                        </p:tgtEl>
                                        <p:attrNameLst>
                                          <p:attrName>style.visibility</p:attrName>
                                        </p:attrNameLst>
                                      </p:cBhvr>
                                      <p:to>
                                        <p:strVal val="visible"/>
                                      </p:to>
                                    </p:set>
                                    <p:anim calcmode="lin" valueType="num">
                                      <p:cBhvr additive="base">
                                        <p:cTn id="19" dur="500" fill="hold"/>
                                        <p:tgtEl>
                                          <p:spTgt spid="944132">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94413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944132">
                                            <p:txEl>
                                              <p:pRg st="2" end="2"/>
                                            </p:txEl>
                                          </p:spTgt>
                                        </p:tgtEl>
                                        <p:attrNameLst>
                                          <p:attrName>style.visibility</p:attrName>
                                        </p:attrNameLst>
                                      </p:cBhvr>
                                      <p:to>
                                        <p:strVal val="visible"/>
                                      </p:to>
                                    </p:set>
                                    <p:anim calcmode="lin" valueType="num">
                                      <p:cBhvr additive="base">
                                        <p:cTn id="25" dur="500" fill="hold"/>
                                        <p:tgtEl>
                                          <p:spTgt spid="944132">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94413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944132">
                                            <p:txEl>
                                              <p:pRg st="3" end="3"/>
                                            </p:txEl>
                                          </p:spTgt>
                                        </p:tgtEl>
                                        <p:attrNameLst>
                                          <p:attrName>style.visibility</p:attrName>
                                        </p:attrNameLst>
                                      </p:cBhvr>
                                      <p:to>
                                        <p:strVal val="visible"/>
                                      </p:to>
                                    </p:set>
                                    <p:anim calcmode="lin" valueType="num">
                                      <p:cBhvr additive="base">
                                        <p:cTn id="31" dur="500" fill="hold"/>
                                        <p:tgtEl>
                                          <p:spTgt spid="944132">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94413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944132">
                                            <p:txEl>
                                              <p:pRg st="4" end="4"/>
                                            </p:txEl>
                                          </p:spTgt>
                                        </p:tgtEl>
                                        <p:attrNameLst>
                                          <p:attrName>style.visibility</p:attrName>
                                        </p:attrNameLst>
                                      </p:cBhvr>
                                      <p:to>
                                        <p:strVal val="visible"/>
                                      </p:to>
                                    </p:set>
                                    <p:anim calcmode="lin" valueType="num">
                                      <p:cBhvr additive="base">
                                        <p:cTn id="37" dur="500" fill="hold"/>
                                        <p:tgtEl>
                                          <p:spTgt spid="944132">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944132">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944132">
                                            <p:txEl>
                                              <p:pRg st="5" end="5"/>
                                            </p:txEl>
                                          </p:spTgt>
                                        </p:tgtEl>
                                        <p:attrNameLst>
                                          <p:attrName>style.visibility</p:attrName>
                                        </p:attrNameLst>
                                      </p:cBhvr>
                                      <p:to>
                                        <p:strVal val="visible"/>
                                      </p:to>
                                    </p:set>
                                    <p:anim calcmode="lin" valueType="num">
                                      <p:cBhvr additive="base">
                                        <p:cTn id="43" dur="500" fill="hold"/>
                                        <p:tgtEl>
                                          <p:spTgt spid="944132">
                                            <p:txEl>
                                              <p:pRg st="5" end="5"/>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944132">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944132">
                                            <p:txEl>
                                              <p:pRg st="7" end="7"/>
                                            </p:txEl>
                                          </p:spTgt>
                                        </p:tgtEl>
                                        <p:attrNameLst>
                                          <p:attrName>style.visibility</p:attrName>
                                        </p:attrNameLst>
                                      </p:cBhvr>
                                      <p:to>
                                        <p:strVal val="visible"/>
                                      </p:to>
                                    </p:set>
                                    <p:anim calcmode="lin" valueType="num">
                                      <p:cBhvr additive="base">
                                        <p:cTn id="49" dur="500" fill="hold"/>
                                        <p:tgtEl>
                                          <p:spTgt spid="944132">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944132">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944132">
                                            <p:txEl>
                                              <p:pRg st="8" end="8"/>
                                            </p:txEl>
                                          </p:spTgt>
                                        </p:tgtEl>
                                        <p:attrNameLst>
                                          <p:attrName>style.visibility</p:attrName>
                                        </p:attrNameLst>
                                      </p:cBhvr>
                                      <p:to>
                                        <p:strVal val="visible"/>
                                      </p:to>
                                    </p:set>
                                    <p:anim calcmode="lin" valueType="num">
                                      <p:cBhvr additive="base">
                                        <p:cTn id="55" dur="500" fill="hold"/>
                                        <p:tgtEl>
                                          <p:spTgt spid="944132">
                                            <p:txEl>
                                              <p:pRg st="8" end="8"/>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944132">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944132">
                                            <p:txEl>
                                              <p:pRg st="9" end="9"/>
                                            </p:txEl>
                                          </p:spTgt>
                                        </p:tgtEl>
                                        <p:attrNameLst>
                                          <p:attrName>style.visibility</p:attrName>
                                        </p:attrNameLst>
                                      </p:cBhvr>
                                      <p:to>
                                        <p:strVal val="visible"/>
                                      </p:to>
                                    </p:set>
                                    <p:anim calcmode="lin" valueType="num">
                                      <p:cBhvr additive="base">
                                        <p:cTn id="61" dur="500" fill="hold"/>
                                        <p:tgtEl>
                                          <p:spTgt spid="944132">
                                            <p:txEl>
                                              <p:pRg st="9" end="9"/>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944132">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8" fill="hold" grpId="0" nodeType="clickEffect">
                                  <p:stCondLst>
                                    <p:cond delay="0"/>
                                  </p:stCondLst>
                                  <p:childTnLst>
                                    <p:set>
                                      <p:cBhvr>
                                        <p:cTn id="66" dur="1" fill="hold">
                                          <p:stCondLst>
                                            <p:cond delay="0"/>
                                          </p:stCondLst>
                                        </p:cTn>
                                        <p:tgtEl>
                                          <p:spTgt spid="944144"/>
                                        </p:tgtEl>
                                        <p:attrNameLst>
                                          <p:attrName>style.visibility</p:attrName>
                                        </p:attrNameLst>
                                      </p:cBhvr>
                                      <p:to>
                                        <p:strVal val="visible"/>
                                      </p:to>
                                    </p:set>
                                    <p:anim calcmode="lin" valueType="num">
                                      <p:cBhvr additive="base">
                                        <p:cTn id="67" dur="500" fill="hold"/>
                                        <p:tgtEl>
                                          <p:spTgt spid="944144"/>
                                        </p:tgtEl>
                                        <p:attrNameLst>
                                          <p:attrName>ppt_x</p:attrName>
                                        </p:attrNameLst>
                                      </p:cBhvr>
                                      <p:tavLst>
                                        <p:tav tm="0">
                                          <p:val>
                                            <p:strVal val="0-#ppt_w/2"/>
                                          </p:val>
                                        </p:tav>
                                        <p:tav tm="100000">
                                          <p:val>
                                            <p:strVal val="#ppt_x"/>
                                          </p:val>
                                        </p:tav>
                                      </p:tavLst>
                                    </p:anim>
                                    <p:anim calcmode="lin" valueType="num">
                                      <p:cBhvr additive="base">
                                        <p:cTn id="68" dur="500" fill="hold"/>
                                        <p:tgtEl>
                                          <p:spTgt spid="944144"/>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8" fill="hold" grpId="0" nodeType="clickEffect">
                                  <p:stCondLst>
                                    <p:cond delay="0"/>
                                  </p:stCondLst>
                                  <p:childTnLst>
                                    <p:set>
                                      <p:cBhvr>
                                        <p:cTn id="72" dur="1" fill="hold">
                                          <p:stCondLst>
                                            <p:cond delay="0"/>
                                          </p:stCondLst>
                                        </p:cTn>
                                        <p:tgtEl>
                                          <p:spTgt spid="944145"/>
                                        </p:tgtEl>
                                        <p:attrNameLst>
                                          <p:attrName>style.visibility</p:attrName>
                                        </p:attrNameLst>
                                      </p:cBhvr>
                                      <p:to>
                                        <p:strVal val="visible"/>
                                      </p:to>
                                    </p:set>
                                    <p:anim calcmode="lin" valueType="num">
                                      <p:cBhvr additive="base">
                                        <p:cTn id="73" dur="500" fill="hold"/>
                                        <p:tgtEl>
                                          <p:spTgt spid="944145"/>
                                        </p:tgtEl>
                                        <p:attrNameLst>
                                          <p:attrName>ppt_x</p:attrName>
                                        </p:attrNameLst>
                                      </p:cBhvr>
                                      <p:tavLst>
                                        <p:tav tm="0">
                                          <p:val>
                                            <p:strVal val="0-#ppt_w/2"/>
                                          </p:val>
                                        </p:tav>
                                        <p:tav tm="100000">
                                          <p:val>
                                            <p:strVal val="#ppt_x"/>
                                          </p:val>
                                        </p:tav>
                                      </p:tavLst>
                                    </p:anim>
                                    <p:anim calcmode="lin" valueType="num">
                                      <p:cBhvr additive="base">
                                        <p:cTn id="74" dur="500" fill="hold"/>
                                        <p:tgtEl>
                                          <p:spTgt spid="9441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4132" grpId="0" build="p" bldLvl="2" autoUpdateAnimBg="0"/>
      <p:bldP spid="944144" grpId="0" autoUpdateAnimBg="0"/>
      <p:bldP spid="944145"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3106" name="Picture 2" descr="F3"/>
          <p:cNvPicPr>
            <a:picLocks noChangeAspect="1" noChangeArrowheads="1"/>
          </p:cNvPicPr>
          <p:nvPr/>
        </p:nvPicPr>
        <p:blipFill>
          <a:blip r:embed="rId2" cstate="print"/>
          <a:srcRect/>
          <a:stretch>
            <a:fillRect/>
          </a:stretch>
        </p:blipFill>
        <p:spPr bwMode="auto">
          <a:xfrm>
            <a:off x="4724401" y="4038600"/>
            <a:ext cx="3097213" cy="2706688"/>
          </a:xfrm>
          <a:prstGeom prst="rect">
            <a:avLst/>
          </a:prstGeom>
          <a:noFill/>
          <a:ln w="9525">
            <a:noFill/>
            <a:miter lim="800000"/>
            <a:headEnd/>
            <a:tailEnd/>
          </a:ln>
        </p:spPr>
      </p:pic>
      <p:pic>
        <p:nvPicPr>
          <p:cNvPr id="943107" name="Picture 3" descr="F1"/>
          <p:cNvPicPr>
            <a:picLocks noChangeAspect="1" noChangeArrowheads="1"/>
          </p:cNvPicPr>
          <p:nvPr/>
        </p:nvPicPr>
        <p:blipFill>
          <a:blip r:embed="rId3" cstate="print"/>
          <a:srcRect/>
          <a:stretch>
            <a:fillRect/>
          </a:stretch>
        </p:blipFill>
        <p:spPr bwMode="auto">
          <a:xfrm>
            <a:off x="1981200" y="1295401"/>
            <a:ext cx="3194050" cy="2620963"/>
          </a:xfrm>
          <a:prstGeom prst="rect">
            <a:avLst/>
          </a:prstGeom>
          <a:noFill/>
          <a:ln w="9525">
            <a:noFill/>
            <a:miter lim="800000"/>
            <a:headEnd/>
            <a:tailEnd/>
          </a:ln>
        </p:spPr>
      </p:pic>
      <p:pic>
        <p:nvPicPr>
          <p:cNvPr id="943108" name="Picture 4" descr="F2"/>
          <p:cNvPicPr>
            <a:picLocks noChangeAspect="1" noChangeArrowheads="1"/>
          </p:cNvPicPr>
          <p:nvPr/>
        </p:nvPicPr>
        <p:blipFill>
          <a:blip r:embed="rId4" cstate="print"/>
          <a:srcRect/>
          <a:stretch>
            <a:fillRect/>
          </a:stretch>
        </p:blipFill>
        <p:spPr bwMode="auto">
          <a:xfrm>
            <a:off x="7162800" y="1143001"/>
            <a:ext cx="2935288" cy="2574925"/>
          </a:xfrm>
          <a:prstGeom prst="rect">
            <a:avLst/>
          </a:prstGeom>
          <a:noFill/>
          <a:ln w="9525">
            <a:noFill/>
            <a:miter lim="800000"/>
            <a:headEnd/>
            <a:tailEnd/>
          </a:ln>
        </p:spPr>
      </p:pic>
      <p:sp>
        <p:nvSpPr>
          <p:cNvPr id="41989" name="Text Box 5"/>
          <p:cNvSpPr txBox="1">
            <a:spLocks noChangeArrowheads="1"/>
          </p:cNvSpPr>
          <p:nvPr/>
        </p:nvSpPr>
        <p:spPr bwMode="auto">
          <a:xfrm>
            <a:off x="4800600" y="365126"/>
            <a:ext cx="2537874" cy="769441"/>
          </a:xfrm>
          <a:prstGeom prst="rect">
            <a:avLst/>
          </a:prstGeom>
          <a:noFill/>
          <a:ln w="9525">
            <a:noFill/>
            <a:miter lim="800000"/>
            <a:headEnd/>
            <a:tailEnd/>
          </a:ln>
        </p:spPr>
        <p:txBody>
          <a:bodyPr wrap="none">
            <a:spAutoFit/>
          </a:bodyPr>
          <a:lstStyle/>
          <a:p>
            <a:r>
              <a:rPr lang="en-US" sz="4400" b="1" dirty="0">
                <a:solidFill>
                  <a:srgbClr val="0000CC"/>
                </a:solidFill>
              </a:rPr>
              <a:t>Exhibit 5</a:t>
            </a:r>
          </a:p>
        </p:txBody>
      </p:sp>
    </p:spTree>
    <p:extLst>
      <p:ext uri="{BB962C8B-B14F-4D97-AF65-F5344CB8AC3E}">
        <p14:creationId xmlns:p14="http://schemas.microsoft.com/office/powerpoint/2010/main" val="1047372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43107"/>
                                        </p:tgtEl>
                                        <p:attrNameLst>
                                          <p:attrName>style.visibility</p:attrName>
                                        </p:attrNameLst>
                                      </p:cBhvr>
                                      <p:to>
                                        <p:strVal val="visible"/>
                                      </p:to>
                                    </p:set>
                                    <p:anim calcmode="lin" valueType="num">
                                      <p:cBhvr additive="base">
                                        <p:cTn id="7" dur="500" fill="hold"/>
                                        <p:tgtEl>
                                          <p:spTgt spid="943107"/>
                                        </p:tgtEl>
                                        <p:attrNameLst>
                                          <p:attrName>ppt_x</p:attrName>
                                        </p:attrNameLst>
                                      </p:cBhvr>
                                      <p:tavLst>
                                        <p:tav tm="0">
                                          <p:val>
                                            <p:strVal val="#ppt_x"/>
                                          </p:val>
                                        </p:tav>
                                        <p:tav tm="100000">
                                          <p:val>
                                            <p:strVal val="#ppt_x"/>
                                          </p:val>
                                        </p:tav>
                                      </p:tavLst>
                                    </p:anim>
                                    <p:anim calcmode="lin" valueType="num">
                                      <p:cBhvr additive="base">
                                        <p:cTn id="8" dur="500" fill="hold"/>
                                        <p:tgtEl>
                                          <p:spTgt spid="94310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43108"/>
                                        </p:tgtEl>
                                        <p:attrNameLst>
                                          <p:attrName>style.visibility</p:attrName>
                                        </p:attrNameLst>
                                      </p:cBhvr>
                                      <p:to>
                                        <p:strVal val="visible"/>
                                      </p:to>
                                    </p:set>
                                    <p:anim calcmode="lin" valueType="num">
                                      <p:cBhvr additive="base">
                                        <p:cTn id="13" dur="500" fill="hold"/>
                                        <p:tgtEl>
                                          <p:spTgt spid="943108"/>
                                        </p:tgtEl>
                                        <p:attrNameLst>
                                          <p:attrName>ppt_x</p:attrName>
                                        </p:attrNameLst>
                                      </p:cBhvr>
                                      <p:tavLst>
                                        <p:tav tm="0">
                                          <p:val>
                                            <p:strVal val="#ppt_x"/>
                                          </p:val>
                                        </p:tav>
                                        <p:tav tm="100000">
                                          <p:val>
                                            <p:strVal val="#ppt_x"/>
                                          </p:val>
                                        </p:tav>
                                      </p:tavLst>
                                    </p:anim>
                                    <p:anim calcmode="lin" valueType="num">
                                      <p:cBhvr additive="base">
                                        <p:cTn id="14" dur="500" fill="hold"/>
                                        <p:tgtEl>
                                          <p:spTgt spid="94310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43106"/>
                                        </p:tgtEl>
                                        <p:attrNameLst>
                                          <p:attrName>style.visibility</p:attrName>
                                        </p:attrNameLst>
                                      </p:cBhvr>
                                      <p:to>
                                        <p:strVal val="visible"/>
                                      </p:to>
                                    </p:set>
                                    <p:anim calcmode="lin" valueType="num">
                                      <p:cBhvr additive="base">
                                        <p:cTn id="19" dur="500" fill="hold"/>
                                        <p:tgtEl>
                                          <p:spTgt spid="943106"/>
                                        </p:tgtEl>
                                        <p:attrNameLst>
                                          <p:attrName>ppt_x</p:attrName>
                                        </p:attrNameLst>
                                      </p:cBhvr>
                                      <p:tavLst>
                                        <p:tav tm="0">
                                          <p:val>
                                            <p:strVal val="#ppt_x"/>
                                          </p:val>
                                        </p:tav>
                                        <p:tav tm="100000">
                                          <p:val>
                                            <p:strVal val="#ppt_x"/>
                                          </p:val>
                                        </p:tav>
                                      </p:tavLst>
                                    </p:anim>
                                    <p:anim calcmode="lin" valueType="num">
                                      <p:cBhvr additive="base">
                                        <p:cTn id="20" dur="500" fill="hold"/>
                                        <p:tgtEl>
                                          <p:spTgt spid="94310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6178" name="Text Box 2"/>
          <p:cNvSpPr txBox="1">
            <a:spLocks noChangeArrowheads="1"/>
          </p:cNvSpPr>
          <p:nvPr/>
        </p:nvSpPr>
        <p:spPr bwMode="auto">
          <a:xfrm>
            <a:off x="1905000" y="381000"/>
            <a:ext cx="8458200" cy="707886"/>
          </a:xfrm>
          <a:prstGeom prst="rect">
            <a:avLst/>
          </a:prstGeom>
          <a:noFill/>
          <a:ln w="9525">
            <a:noFill/>
            <a:miter lim="800000"/>
            <a:headEnd/>
            <a:tailEnd/>
          </a:ln>
          <a:effectLst/>
        </p:spPr>
        <p:txBody>
          <a:bodyPr>
            <a:spAutoFit/>
          </a:bodyPr>
          <a:lstStyle/>
          <a:p>
            <a:pPr algn="ctr">
              <a:defRPr/>
            </a:pPr>
            <a:r>
              <a:rPr lang="en-US" altLang="zh-TW" sz="4000" b="1" dirty="0">
                <a:solidFill>
                  <a:srgbClr val="0000CC"/>
                </a:solidFill>
                <a:effectLst>
                  <a:outerShdw blurRad="38100" dist="38100" dir="2700000" algn="tl">
                    <a:srgbClr val="C0C0C0"/>
                  </a:outerShdw>
                </a:effectLst>
                <a:ea typeface="PMingLiU" pitchFamily="18" charset="-120"/>
              </a:rPr>
              <a:t>Buying Committee Forecasts</a:t>
            </a:r>
          </a:p>
        </p:txBody>
      </p:sp>
      <p:graphicFrame>
        <p:nvGraphicFramePr>
          <p:cNvPr id="5122" name="Object 3"/>
          <p:cNvGraphicFramePr>
            <a:graphicFrameLocks noChangeAspect="1"/>
          </p:cNvGraphicFramePr>
          <p:nvPr/>
        </p:nvGraphicFramePr>
        <p:xfrm>
          <a:off x="1905000" y="1828800"/>
          <a:ext cx="8229600" cy="4495800"/>
        </p:xfrm>
        <a:graphic>
          <a:graphicData uri="http://schemas.openxmlformats.org/presentationml/2006/ole">
            <mc:AlternateContent xmlns:mc="http://schemas.openxmlformats.org/markup-compatibility/2006">
              <mc:Choice xmlns:v="urn:schemas-microsoft-com:vml" Requires="v">
                <p:oleObj spid="_x0000_s179316" name="Worksheet" r:id="rId3" imgW="8482680" imgH="3359160" progId="Excel.Sheet.8">
                  <p:embed/>
                </p:oleObj>
              </mc:Choice>
              <mc:Fallback>
                <p:oleObj name="Worksheet" r:id="rId3" imgW="8482680" imgH="3359160" progId="Excel.Sheet.8">
                  <p:embed/>
                  <p:pic>
                    <p:nvPicPr>
                      <p:cNvPr id="5122"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0" y="1828800"/>
                        <a:ext cx="822960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126" name="Rectangle 4"/>
          <p:cNvSpPr>
            <a:spLocks noChangeArrowheads="1"/>
          </p:cNvSpPr>
          <p:nvPr/>
        </p:nvSpPr>
        <p:spPr bwMode="auto">
          <a:xfrm>
            <a:off x="4953000" y="6324600"/>
            <a:ext cx="2692400" cy="336550"/>
          </a:xfrm>
          <a:prstGeom prst="rect">
            <a:avLst/>
          </a:prstGeom>
          <a:noFill/>
          <a:ln w="9525">
            <a:noFill/>
            <a:miter lim="800000"/>
            <a:headEnd/>
            <a:tailEnd/>
          </a:ln>
        </p:spPr>
        <p:txBody>
          <a:bodyPr wrap="none">
            <a:spAutoFit/>
          </a:bodyPr>
          <a:lstStyle/>
          <a:p>
            <a:r>
              <a:rPr lang="zh-TW" altLang="en-US" sz="1600">
                <a:latin typeface="Times New Roman" pitchFamily="18" charset="0"/>
                <a:ea typeface="PMingLiU" pitchFamily="18" charset="-120"/>
              </a:rPr>
              <a:t>* </a:t>
            </a:r>
            <a:r>
              <a:rPr lang="en-US" altLang="zh-TW" sz="1600">
                <a:latin typeface="Times New Roman" pitchFamily="18" charset="0"/>
                <a:ea typeface="PMingLiU" pitchFamily="18" charset="-120"/>
              </a:rPr>
              <a:t>Obermeyer's wholesale price</a:t>
            </a:r>
          </a:p>
        </p:txBody>
      </p:sp>
      <p:sp>
        <p:nvSpPr>
          <p:cNvPr id="946181" name="Oval 5"/>
          <p:cNvSpPr>
            <a:spLocks noChangeArrowheads="1"/>
          </p:cNvSpPr>
          <p:nvPr/>
        </p:nvSpPr>
        <p:spPr bwMode="auto">
          <a:xfrm>
            <a:off x="7315200" y="1600200"/>
            <a:ext cx="1143000" cy="685800"/>
          </a:xfrm>
          <a:prstGeom prst="ellipse">
            <a:avLst/>
          </a:prstGeom>
          <a:noFill/>
          <a:ln w="38100">
            <a:solidFill>
              <a:srgbClr val="FF0000"/>
            </a:solidFill>
            <a:miter lim="800000"/>
            <a:headEnd/>
            <a:tailEnd/>
          </a:ln>
        </p:spPr>
        <p:txBody>
          <a:bodyPr wrap="none" anchor="ctr"/>
          <a:lstStyle/>
          <a:p>
            <a:endParaRPr lang="en-US"/>
          </a:p>
        </p:txBody>
      </p:sp>
      <p:sp>
        <p:nvSpPr>
          <p:cNvPr id="946182" name="Oval 6"/>
          <p:cNvSpPr>
            <a:spLocks noChangeArrowheads="1"/>
          </p:cNvSpPr>
          <p:nvPr/>
        </p:nvSpPr>
        <p:spPr bwMode="auto">
          <a:xfrm>
            <a:off x="9144000" y="1600200"/>
            <a:ext cx="1219200" cy="609600"/>
          </a:xfrm>
          <a:prstGeom prst="ellipse">
            <a:avLst/>
          </a:prstGeom>
          <a:noFill/>
          <a:ln w="38100">
            <a:solidFill>
              <a:srgbClr val="FF0000"/>
            </a:solidFill>
            <a:miter lim="800000"/>
            <a:headEnd/>
            <a:tailEnd/>
          </a:ln>
        </p:spPr>
        <p:txBody>
          <a:bodyPr wrap="none" anchor="ctr"/>
          <a:lstStyle/>
          <a:p>
            <a:endParaRPr lang="en-US"/>
          </a:p>
        </p:txBody>
      </p:sp>
      <p:graphicFrame>
        <p:nvGraphicFramePr>
          <p:cNvPr id="946183" name="Object 7"/>
          <p:cNvGraphicFramePr>
            <a:graphicFrameLocks noChangeAspect="1"/>
          </p:cNvGraphicFramePr>
          <p:nvPr/>
        </p:nvGraphicFramePr>
        <p:xfrm>
          <a:off x="7010400" y="914401"/>
          <a:ext cx="1246188" cy="747713"/>
        </p:xfrm>
        <a:graphic>
          <a:graphicData uri="http://schemas.openxmlformats.org/presentationml/2006/ole">
            <mc:AlternateContent xmlns:mc="http://schemas.openxmlformats.org/markup-compatibility/2006">
              <mc:Choice xmlns:v="urn:schemas-microsoft-com:vml" Requires="v">
                <p:oleObj spid="_x0000_s179317" name="Equation" r:id="rId5" imgW="380880" imgH="228600" progId="Equation.3">
                  <p:embed/>
                </p:oleObj>
              </mc:Choice>
              <mc:Fallback>
                <p:oleObj name="Equation" r:id="rId5" imgW="380880" imgH="228600" progId="Equation.3">
                  <p:embed/>
                  <p:pic>
                    <p:nvPicPr>
                      <p:cNvPr id="946183"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10400" y="914401"/>
                        <a:ext cx="1246188" cy="7477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46184" name="Object 8"/>
          <p:cNvGraphicFramePr>
            <a:graphicFrameLocks noChangeAspect="1"/>
          </p:cNvGraphicFramePr>
          <p:nvPr/>
        </p:nvGraphicFramePr>
        <p:xfrm>
          <a:off x="8991600" y="854076"/>
          <a:ext cx="1371600" cy="822325"/>
        </p:xfrm>
        <a:graphic>
          <a:graphicData uri="http://schemas.openxmlformats.org/presentationml/2006/ole">
            <mc:AlternateContent xmlns:mc="http://schemas.openxmlformats.org/markup-compatibility/2006">
              <mc:Choice xmlns:v="urn:schemas-microsoft-com:vml" Requires="v">
                <p:oleObj spid="_x0000_s179318" name="Equation" r:id="rId7" imgW="380880" imgH="228600" progId="Equation.3">
                  <p:embed/>
                </p:oleObj>
              </mc:Choice>
              <mc:Fallback>
                <p:oleObj name="Equation" r:id="rId7" imgW="380880" imgH="228600" progId="Equation.3">
                  <p:embed/>
                  <p:pic>
                    <p:nvPicPr>
                      <p:cNvPr id="946184"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991600" y="854076"/>
                        <a:ext cx="1371600" cy="8223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71195169"/>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46181"/>
                                        </p:tgtEl>
                                        <p:attrNameLst>
                                          <p:attrName>style.visibility</p:attrName>
                                        </p:attrNameLst>
                                      </p:cBhvr>
                                      <p:to>
                                        <p:strVal val="visible"/>
                                      </p:to>
                                    </p:set>
                                    <p:anim calcmode="lin" valueType="num">
                                      <p:cBhvr additive="base">
                                        <p:cTn id="7" dur="500" fill="hold"/>
                                        <p:tgtEl>
                                          <p:spTgt spid="946181"/>
                                        </p:tgtEl>
                                        <p:attrNameLst>
                                          <p:attrName>ppt_x</p:attrName>
                                        </p:attrNameLst>
                                      </p:cBhvr>
                                      <p:tavLst>
                                        <p:tav tm="0">
                                          <p:val>
                                            <p:strVal val="0-#ppt_w/2"/>
                                          </p:val>
                                        </p:tav>
                                        <p:tav tm="100000">
                                          <p:val>
                                            <p:strVal val="#ppt_x"/>
                                          </p:val>
                                        </p:tav>
                                      </p:tavLst>
                                    </p:anim>
                                    <p:anim calcmode="lin" valueType="num">
                                      <p:cBhvr additive="base">
                                        <p:cTn id="8" dur="500" fill="hold"/>
                                        <p:tgtEl>
                                          <p:spTgt spid="94618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46182"/>
                                        </p:tgtEl>
                                        <p:attrNameLst>
                                          <p:attrName>style.visibility</p:attrName>
                                        </p:attrNameLst>
                                      </p:cBhvr>
                                      <p:to>
                                        <p:strVal val="visible"/>
                                      </p:to>
                                    </p:set>
                                    <p:anim calcmode="lin" valueType="num">
                                      <p:cBhvr additive="base">
                                        <p:cTn id="13" dur="500" fill="hold"/>
                                        <p:tgtEl>
                                          <p:spTgt spid="946182"/>
                                        </p:tgtEl>
                                        <p:attrNameLst>
                                          <p:attrName>ppt_x</p:attrName>
                                        </p:attrNameLst>
                                      </p:cBhvr>
                                      <p:tavLst>
                                        <p:tav tm="0">
                                          <p:val>
                                            <p:strVal val="0-#ppt_w/2"/>
                                          </p:val>
                                        </p:tav>
                                        <p:tav tm="100000">
                                          <p:val>
                                            <p:strVal val="#ppt_x"/>
                                          </p:val>
                                        </p:tav>
                                      </p:tavLst>
                                    </p:anim>
                                    <p:anim calcmode="lin" valueType="num">
                                      <p:cBhvr additive="base">
                                        <p:cTn id="14" dur="500" fill="hold"/>
                                        <p:tgtEl>
                                          <p:spTgt spid="94618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946183"/>
                                        </p:tgtEl>
                                        <p:attrNameLst>
                                          <p:attrName>style.visibility</p:attrName>
                                        </p:attrNameLst>
                                      </p:cBhvr>
                                      <p:to>
                                        <p:strVal val="visible"/>
                                      </p:to>
                                    </p:set>
                                    <p:anim calcmode="lin" valueType="num">
                                      <p:cBhvr additive="base">
                                        <p:cTn id="19" dur="500" fill="hold"/>
                                        <p:tgtEl>
                                          <p:spTgt spid="946183"/>
                                        </p:tgtEl>
                                        <p:attrNameLst>
                                          <p:attrName>ppt_x</p:attrName>
                                        </p:attrNameLst>
                                      </p:cBhvr>
                                      <p:tavLst>
                                        <p:tav tm="0">
                                          <p:val>
                                            <p:strVal val="0-#ppt_w/2"/>
                                          </p:val>
                                        </p:tav>
                                        <p:tav tm="100000">
                                          <p:val>
                                            <p:strVal val="#ppt_x"/>
                                          </p:val>
                                        </p:tav>
                                      </p:tavLst>
                                    </p:anim>
                                    <p:anim calcmode="lin" valueType="num">
                                      <p:cBhvr additive="base">
                                        <p:cTn id="20" dur="500" fill="hold"/>
                                        <p:tgtEl>
                                          <p:spTgt spid="946183"/>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946184"/>
                                        </p:tgtEl>
                                        <p:attrNameLst>
                                          <p:attrName>style.visibility</p:attrName>
                                        </p:attrNameLst>
                                      </p:cBhvr>
                                      <p:to>
                                        <p:strVal val="visible"/>
                                      </p:to>
                                    </p:set>
                                    <p:anim calcmode="lin" valueType="num">
                                      <p:cBhvr additive="base">
                                        <p:cTn id="25" dur="500" fill="hold"/>
                                        <p:tgtEl>
                                          <p:spTgt spid="946184"/>
                                        </p:tgtEl>
                                        <p:attrNameLst>
                                          <p:attrName>ppt_x</p:attrName>
                                        </p:attrNameLst>
                                      </p:cBhvr>
                                      <p:tavLst>
                                        <p:tav tm="0">
                                          <p:val>
                                            <p:strVal val="0-#ppt_w/2"/>
                                          </p:val>
                                        </p:tav>
                                        <p:tav tm="100000">
                                          <p:val>
                                            <p:strVal val="#ppt_x"/>
                                          </p:val>
                                        </p:tav>
                                      </p:tavLst>
                                    </p:anim>
                                    <p:anim calcmode="lin" valueType="num">
                                      <p:cBhvr additive="base">
                                        <p:cTn id="26" dur="500" fill="hold"/>
                                        <p:tgtEl>
                                          <p:spTgt spid="94618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6181" grpId="0" animBg="1"/>
      <p:bldP spid="946182"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2" name="Rectangle 2"/>
          <p:cNvSpPr>
            <a:spLocks noGrp="1" noChangeArrowheads="1"/>
          </p:cNvSpPr>
          <p:nvPr>
            <p:ph type="title"/>
          </p:nvPr>
        </p:nvSpPr>
        <p:spPr bwMode="auto">
          <a:xfrm>
            <a:off x="381000" y="609600"/>
            <a:ext cx="11353800" cy="1295400"/>
          </a:xfrm>
          <a:noFill/>
          <a:ln w="12700">
            <a:miter lim="800000"/>
            <a:headEnd/>
            <a:tailEnd/>
          </a:ln>
        </p:spPr>
        <p:txBody>
          <a:bodyPr vert="horz" wrap="square" lIns="90487" tIns="44450" rIns="90487" bIns="44450" numCol="1" anchor="ctr" anchorCtr="0" compatLnSpc="1">
            <a:prstTxWarp prst="textNoShape">
              <a:avLst/>
            </a:prstTxWarp>
          </a:bodyPr>
          <a:lstStyle/>
          <a:p>
            <a:pPr eaLnBrk="1" hangingPunct="1"/>
            <a:r>
              <a:rPr lang="en-US" b="1" dirty="0">
                <a:solidFill>
                  <a:srgbClr val="0000CC"/>
                </a:solidFill>
                <a:latin typeface="Arial" panose="020B0604020202020204" pitchFamily="34" charset="0"/>
                <a:cs typeface="Arial" panose="020B0604020202020204" pitchFamily="34" charset="0"/>
              </a:rPr>
              <a:t>How Many Jackets Should Wally Order?</a:t>
            </a:r>
          </a:p>
        </p:txBody>
      </p:sp>
      <p:sp>
        <p:nvSpPr>
          <p:cNvPr id="949251" name="Rectangle 3"/>
          <p:cNvSpPr>
            <a:spLocks noGrp="1" noChangeArrowheads="1"/>
          </p:cNvSpPr>
          <p:nvPr>
            <p:ph type="body" idx="1"/>
          </p:nvPr>
        </p:nvSpPr>
        <p:spPr bwMode="auto">
          <a:xfrm>
            <a:off x="762000" y="1905000"/>
            <a:ext cx="10287000" cy="4419600"/>
          </a:xfrm>
          <a:noFill/>
          <a:ln w="12700">
            <a:miter lim="800000"/>
            <a:headEnd/>
            <a:tailEnd/>
          </a:ln>
        </p:spPr>
        <p:txBody>
          <a:bodyPr vert="horz" wrap="square" lIns="90487" tIns="44450" rIns="90487" bIns="44450" numCol="1" anchor="t" anchorCtr="0" compatLnSpc="1">
            <a:prstTxWarp prst="textNoShape">
              <a:avLst/>
            </a:prstTxWarp>
          </a:bodyPr>
          <a:lstStyle/>
          <a:p>
            <a:pPr eaLnBrk="1" hangingPunct="1">
              <a:lnSpc>
                <a:spcPct val="90000"/>
              </a:lnSpc>
            </a:pPr>
            <a:r>
              <a:rPr lang="en-US" sz="2800" b="1" dirty="0">
                <a:solidFill>
                  <a:srgbClr val="990000"/>
                </a:solidFill>
                <a:latin typeface="Arial" panose="020B0604020202020204" pitchFamily="34" charset="0"/>
                <a:cs typeface="Arial" panose="020B0604020202020204" pitchFamily="34" charset="0"/>
              </a:rPr>
              <a:t>Simplest case: take Exhibit 10, and assume</a:t>
            </a:r>
            <a:endParaRPr lang="en-US" sz="2800" b="1" dirty="0">
              <a:latin typeface="Arial" panose="020B0604020202020204" pitchFamily="34" charset="0"/>
              <a:cs typeface="Arial" panose="020B0604020202020204" pitchFamily="34" charset="0"/>
            </a:endParaRPr>
          </a:p>
          <a:p>
            <a:pPr lvl="1" eaLnBrk="1" hangingPunct="1">
              <a:lnSpc>
                <a:spcPct val="90000"/>
              </a:lnSpc>
            </a:pPr>
            <a:r>
              <a:rPr lang="en-US" sz="2400" b="1" dirty="0">
                <a:latin typeface="Arial" panose="020B0604020202020204" pitchFamily="34" charset="0"/>
                <a:cs typeface="Arial" panose="020B0604020202020204" pitchFamily="34" charset="0"/>
              </a:rPr>
              <a:t>single order, no capacity constraints, no min. order quantities</a:t>
            </a:r>
          </a:p>
          <a:p>
            <a:pPr lvl="1" eaLnBrk="1" hangingPunct="1">
              <a:lnSpc>
                <a:spcPct val="90000"/>
              </a:lnSpc>
            </a:pPr>
            <a:endParaRPr lang="en-US" sz="1600" b="1" dirty="0">
              <a:latin typeface="Arial" panose="020B0604020202020204" pitchFamily="34" charset="0"/>
              <a:cs typeface="Arial" panose="020B0604020202020204" pitchFamily="34" charset="0"/>
            </a:endParaRPr>
          </a:p>
          <a:p>
            <a:pPr eaLnBrk="1" hangingPunct="1">
              <a:lnSpc>
                <a:spcPct val="90000"/>
              </a:lnSpc>
            </a:pPr>
            <a:r>
              <a:rPr lang="en-US" sz="2800" b="1" dirty="0">
                <a:solidFill>
                  <a:srgbClr val="990000"/>
                </a:solidFill>
                <a:latin typeface="Arial" panose="020B0604020202020204" pitchFamily="34" charset="0"/>
                <a:cs typeface="Arial" panose="020B0604020202020204" pitchFamily="34" charset="0"/>
              </a:rPr>
              <a:t>Solution procedure: the “newsvendor” model</a:t>
            </a:r>
            <a:endParaRPr lang="en-US" sz="2800" b="1" dirty="0">
              <a:latin typeface="Arial" panose="020B0604020202020204" pitchFamily="34" charset="0"/>
              <a:cs typeface="Arial" panose="020B0604020202020204" pitchFamily="34" charset="0"/>
            </a:endParaRPr>
          </a:p>
          <a:p>
            <a:pPr lvl="1" eaLnBrk="1" hangingPunct="1">
              <a:lnSpc>
                <a:spcPct val="90000"/>
              </a:lnSpc>
            </a:pPr>
            <a:r>
              <a:rPr lang="en-US" sz="2400" b="1" i="1" dirty="0">
                <a:latin typeface="Arial" panose="020B0604020202020204" pitchFamily="34" charset="0"/>
                <a:cs typeface="Arial" panose="020B0604020202020204" pitchFamily="34" charset="0"/>
              </a:rPr>
              <a:t>c</a:t>
            </a:r>
            <a:r>
              <a:rPr lang="en-US" sz="2400" b="1" i="1" baseline="-25000" dirty="0">
                <a:latin typeface="Arial" panose="020B0604020202020204" pitchFamily="34" charset="0"/>
                <a:cs typeface="Arial" panose="020B0604020202020204" pitchFamily="34" charset="0"/>
              </a:rPr>
              <a:t>u</a:t>
            </a:r>
            <a:r>
              <a:rPr lang="en-US" sz="2400" b="1" dirty="0">
                <a:latin typeface="Arial" panose="020B0604020202020204" pitchFamily="34" charset="0"/>
                <a:cs typeface="Arial" panose="020B0604020202020204" pitchFamily="34" charset="0"/>
              </a:rPr>
              <a:t> = “</a:t>
            </a:r>
            <a:r>
              <a:rPr lang="en-US" sz="2400" b="1" dirty="0" err="1">
                <a:latin typeface="Arial" panose="020B0604020202020204" pitchFamily="34" charset="0"/>
                <a:cs typeface="Arial" panose="020B0604020202020204" pitchFamily="34" charset="0"/>
              </a:rPr>
              <a:t>understock</a:t>
            </a:r>
            <a:r>
              <a:rPr lang="en-US" sz="2400" b="1" dirty="0">
                <a:latin typeface="Arial" panose="020B0604020202020204" pitchFamily="34" charset="0"/>
                <a:cs typeface="Arial" panose="020B0604020202020204" pitchFamily="34" charset="0"/>
              </a:rPr>
              <a:t>” cost = 24% (lost profit margin)</a:t>
            </a:r>
          </a:p>
          <a:p>
            <a:pPr lvl="1" eaLnBrk="1" hangingPunct="1">
              <a:lnSpc>
                <a:spcPct val="90000"/>
              </a:lnSpc>
            </a:pPr>
            <a:r>
              <a:rPr lang="en-US" sz="2400" b="1" i="1" dirty="0">
                <a:latin typeface="Arial" panose="020B0604020202020204" pitchFamily="34" charset="0"/>
                <a:cs typeface="Arial" panose="020B0604020202020204" pitchFamily="34" charset="0"/>
              </a:rPr>
              <a:t>c</a:t>
            </a:r>
            <a:r>
              <a:rPr lang="en-US" sz="2400" b="1" i="1" baseline="-25000" dirty="0">
                <a:latin typeface="Arial" panose="020B0604020202020204" pitchFamily="34" charset="0"/>
                <a:cs typeface="Arial" panose="020B0604020202020204" pitchFamily="34" charset="0"/>
              </a:rPr>
              <a:t>o</a:t>
            </a:r>
            <a:r>
              <a:rPr lang="en-US" sz="2400" b="1" dirty="0">
                <a:latin typeface="Arial" panose="020B0604020202020204" pitchFamily="34" charset="0"/>
                <a:cs typeface="Arial" panose="020B0604020202020204" pitchFamily="34" charset="0"/>
              </a:rPr>
              <a:t> = “overstock” cost = 8% (cost of markdown)</a:t>
            </a:r>
          </a:p>
          <a:p>
            <a:pPr lvl="1" eaLnBrk="1" hangingPunct="1">
              <a:lnSpc>
                <a:spcPct val="90000"/>
              </a:lnSpc>
            </a:pPr>
            <a:endParaRPr lang="en-US" sz="1600" b="1" dirty="0">
              <a:latin typeface="Arial" panose="020B0604020202020204" pitchFamily="34" charset="0"/>
              <a:cs typeface="Arial" panose="020B0604020202020204" pitchFamily="34" charset="0"/>
            </a:endParaRPr>
          </a:p>
          <a:p>
            <a:pPr eaLnBrk="1" hangingPunct="1">
              <a:lnSpc>
                <a:spcPct val="90000"/>
              </a:lnSpc>
            </a:pPr>
            <a:r>
              <a:rPr lang="en-US" sz="2800" b="1" dirty="0">
                <a:solidFill>
                  <a:srgbClr val="990000"/>
                </a:solidFill>
                <a:latin typeface="Arial" panose="020B0604020202020204" pitchFamily="34" charset="0"/>
                <a:cs typeface="Arial" panose="020B0604020202020204" pitchFamily="34" charset="0"/>
              </a:rPr>
              <a:t>Optimal order quantity:</a:t>
            </a:r>
            <a:endParaRPr lang="en-US" sz="2800" b="1" dirty="0">
              <a:latin typeface="Arial" panose="020B0604020202020204" pitchFamily="34" charset="0"/>
              <a:cs typeface="Arial" panose="020B0604020202020204" pitchFamily="34" charset="0"/>
            </a:endParaRPr>
          </a:p>
        </p:txBody>
      </p:sp>
      <p:graphicFrame>
        <p:nvGraphicFramePr>
          <p:cNvPr id="949252" name="Object 4"/>
          <p:cNvGraphicFramePr>
            <a:graphicFrameLocks/>
          </p:cNvGraphicFramePr>
          <p:nvPr>
            <p:extLst>
              <p:ext uri="{D42A27DB-BD31-4B8C-83A1-F6EECF244321}">
                <p14:modId xmlns:p14="http://schemas.microsoft.com/office/powerpoint/2010/main" val="1818302619"/>
              </p:ext>
            </p:extLst>
          </p:nvPr>
        </p:nvGraphicFramePr>
        <p:xfrm>
          <a:off x="4451185" y="4924426"/>
          <a:ext cx="6674015" cy="817563"/>
        </p:xfrm>
        <a:graphic>
          <a:graphicData uri="http://schemas.openxmlformats.org/presentationml/2006/ole">
            <mc:AlternateContent xmlns:mc="http://schemas.openxmlformats.org/markup-compatibility/2006">
              <mc:Choice xmlns:v="urn:schemas-microsoft-com:vml" Requires="v">
                <p:oleObj spid="_x0000_s180302" name="Equation" r:id="rId4" imgW="2895480" imgH="431640" progId="Equation.3">
                  <p:embed/>
                </p:oleObj>
              </mc:Choice>
              <mc:Fallback>
                <p:oleObj name="Equation" r:id="rId4" imgW="2895480" imgH="431640" progId="Equation.3">
                  <p:embed/>
                  <p:pic>
                    <p:nvPicPr>
                      <p:cNvPr id="949252" name="Object 4"/>
                      <p:cNvPicPr>
                        <a:picLocks noChangeArrowheads="1"/>
                      </p:cNvPicPr>
                      <p:nvPr/>
                    </p:nvPicPr>
                    <p:blipFill>
                      <a:blip r:embed="rId5"/>
                      <a:srcRect/>
                      <a:stretch>
                        <a:fillRect/>
                      </a:stretch>
                    </p:blipFill>
                    <p:spPr bwMode="auto">
                      <a:xfrm>
                        <a:off x="4451185" y="4924426"/>
                        <a:ext cx="6674015" cy="817563"/>
                      </a:xfrm>
                      <a:prstGeom prst="rect">
                        <a:avLst/>
                      </a:prstGeom>
                      <a:noFill/>
                      <a:ln>
                        <a:noFill/>
                      </a:ln>
                      <a:effectLst/>
                      <a:extLst/>
                    </p:spPr>
                  </p:pic>
                </p:oleObj>
              </mc:Fallback>
            </mc:AlternateContent>
          </a:graphicData>
        </a:graphic>
      </p:graphicFrame>
      <p:graphicFrame>
        <p:nvGraphicFramePr>
          <p:cNvPr id="949253" name="Object 5"/>
          <p:cNvGraphicFramePr>
            <a:graphicFrameLocks/>
          </p:cNvGraphicFramePr>
          <p:nvPr>
            <p:extLst>
              <p:ext uri="{D42A27DB-BD31-4B8C-83A1-F6EECF244321}">
                <p14:modId xmlns:p14="http://schemas.microsoft.com/office/powerpoint/2010/main" val="1713384127"/>
              </p:ext>
            </p:extLst>
          </p:nvPr>
        </p:nvGraphicFramePr>
        <p:xfrm>
          <a:off x="2527136" y="5129214"/>
          <a:ext cx="1932856" cy="433387"/>
        </p:xfrm>
        <a:graphic>
          <a:graphicData uri="http://schemas.openxmlformats.org/presentationml/2006/ole">
            <mc:AlternateContent xmlns:mc="http://schemas.openxmlformats.org/markup-compatibility/2006">
              <mc:Choice xmlns:v="urn:schemas-microsoft-com:vml" Requires="v">
                <p:oleObj spid="_x0000_s180303" name="Equation" r:id="rId6" imgW="838080" imgH="228600" progId="Equation.3">
                  <p:embed/>
                </p:oleObj>
              </mc:Choice>
              <mc:Fallback>
                <p:oleObj name="Equation" r:id="rId6" imgW="838080" imgH="228600" progId="Equation.3">
                  <p:embed/>
                  <p:pic>
                    <p:nvPicPr>
                      <p:cNvPr id="949253" name="Object 5"/>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27136" y="5129214"/>
                        <a:ext cx="1932856" cy="433387"/>
                      </a:xfrm>
                      <a:prstGeom prst="rect">
                        <a:avLst/>
                      </a:prstGeom>
                      <a:noFill/>
                      <a:ln>
                        <a:noFill/>
                      </a:ln>
                      <a:effectLst/>
                      <a:extLst/>
                    </p:spPr>
                  </p:pic>
                </p:oleObj>
              </mc:Fallback>
            </mc:AlternateContent>
          </a:graphicData>
        </a:graphic>
      </p:graphicFrame>
      <p:sp>
        <p:nvSpPr>
          <p:cNvPr id="949254" name="Text Box 6"/>
          <p:cNvSpPr txBox="1">
            <a:spLocks noChangeArrowheads="1"/>
          </p:cNvSpPr>
          <p:nvPr/>
        </p:nvSpPr>
        <p:spPr bwMode="auto">
          <a:xfrm>
            <a:off x="762000" y="5943601"/>
            <a:ext cx="11847583" cy="523220"/>
          </a:xfrm>
          <a:prstGeom prst="rect">
            <a:avLst/>
          </a:prstGeom>
          <a:noFill/>
          <a:ln w="9525">
            <a:noFill/>
            <a:miter lim="800000"/>
            <a:headEnd/>
            <a:tailEnd/>
          </a:ln>
        </p:spPr>
        <p:txBody>
          <a:bodyPr wrap="square">
            <a:spAutoFit/>
          </a:bodyPr>
          <a:lstStyle/>
          <a:p>
            <a:pPr>
              <a:buFontTx/>
              <a:buChar char="•"/>
            </a:pPr>
            <a:r>
              <a:rPr lang="en-US" sz="2800" b="1">
                <a:solidFill>
                  <a:srgbClr val="990000"/>
                </a:solidFill>
                <a:latin typeface="Arial" panose="020B0604020202020204" pitchFamily="34" charset="0"/>
                <a:cs typeface="Arial" panose="020B0604020202020204" pitchFamily="34" charset="0"/>
              </a:rPr>
              <a:t>  Example:</a:t>
            </a:r>
            <a:r>
              <a:rPr lang="en-US" sz="2800" b="1">
                <a:latin typeface="Arial" panose="020B0604020202020204" pitchFamily="34" charset="0"/>
                <a:cs typeface="Arial" panose="020B0604020202020204" pitchFamily="34" charset="0"/>
              </a:rPr>
              <a:t> “Gail”: order qty: 1017 + 0.675*388 = 1279</a:t>
            </a:r>
          </a:p>
        </p:txBody>
      </p:sp>
    </p:spTree>
    <p:extLst>
      <p:ext uri="{BB962C8B-B14F-4D97-AF65-F5344CB8AC3E}">
        <p14:creationId xmlns:p14="http://schemas.microsoft.com/office/powerpoint/2010/main" val="42630273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49251">
                                            <p:txEl>
                                              <p:pRg st="0" end="0"/>
                                            </p:txEl>
                                          </p:spTgt>
                                        </p:tgtEl>
                                        <p:attrNameLst>
                                          <p:attrName>style.visibility</p:attrName>
                                        </p:attrNameLst>
                                      </p:cBhvr>
                                      <p:to>
                                        <p:strVal val="visible"/>
                                      </p:to>
                                    </p:set>
                                    <p:anim calcmode="lin" valueType="num">
                                      <p:cBhvr additive="base">
                                        <p:cTn id="7" dur="500" fill="hold"/>
                                        <p:tgtEl>
                                          <p:spTgt spid="94925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94925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49251">
                                            <p:txEl>
                                              <p:pRg st="1" end="1"/>
                                            </p:txEl>
                                          </p:spTgt>
                                        </p:tgtEl>
                                        <p:attrNameLst>
                                          <p:attrName>style.visibility</p:attrName>
                                        </p:attrNameLst>
                                      </p:cBhvr>
                                      <p:to>
                                        <p:strVal val="visible"/>
                                      </p:to>
                                    </p:set>
                                    <p:anim calcmode="lin" valueType="num">
                                      <p:cBhvr additive="base">
                                        <p:cTn id="13" dur="500" fill="hold"/>
                                        <p:tgtEl>
                                          <p:spTgt spid="949251">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94925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49251">
                                            <p:txEl>
                                              <p:pRg st="3" end="3"/>
                                            </p:txEl>
                                          </p:spTgt>
                                        </p:tgtEl>
                                        <p:attrNameLst>
                                          <p:attrName>style.visibility</p:attrName>
                                        </p:attrNameLst>
                                      </p:cBhvr>
                                      <p:to>
                                        <p:strVal val="visible"/>
                                      </p:to>
                                    </p:set>
                                    <p:anim calcmode="lin" valueType="num">
                                      <p:cBhvr additive="base">
                                        <p:cTn id="19" dur="500" fill="hold"/>
                                        <p:tgtEl>
                                          <p:spTgt spid="949251">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94925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949251">
                                            <p:txEl>
                                              <p:pRg st="4" end="4"/>
                                            </p:txEl>
                                          </p:spTgt>
                                        </p:tgtEl>
                                        <p:attrNameLst>
                                          <p:attrName>style.visibility</p:attrName>
                                        </p:attrNameLst>
                                      </p:cBhvr>
                                      <p:to>
                                        <p:strVal val="visible"/>
                                      </p:to>
                                    </p:set>
                                    <p:anim calcmode="lin" valueType="num">
                                      <p:cBhvr additive="base">
                                        <p:cTn id="25" dur="500" fill="hold"/>
                                        <p:tgtEl>
                                          <p:spTgt spid="949251">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949251">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949251">
                                            <p:txEl>
                                              <p:pRg st="5" end="5"/>
                                            </p:txEl>
                                          </p:spTgt>
                                        </p:tgtEl>
                                        <p:attrNameLst>
                                          <p:attrName>style.visibility</p:attrName>
                                        </p:attrNameLst>
                                      </p:cBhvr>
                                      <p:to>
                                        <p:strVal val="visible"/>
                                      </p:to>
                                    </p:set>
                                    <p:anim calcmode="lin" valueType="num">
                                      <p:cBhvr additive="base">
                                        <p:cTn id="31" dur="500" fill="hold"/>
                                        <p:tgtEl>
                                          <p:spTgt spid="949251">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949251">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949251">
                                            <p:txEl>
                                              <p:pRg st="7" end="7"/>
                                            </p:txEl>
                                          </p:spTgt>
                                        </p:tgtEl>
                                        <p:attrNameLst>
                                          <p:attrName>style.visibility</p:attrName>
                                        </p:attrNameLst>
                                      </p:cBhvr>
                                      <p:to>
                                        <p:strVal val="visible"/>
                                      </p:to>
                                    </p:set>
                                    <p:anim calcmode="lin" valueType="num">
                                      <p:cBhvr additive="base">
                                        <p:cTn id="37" dur="500" fill="hold"/>
                                        <p:tgtEl>
                                          <p:spTgt spid="949251">
                                            <p:txEl>
                                              <p:pRg st="7" end="7"/>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949251">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949253"/>
                                        </p:tgtEl>
                                        <p:attrNameLst>
                                          <p:attrName>style.visibility</p:attrName>
                                        </p:attrNameLst>
                                      </p:cBhvr>
                                      <p:to>
                                        <p:strVal val="visible"/>
                                      </p:to>
                                    </p:set>
                                    <p:anim calcmode="lin" valueType="num">
                                      <p:cBhvr additive="base">
                                        <p:cTn id="43" dur="500" fill="hold"/>
                                        <p:tgtEl>
                                          <p:spTgt spid="949253"/>
                                        </p:tgtEl>
                                        <p:attrNameLst>
                                          <p:attrName>ppt_x</p:attrName>
                                        </p:attrNameLst>
                                      </p:cBhvr>
                                      <p:tavLst>
                                        <p:tav tm="0">
                                          <p:val>
                                            <p:strVal val="0-#ppt_w/2"/>
                                          </p:val>
                                        </p:tav>
                                        <p:tav tm="100000">
                                          <p:val>
                                            <p:strVal val="#ppt_x"/>
                                          </p:val>
                                        </p:tav>
                                      </p:tavLst>
                                    </p:anim>
                                    <p:anim calcmode="lin" valueType="num">
                                      <p:cBhvr additive="base">
                                        <p:cTn id="44" dur="500" fill="hold"/>
                                        <p:tgtEl>
                                          <p:spTgt spid="949253"/>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nodeType="clickEffect">
                                  <p:stCondLst>
                                    <p:cond delay="0"/>
                                  </p:stCondLst>
                                  <p:childTnLst>
                                    <p:set>
                                      <p:cBhvr>
                                        <p:cTn id="48" dur="1" fill="hold">
                                          <p:stCondLst>
                                            <p:cond delay="0"/>
                                          </p:stCondLst>
                                        </p:cTn>
                                        <p:tgtEl>
                                          <p:spTgt spid="949252"/>
                                        </p:tgtEl>
                                        <p:attrNameLst>
                                          <p:attrName>style.visibility</p:attrName>
                                        </p:attrNameLst>
                                      </p:cBhvr>
                                      <p:to>
                                        <p:strVal val="visible"/>
                                      </p:to>
                                    </p:set>
                                    <p:anim calcmode="lin" valueType="num">
                                      <p:cBhvr additive="base">
                                        <p:cTn id="49" dur="500" fill="hold"/>
                                        <p:tgtEl>
                                          <p:spTgt spid="949252"/>
                                        </p:tgtEl>
                                        <p:attrNameLst>
                                          <p:attrName>ppt_x</p:attrName>
                                        </p:attrNameLst>
                                      </p:cBhvr>
                                      <p:tavLst>
                                        <p:tav tm="0">
                                          <p:val>
                                            <p:strVal val="0-#ppt_w/2"/>
                                          </p:val>
                                        </p:tav>
                                        <p:tav tm="100000">
                                          <p:val>
                                            <p:strVal val="#ppt_x"/>
                                          </p:val>
                                        </p:tav>
                                      </p:tavLst>
                                    </p:anim>
                                    <p:anim calcmode="lin" valueType="num">
                                      <p:cBhvr additive="base">
                                        <p:cTn id="50" dur="500" fill="hold"/>
                                        <p:tgtEl>
                                          <p:spTgt spid="949252"/>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949254"/>
                                        </p:tgtEl>
                                        <p:attrNameLst>
                                          <p:attrName>style.visibility</p:attrName>
                                        </p:attrNameLst>
                                      </p:cBhvr>
                                      <p:to>
                                        <p:strVal val="visible"/>
                                      </p:to>
                                    </p:set>
                                    <p:anim calcmode="lin" valueType="num">
                                      <p:cBhvr additive="base">
                                        <p:cTn id="55" dur="500" fill="hold"/>
                                        <p:tgtEl>
                                          <p:spTgt spid="949254"/>
                                        </p:tgtEl>
                                        <p:attrNameLst>
                                          <p:attrName>ppt_x</p:attrName>
                                        </p:attrNameLst>
                                      </p:cBhvr>
                                      <p:tavLst>
                                        <p:tav tm="0">
                                          <p:val>
                                            <p:strVal val="0-#ppt_w/2"/>
                                          </p:val>
                                        </p:tav>
                                        <p:tav tm="100000">
                                          <p:val>
                                            <p:strVal val="#ppt_x"/>
                                          </p:val>
                                        </p:tav>
                                      </p:tavLst>
                                    </p:anim>
                                    <p:anim calcmode="lin" valueType="num">
                                      <p:cBhvr additive="base">
                                        <p:cTn id="56" dur="500" fill="hold"/>
                                        <p:tgtEl>
                                          <p:spTgt spid="9492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9251" grpId="0" build="p" bldLvl="5" autoUpdateAnimBg="0"/>
      <p:bldP spid="949254"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bwMode="auto">
          <a:xfrm>
            <a:off x="457200" y="533400"/>
            <a:ext cx="11201400" cy="685800"/>
          </a:xfrm>
          <a:noFill/>
          <a:ln w="12700">
            <a:miter lim="800000"/>
            <a:headEnd/>
            <a:tailEnd/>
          </a:ln>
        </p:spPr>
        <p:txBody>
          <a:bodyPr vert="horz" wrap="square" lIns="90487" tIns="44450" rIns="90487" bIns="44450" numCol="1" anchor="ctr" anchorCtr="0" compatLnSpc="1">
            <a:prstTxWarp prst="textNoShape">
              <a:avLst/>
            </a:prstTxWarp>
          </a:bodyPr>
          <a:lstStyle/>
          <a:p>
            <a:pPr eaLnBrk="1" hangingPunct="1"/>
            <a:r>
              <a:rPr lang="en-US" b="1" dirty="0">
                <a:solidFill>
                  <a:srgbClr val="0000CC"/>
                </a:solidFill>
                <a:latin typeface="Arial" panose="020B0604020202020204" pitchFamily="34" charset="0"/>
                <a:cs typeface="Arial" panose="020B0604020202020204" pitchFamily="34" charset="0"/>
              </a:rPr>
              <a:t>Order Quantities: Simplest Case</a:t>
            </a:r>
          </a:p>
        </p:txBody>
      </p:sp>
      <p:sp>
        <p:nvSpPr>
          <p:cNvPr id="8196" name="Rectangle 3"/>
          <p:cNvSpPr>
            <a:spLocks noGrp="1" noChangeArrowheads="1"/>
          </p:cNvSpPr>
          <p:nvPr>
            <p:ph type="body" idx="1"/>
          </p:nvPr>
        </p:nvSpPr>
        <p:spPr bwMode="auto">
          <a:xfrm>
            <a:off x="2209800" y="5943601"/>
            <a:ext cx="7772400" cy="587375"/>
          </a:xfrm>
          <a:noFill/>
          <a:ln w="12700">
            <a:miter lim="800000"/>
            <a:headEnd/>
            <a:tailEnd/>
          </a:ln>
        </p:spPr>
        <p:txBody>
          <a:bodyPr vert="horz" wrap="square" lIns="90487" tIns="44450" rIns="90487" bIns="44450" numCol="1" anchor="t" anchorCtr="0" compatLnSpc="1">
            <a:prstTxWarp prst="textNoShape">
              <a:avLst/>
            </a:prstTxWarp>
          </a:bodyPr>
          <a:lstStyle/>
          <a:p>
            <a:pPr algn="ctr" eaLnBrk="1" hangingPunct="1">
              <a:buFontTx/>
              <a:buNone/>
            </a:pPr>
            <a:r>
              <a:rPr lang="en-US" sz="2800" b="1">
                <a:solidFill>
                  <a:srgbClr val="008000"/>
                </a:solidFill>
                <a:latin typeface="Arial" panose="020B0604020202020204" pitchFamily="34" charset="0"/>
                <a:cs typeface="Arial" panose="020B0604020202020204" pitchFamily="34" charset="0"/>
              </a:rPr>
              <a:t>What’s the problem with this?</a:t>
            </a:r>
          </a:p>
        </p:txBody>
      </p:sp>
      <p:graphicFrame>
        <p:nvGraphicFramePr>
          <p:cNvPr id="8194" name="Object 4"/>
          <p:cNvGraphicFramePr>
            <a:graphicFrameLocks/>
          </p:cNvGraphicFramePr>
          <p:nvPr>
            <p:extLst/>
          </p:nvPr>
        </p:nvGraphicFramePr>
        <p:xfrm>
          <a:off x="1905000" y="1600201"/>
          <a:ext cx="8394700" cy="4162425"/>
        </p:xfrm>
        <a:graphic>
          <a:graphicData uri="http://schemas.openxmlformats.org/presentationml/2006/ole">
            <mc:AlternateContent xmlns:mc="http://schemas.openxmlformats.org/markup-compatibility/2006">
              <mc:Choice xmlns:v="urn:schemas-microsoft-com:vml" Requires="v">
                <p:oleObj spid="_x0000_s181288" name="Worksheet" r:id="rId4" imgW="4736160" imgH="2477160" progId="Excel.Sheet.8">
                  <p:embed/>
                </p:oleObj>
              </mc:Choice>
              <mc:Fallback>
                <p:oleObj name="Worksheet" r:id="rId4" imgW="4736160" imgH="2477160" progId="Excel.Sheet.8">
                  <p:embed/>
                  <p:pic>
                    <p:nvPicPr>
                      <p:cNvPr id="8194" name="Object 4"/>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0" y="1600201"/>
                        <a:ext cx="8394700" cy="4162425"/>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4020907488"/>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bwMode="auto">
          <a:xfrm>
            <a:off x="609600" y="457200"/>
            <a:ext cx="10972800" cy="1219200"/>
          </a:xfrm>
          <a:noFill/>
          <a:ln w="12700">
            <a:miter lim="800000"/>
            <a:headEnd/>
            <a:tailEnd/>
          </a:ln>
        </p:spPr>
        <p:txBody>
          <a:bodyPr vert="horz" wrap="square" lIns="90487" tIns="44450" rIns="90487" bIns="44450" numCol="1" anchor="ctr" anchorCtr="0" compatLnSpc="1">
            <a:prstTxWarp prst="textNoShape">
              <a:avLst/>
            </a:prstTxWarp>
          </a:bodyPr>
          <a:lstStyle/>
          <a:p>
            <a:pPr eaLnBrk="1" hangingPunct="1"/>
            <a:r>
              <a:rPr lang="en-US" b="1" dirty="0">
                <a:solidFill>
                  <a:srgbClr val="0000CC"/>
                </a:solidFill>
                <a:latin typeface="Arial" panose="020B0604020202020204" pitchFamily="34" charset="0"/>
                <a:cs typeface="Arial" panose="020B0604020202020204" pitchFamily="34" charset="0"/>
              </a:rPr>
              <a:t>What to Produce in the First Period?</a:t>
            </a:r>
          </a:p>
        </p:txBody>
      </p:sp>
      <p:sp>
        <p:nvSpPr>
          <p:cNvPr id="953347" name="Rectangle 3"/>
          <p:cNvSpPr>
            <a:spLocks noGrp="1" noChangeArrowheads="1"/>
          </p:cNvSpPr>
          <p:nvPr>
            <p:ph type="body" idx="1"/>
          </p:nvPr>
        </p:nvSpPr>
        <p:spPr bwMode="auto">
          <a:xfrm>
            <a:off x="914400" y="1981200"/>
            <a:ext cx="8305800" cy="3962400"/>
          </a:xfrm>
          <a:noFill/>
          <a:ln w="12700">
            <a:miter lim="800000"/>
            <a:headEnd/>
            <a:tailEnd/>
          </a:ln>
        </p:spPr>
        <p:txBody>
          <a:bodyPr vert="horz" wrap="square" lIns="90487" tIns="44450" rIns="90487" bIns="44450" numCol="1" anchor="t" anchorCtr="0" compatLnSpc="1">
            <a:prstTxWarp prst="textNoShape">
              <a:avLst/>
            </a:prstTxWarp>
          </a:bodyPr>
          <a:lstStyle/>
          <a:p>
            <a:pPr eaLnBrk="1" hangingPunct="1"/>
            <a:r>
              <a:rPr lang="en-US" sz="2800" b="1" dirty="0">
                <a:latin typeface="Arial" panose="020B0604020202020204" pitchFamily="34" charset="0"/>
                <a:cs typeface="Arial" panose="020B0604020202020204" pitchFamily="34" charset="0"/>
              </a:rPr>
              <a:t>Total capacity: 20000</a:t>
            </a:r>
          </a:p>
          <a:p>
            <a:pPr eaLnBrk="1" hangingPunct="1"/>
            <a:r>
              <a:rPr lang="en-US" sz="2800" b="1" dirty="0">
                <a:latin typeface="Arial" panose="020B0604020202020204" pitchFamily="34" charset="0"/>
                <a:cs typeface="Arial" panose="020B0604020202020204" pitchFamily="34" charset="0"/>
              </a:rPr>
              <a:t>Need to produce 10000 units in 1st period</a:t>
            </a:r>
          </a:p>
          <a:p>
            <a:pPr eaLnBrk="1" hangingPunct="1"/>
            <a:r>
              <a:rPr lang="en-US" sz="2800" b="1" dirty="0">
                <a:latin typeface="Arial" panose="020B0604020202020204" pitchFamily="34" charset="0"/>
                <a:cs typeface="Arial" panose="020B0604020202020204" pitchFamily="34" charset="0"/>
              </a:rPr>
              <a:t>Issues</a:t>
            </a:r>
          </a:p>
          <a:p>
            <a:pPr lvl="1" eaLnBrk="1" hangingPunct="1"/>
            <a:r>
              <a:rPr lang="en-US" sz="2400" b="1" dirty="0">
                <a:solidFill>
                  <a:srgbClr val="800000"/>
                </a:solidFill>
                <a:latin typeface="Arial" panose="020B0604020202020204" pitchFamily="34" charset="0"/>
                <a:cs typeface="Arial" panose="020B0604020202020204" pitchFamily="34" charset="0"/>
              </a:rPr>
              <a:t>What is the primary risk in period 1?</a:t>
            </a:r>
          </a:p>
          <a:p>
            <a:pPr lvl="1" eaLnBrk="1" hangingPunct="1"/>
            <a:r>
              <a:rPr lang="en-US" sz="2400" b="1" dirty="0">
                <a:solidFill>
                  <a:srgbClr val="800000"/>
                </a:solidFill>
                <a:latin typeface="Arial" panose="020B0604020202020204" pitchFamily="34" charset="0"/>
                <a:cs typeface="Arial" panose="020B0604020202020204" pitchFamily="34" charset="0"/>
              </a:rPr>
              <a:t>Product Price</a:t>
            </a:r>
          </a:p>
          <a:p>
            <a:pPr lvl="1" eaLnBrk="1" hangingPunct="1"/>
            <a:r>
              <a:rPr lang="en-US" sz="2400" b="1" dirty="0">
                <a:solidFill>
                  <a:srgbClr val="800000"/>
                </a:solidFill>
                <a:latin typeface="Arial" panose="020B0604020202020204" pitchFamily="34" charset="0"/>
                <a:cs typeface="Arial" panose="020B0604020202020204" pitchFamily="34" charset="0"/>
              </a:rPr>
              <a:t>Demand uncertainty </a:t>
            </a:r>
          </a:p>
          <a:p>
            <a:pPr lvl="1" eaLnBrk="1" hangingPunct="1"/>
            <a:r>
              <a:rPr lang="en-US" sz="2400" b="1" dirty="0">
                <a:solidFill>
                  <a:srgbClr val="800000"/>
                </a:solidFill>
                <a:latin typeface="Arial" panose="020B0604020202020204" pitchFamily="34" charset="0"/>
                <a:cs typeface="Arial" panose="020B0604020202020204" pitchFamily="34" charset="0"/>
              </a:rPr>
              <a:t>Expected demand </a:t>
            </a:r>
          </a:p>
        </p:txBody>
      </p:sp>
      <p:sp>
        <p:nvSpPr>
          <p:cNvPr id="953348" name="Rectangle 4"/>
          <p:cNvSpPr>
            <a:spLocks noChangeArrowheads="1"/>
          </p:cNvSpPr>
          <p:nvPr/>
        </p:nvSpPr>
        <p:spPr bwMode="auto">
          <a:xfrm>
            <a:off x="2057400" y="5791200"/>
            <a:ext cx="7924800" cy="685800"/>
          </a:xfrm>
          <a:prstGeom prst="rect">
            <a:avLst/>
          </a:prstGeom>
          <a:noFill/>
          <a:ln w="9525">
            <a:noFill/>
            <a:miter lim="800000"/>
            <a:headEnd/>
            <a:tailEnd/>
          </a:ln>
        </p:spPr>
        <p:txBody>
          <a:bodyPr/>
          <a:lstStyle/>
          <a:p>
            <a:pPr marL="342900" indent="-342900"/>
            <a:r>
              <a:rPr lang="en-US" altLang="ko-KR" sz="1600" b="1" i="1" dirty="0">
                <a:solidFill>
                  <a:srgbClr val="006600"/>
                </a:solidFill>
                <a:latin typeface="Arial" panose="020B0604020202020204" pitchFamily="34" charset="0"/>
                <a:ea typeface="굴림" pitchFamily="50" charset="-127"/>
                <a:cs typeface="Arial" panose="020B0604020202020204" pitchFamily="34" charset="0"/>
              </a:rPr>
              <a:t>Stain Removal Tip</a:t>
            </a:r>
          </a:p>
          <a:p>
            <a:pPr marL="342900" indent="-342900"/>
            <a:r>
              <a:rPr lang="en-US" altLang="ko-KR" sz="1600" b="1" i="1" dirty="0">
                <a:solidFill>
                  <a:srgbClr val="006600"/>
                </a:solidFill>
                <a:latin typeface="Arial" panose="020B0604020202020204" pitchFamily="34" charset="0"/>
                <a:ea typeface="굴림" pitchFamily="50" charset="-127"/>
                <a:cs typeface="Arial" panose="020B0604020202020204" pitchFamily="34" charset="0"/>
              </a:rPr>
              <a:t>CHEWING GUM - Hold a piece of ice against area until gum hardens, then scrape away</a:t>
            </a:r>
            <a:endParaRPr lang="ko-KR" altLang="en-US" sz="1600" b="1" dirty="0">
              <a:solidFill>
                <a:srgbClr val="006600"/>
              </a:solidFill>
              <a:latin typeface="Arial" panose="020B0604020202020204" pitchFamily="34" charset="0"/>
              <a:ea typeface="굴림" pitchFamily="50" charset="-127"/>
              <a:cs typeface="Arial" panose="020B0604020202020204" pitchFamily="34" charset="0"/>
            </a:endParaRPr>
          </a:p>
        </p:txBody>
      </p:sp>
      <p:pic>
        <p:nvPicPr>
          <p:cNvPr id="44037" name="Picture 5"/>
          <p:cNvPicPr>
            <a:picLocks noChangeAspect="1" noChangeArrowheads="1"/>
          </p:cNvPicPr>
          <p:nvPr/>
        </p:nvPicPr>
        <p:blipFill>
          <a:blip r:embed="rId4" cstate="print"/>
          <a:srcRect/>
          <a:stretch>
            <a:fillRect/>
          </a:stretch>
        </p:blipFill>
        <p:spPr bwMode="auto">
          <a:xfrm>
            <a:off x="9372600" y="2514600"/>
            <a:ext cx="2005013" cy="2119313"/>
          </a:xfrm>
          <a:prstGeom prst="rect">
            <a:avLst/>
          </a:prstGeom>
          <a:noFill/>
          <a:ln w="9525">
            <a:noFill/>
            <a:miter lim="800000"/>
            <a:headEnd/>
            <a:tailEnd/>
          </a:ln>
        </p:spPr>
      </p:pic>
    </p:spTree>
    <p:extLst>
      <p:ext uri="{BB962C8B-B14F-4D97-AF65-F5344CB8AC3E}">
        <p14:creationId xmlns:p14="http://schemas.microsoft.com/office/powerpoint/2010/main" val="32624874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53347">
                                            <p:txEl>
                                              <p:pRg st="0" end="0"/>
                                            </p:txEl>
                                          </p:spTgt>
                                        </p:tgtEl>
                                        <p:attrNameLst>
                                          <p:attrName>style.visibility</p:attrName>
                                        </p:attrNameLst>
                                      </p:cBhvr>
                                      <p:to>
                                        <p:strVal val="visible"/>
                                      </p:to>
                                    </p:set>
                                    <p:anim calcmode="lin" valueType="num">
                                      <p:cBhvr additive="base">
                                        <p:cTn id="7" dur="500" fill="hold"/>
                                        <p:tgtEl>
                                          <p:spTgt spid="95334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95334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53347">
                                            <p:txEl>
                                              <p:pRg st="1" end="1"/>
                                            </p:txEl>
                                          </p:spTgt>
                                        </p:tgtEl>
                                        <p:attrNameLst>
                                          <p:attrName>style.visibility</p:attrName>
                                        </p:attrNameLst>
                                      </p:cBhvr>
                                      <p:to>
                                        <p:strVal val="visible"/>
                                      </p:to>
                                    </p:set>
                                    <p:anim calcmode="lin" valueType="num">
                                      <p:cBhvr additive="base">
                                        <p:cTn id="13" dur="500" fill="hold"/>
                                        <p:tgtEl>
                                          <p:spTgt spid="95334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95334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53347">
                                            <p:txEl>
                                              <p:pRg st="2" end="2"/>
                                            </p:txEl>
                                          </p:spTgt>
                                        </p:tgtEl>
                                        <p:attrNameLst>
                                          <p:attrName>style.visibility</p:attrName>
                                        </p:attrNameLst>
                                      </p:cBhvr>
                                      <p:to>
                                        <p:strVal val="visible"/>
                                      </p:to>
                                    </p:set>
                                    <p:anim calcmode="lin" valueType="num">
                                      <p:cBhvr additive="base">
                                        <p:cTn id="19" dur="500" fill="hold"/>
                                        <p:tgtEl>
                                          <p:spTgt spid="953347">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95334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953347">
                                            <p:txEl>
                                              <p:pRg st="3" end="3"/>
                                            </p:txEl>
                                          </p:spTgt>
                                        </p:tgtEl>
                                        <p:attrNameLst>
                                          <p:attrName>style.visibility</p:attrName>
                                        </p:attrNameLst>
                                      </p:cBhvr>
                                      <p:to>
                                        <p:strVal val="visible"/>
                                      </p:to>
                                    </p:set>
                                    <p:anim calcmode="lin" valueType="num">
                                      <p:cBhvr additive="base">
                                        <p:cTn id="25" dur="500" fill="hold"/>
                                        <p:tgtEl>
                                          <p:spTgt spid="953347">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95334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953347">
                                            <p:txEl>
                                              <p:pRg st="4" end="4"/>
                                            </p:txEl>
                                          </p:spTgt>
                                        </p:tgtEl>
                                        <p:attrNameLst>
                                          <p:attrName>style.visibility</p:attrName>
                                        </p:attrNameLst>
                                      </p:cBhvr>
                                      <p:to>
                                        <p:strVal val="visible"/>
                                      </p:to>
                                    </p:set>
                                    <p:anim calcmode="lin" valueType="num">
                                      <p:cBhvr additive="base">
                                        <p:cTn id="31" dur="500" fill="hold"/>
                                        <p:tgtEl>
                                          <p:spTgt spid="953347">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953347">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953347">
                                            <p:txEl>
                                              <p:pRg st="5" end="5"/>
                                            </p:txEl>
                                          </p:spTgt>
                                        </p:tgtEl>
                                        <p:attrNameLst>
                                          <p:attrName>style.visibility</p:attrName>
                                        </p:attrNameLst>
                                      </p:cBhvr>
                                      <p:to>
                                        <p:strVal val="visible"/>
                                      </p:to>
                                    </p:set>
                                    <p:anim calcmode="lin" valueType="num">
                                      <p:cBhvr additive="base">
                                        <p:cTn id="37" dur="500" fill="hold"/>
                                        <p:tgtEl>
                                          <p:spTgt spid="953347">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953347">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953347">
                                            <p:txEl>
                                              <p:pRg st="6" end="6"/>
                                            </p:txEl>
                                          </p:spTgt>
                                        </p:tgtEl>
                                        <p:attrNameLst>
                                          <p:attrName>style.visibility</p:attrName>
                                        </p:attrNameLst>
                                      </p:cBhvr>
                                      <p:to>
                                        <p:strVal val="visible"/>
                                      </p:to>
                                    </p:set>
                                    <p:anim calcmode="lin" valueType="num">
                                      <p:cBhvr additive="base">
                                        <p:cTn id="43" dur="500" fill="hold"/>
                                        <p:tgtEl>
                                          <p:spTgt spid="953347">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953347">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953348"/>
                                        </p:tgtEl>
                                        <p:attrNameLst>
                                          <p:attrName>style.visibility</p:attrName>
                                        </p:attrNameLst>
                                      </p:cBhvr>
                                      <p:to>
                                        <p:strVal val="visible"/>
                                      </p:to>
                                    </p:set>
                                    <p:anim calcmode="lin" valueType="num">
                                      <p:cBhvr additive="base">
                                        <p:cTn id="49" dur="500" fill="hold"/>
                                        <p:tgtEl>
                                          <p:spTgt spid="953348"/>
                                        </p:tgtEl>
                                        <p:attrNameLst>
                                          <p:attrName>ppt_x</p:attrName>
                                        </p:attrNameLst>
                                      </p:cBhvr>
                                      <p:tavLst>
                                        <p:tav tm="0">
                                          <p:val>
                                            <p:strVal val="#ppt_x"/>
                                          </p:val>
                                        </p:tav>
                                        <p:tav tm="100000">
                                          <p:val>
                                            <p:strVal val="#ppt_x"/>
                                          </p:val>
                                        </p:tav>
                                      </p:tavLst>
                                    </p:anim>
                                    <p:anim calcmode="lin" valueType="num">
                                      <p:cBhvr additive="base">
                                        <p:cTn id="50" dur="500" fill="hold"/>
                                        <p:tgtEl>
                                          <p:spTgt spid="953348"/>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47"/>
                                            </p:cond>
                                          </p:stCondLst>
                                          <p:endCondLst>
                                            <p:cond evt="onStopAudio" delay="0">
                                              <p:tgtEl>
                                                <p:sldTgt/>
                                              </p:tgtEl>
                                            </p:cond>
                                          </p:endCondLst>
                                        </p:cTn>
                                        <p:tgtEl>
                                          <p:sndTgt r:embed="rId3" name="laser.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3347" grpId="0" build="p" bldLvl="5" autoUpdateAnimBg="0"/>
      <p:bldP spid="953348"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bwMode="auto">
          <a:xfrm>
            <a:off x="2057400" y="533400"/>
            <a:ext cx="8153400" cy="838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7" tIns="44450" rIns="90487" bIns="44450" numCol="1" anchor="ctr" anchorCtr="0" compatLnSpc="1">
            <a:prstTxWarp prst="textNoShape">
              <a:avLst/>
            </a:prstTxWarp>
          </a:bodyPr>
          <a:lstStyle/>
          <a:p>
            <a:pPr eaLnBrk="1" hangingPunct="1"/>
            <a:r>
              <a:rPr lang="en-US" b="1" dirty="0">
                <a:solidFill>
                  <a:srgbClr val="0000CC"/>
                </a:solidFill>
                <a:latin typeface="Arial" pitchFamily="34" charset="0"/>
                <a:cs typeface="Arial" pitchFamily="34" charset="0"/>
              </a:rPr>
              <a:t>Capacity Constraint</a:t>
            </a:r>
          </a:p>
        </p:txBody>
      </p:sp>
      <p:sp>
        <p:nvSpPr>
          <p:cNvPr id="6149" name="Rectangle 3"/>
          <p:cNvSpPr>
            <a:spLocks noGrp="1" noChangeArrowheads="1"/>
          </p:cNvSpPr>
          <p:nvPr>
            <p:ph type="body" idx="1"/>
          </p:nvPr>
        </p:nvSpPr>
        <p:spPr bwMode="auto">
          <a:xfrm>
            <a:off x="5410200" y="2209800"/>
            <a:ext cx="6019800" cy="1371600"/>
          </a:xfrm>
          <a:solidFill>
            <a:schemeClr val="accent2">
              <a:lumMod val="40000"/>
              <a:lumOff val="60000"/>
            </a:schemeClr>
          </a:solidFill>
          <a:extLst/>
        </p:spPr>
        <p:txBody>
          <a:bodyPr vert="horz" wrap="square" lIns="90487" tIns="44450" rIns="90487" bIns="44450" numCol="1" anchor="t" anchorCtr="0" compatLnSpc="1">
            <a:prstTxWarp prst="textNoShape">
              <a:avLst/>
            </a:prstTxWarp>
          </a:bodyPr>
          <a:lstStyle/>
          <a:p>
            <a:pPr marL="0" indent="0" eaLnBrk="1" hangingPunct="1">
              <a:buNone/>
            </a:pPr>
            <a:r>
              <a:rPr lang="en-US" sz="2600" b="1" dirty="0">
                <a:latin typeface="Arial" pitchFamily="34" charset="0"/>
                <a:cs typeface="Arial" pitchFamily="34" charset="0"/>
              </a:rPr>
              <a:t>Total available: </a:t>
            </a:r>
            <a:r>
              <a:rPr lang="en-US" sz="2600" b="1" dirty="0">
                <a:solidFill>
                  <a:srgbClr val="CC0000"/>
                </a:solidFill>
                <a:latin typeface="Arial" pitchFamily="34" charset="0"/>
                <a:cs typeface="Arial" pitchFamily="34" charset="0"/>
              </a:rPr>
              <a:t>20,000. </a:t>
            </a:r>
          </a:p>
          <a:p>
            <a:pPr marL="0" indent="0" eaLnBrk="1" hangingPunct="1">
              <a:buNone/>
            </a:pPr>
            <a:r>
              <a:rPr lang="en-US" sz="2600" b="1" dirty="0">
                <a:latin typeface="Arial" pitchFamily="34" charset="0"/>
                <a:cs typeface="Arial" pitchFamily="34" charset="0"/>
              </a:rPr>
              <a:t>Produce </a:t>
            </a:r>
            <a:r>
              <a:rPr lang="en-US" sz="2600" b="1" dirty="0">
                <a:solidFill>
                  <a:srgbClr val="009900"/>
                </a:solidFill>
                <a:latin typeface="Arial" pitchFamily="34" charset="0"/>
                <a:cs typeface="Arial" pitchFamily="34" charset="0"/>
              </a:rPr>
              <a:t>10,000</a:t>
            </a:r>
            <a:r>
              <a:rPr lang="en-US" sz="2600" b="1" dirty="0">
                <a:latin typeface="Arial" pitchFamily="34" charset="0"/>
                <a:cs typeface="Arial" pitchFamily="34" charset="0"/>
              </a:rPr>
              <a:t> in 1st period</a:t>
            </a:r>
          </a:p>
        </p:txBody>
      </p:sp>
      <p:graphicFrame>
        <p:nvGraphicFramePr>
          <p:cNvPr id="6" name="Table 5"/>
          <p:cNvGraphicFramePr>
            <a:graphicFrameLocks noGrp="1"/>
          </p:cNvGraphicFramePr>
          <p:nvPr>
            <p:extLst>
              <p:ext uri="{D42A27DB-BD31-4B8C-83A1-F6EECF244321}">
                <p14:modId xmlns:p14="http://schemas.microsoft.com/office/powerpoint/2010/main" val="2230930637"/>
              </p:ext>
            </p:extLst>
          </p:nvPr>
        </p:nvGraphicFramePr>
        <p:xfrm>
          <a:off x="838199" y="2209800"/>
          <a:ext cx="4038600" cy="3436620"/>
        </p:xfrm>
        <a:graphic>
          <a:graphicData uri="http://schemas.openxmlformats.org/drawingml/2006/table">
            <a:tbl>
              <a:tblPr>
                <a:tableStyleId>{D7AC3CCA-C797-4891-BE02-D94E43425B78}</a:tableStyleId>
              </a:tblPr>
              <a:tblGrid>
                <a:gridCol w="137160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762000">
                  <a:extLst>
                    <a:ext uri="{9D8B030D-6E8A-4147-A177-3AD203B41FA5}">
                      <a16:colId xmlns:a16="http://schemas.microsoft.com/office/drawing/2014/main" val="20002"/>
                    </a:ext>
                  </a:extLst>
                </a:gridCol>
                <a:gridCol w="990600">
                  <a:extLst>
                    <a:ext uri="{9D8B030D-6E8A-4147-A177-3AD203B41FA5}">
                      <a16:colId xmlns:a16="http://schemas.microsoft.com/office/drawing/2014/main" val="20003"/>
                    </a:ext>
                  </a:extLst>
                </a:gridCol>
              </a:tblGrid>
              <a:tr h="312420">
                <a:tc>
                  <a:txBody>
                    <a:bodyPr/>
                    <a:lstStyle/>
                    <a:p>
                      <a:pPr algn="l" fontAlgn="b"/>
                      <a:r>
                        <a:rPr lang="en-US" sz="2000" b="1" u="none" strike="noStrike" dirty="0">
                          <a:solidFill>
                            <a:srgbClr val="C00000"/>
                          </a:solidFill>
                          <a:effectLst/>
                        </a:rPr>
                        <a:t>Style</a:t>
                      </a:r>
                      <a:endParaRPr lang="en-US" sz="2000" b="1" i="0" u="none" strike="noStrike" dirty="0">
                        <a:solidFill>
                          <a:srgbClr val="C00000"/>
                        </a:solidFill>
                        <a:effectLst/>
                        <a:latin typeface="Arial"/>
                      </a:endParaRPr>
                    </a:p>
                  </a:txBody>
                  <a:tcPr marL="7620" marR="7620" marT="7620" marB="0" anchor="b"/>
                </a:tc>
                <a:tc>
                  <a:txBody>
                    <a:bodyPr/>
                    <a:lstStyle/>
                    <a:p>
                      <a:pPr algn="ctr" fontAlgn="b"/>
                      <a:r>
                        <a:rPr lang="en-US" sz="2000" b="1" u="none" strike="noStrike" dirty="0">
                          <a:solidFill>
                            <a:srgbClr val="C00000"/>
                          </a:solidFill>
                          <a:effectLst/>
                          <a:latin typeface="Symbol" panose="05050102010706020507" pitchFamily="18" charset="2"/>
                        </a:rPr>
                        <a:t>m</a:t>
                      </a:r>
                      <a:endParaRPr lang="en-US" sz="2000" b="1" i="0" u="none" strike="noStrike" dirty="0">
                        <a:solidFill>
                          <a:srgbClr val="C00000"/>
                        </a:solidFill>
                        <a:effectLst/>
                        <a:latin typeface="Symbol" panose="05050102010706020507" pitchFamily="18" charset="2"/>
                      </a:endParaRPr>
                    </a:p>
                  </a:txBody>
                  <a:tcPr marL="7620" marR="7620" marT="7620" marB="0" anchor="b"/>
                </a:tc>
                <a:tc>
                  <a:txBody>
                    <a:bodyPr/>
                    <a:lstStyle/>
                    <a:p>
                      <a:pPr algn="ctr" fontAlgn="b"/>
                      <a:r>
                        <a:rPr lang="en-US" sz="2000" b="1" u="none" strike="noStrike" dirty="0">
                          <a:solidFill>
                            <a:srgbClr val="C00000"/>
                          </a:solidFill>
                          <a:effectLst/>
                          <a:latin typeface="Symbol" panose="05050102010706020507" pitchFamily="18" charset="2"/>
                        </a:rPr>
                        <a:t>s</a:t>
                      </a:r>
                      <a:endParaRPr lang="en-US" sz="2000" b="1" i="0" u="none" strike="noStrike" dirty="0">
                        <a:solidFill>
                          <a:srgbClr val="C00000"/>
                        </a:solidFill>
                        <a:effectLst/>
                        <a:latin typeface="Symbol" panose="05050102010706020507" pitchFamily="18" charset="2"/>
                      </a:endParaRPr>
                    </a:p>
                  </a:txBody>
                  <a:tcPr marL="7620" marR="7620" marT="7620" marB="0" anchor="b"/>
                </a:tc>
                <a:tc>
                  <a:txBody>
                    <a:bodyPr/>
                    <a:lstStyle/>
                    <a:p>
                      <a:pPr algn="ctr" fontAlgn="b"/>
                      <a:r>
                        <a:rPr lang="en-US" sz="2000" b="1" i="0" u="none" strike="noStrike" dirty="0">
                          <a:solidFill>
                            <a:srgbClr val="C00000"/>
                          </a:solidFill>
                          <a:effectLst/>
                          <a:latin typeface="+mj-lt"/>
                        </a:rPr>
                        <a:t>Q</a:t>
                      </a:r>
                      <a:r>
                        <a:rPr lang="en-US" sz="2000" b="1" i="0" u="none" strike="noStrike" dirty="0">
                          <a:solidFill>
                            <a:srgbClr val="C00000"/>
                          </a:solidFill>
                          <a:effectLst/>
                          <a:latin typeface="Symbol" panose="05050102010706020507" pitchFamily="18" charset="2"/>
                        </a:rPr>
                        <a:t>*</a:t>
                      </a:r>
                    </a:p>
                  </a:txBody>
                  <a:tcPr marL="7620" marR="7620" marT="7620" marB="0" anchor="b"/>
                </a:tc>
                <a:extLst>
                  <a:ext uri="{0D108BD9-81ED-4DB2-BD59-A6C34878D82A}">
                    <a16:rowId xmlns:a16="http://schemas.microsoft.com/office/drawing/2014/main" val="10000"/>
                  </a:ext>
                </a:extLst>
              </a:tr>
              <a:tr h="312420">
                <a:tc>
                  <a:txBody>
                    <a:bodyPr/>
                    <a:lstStyle/>
                    <a:p>
                      <a:pPr algn="l" fontAlgn="b"/>
                      <a:r>
                        <a:rPr lang="en-US" sz="2000" b="1" u="none" strike="noStrike" dirty="0">
                          <a:effectLst/>
                        </a:rPr>
                        <a:t>Gail</a:t>
                      </a:r>
                      <a:endParaRPr lang="en-US" sz="2000" b="1" i="0" u="none" strike="noStrike" dirty="0">
                        <a:solidFill>
                          <a:srgbClr val="000000"/>
                        </a:solidFill>
                        <a:effectLst/>
                        <a:latin typeface="Arial"/>
                      </a:endParaRPr>
                    </a:p>
                  </a:txBody>
                  <a:tcPr marL="7620" marR="7620" marT="7620" marB="0" anchor="b"/>
                </a:tc>
                <a:tc>
                  <a:txBody>
                    <a:bodyPr/>
                    <a:lstStyle/>
                    <a:p>
                      <a:pPr algn="ctr" fontAlgn="b"/>
                      <a:r>
                        <a:rPr lang="en-US" sz="2000" b="1" u="none" strike="noStrike">
                          <a:effectLst/>
                        </a:rPr>
                        <a:t>1017</a:t>
                      </a:r>
                      <a:endParaRPr lang="en-US" sz="2000" b="1" i="0" u="none" strike="noStrike">
                        <a:solidFill>
                          <a:srgbClr val="000000"/>
                        </a:solidFill>
                        <a:effectLst/>
                        <a:latin typeface="Arial"/>
                      </a:endParaRPr>
                    </a:p>
                  </a:txBody>
                  <a:tcPr marL="7620" marR="7620" marT="7620" marB="0" anchor="b"/>
                </a:tc>
                <a:tc>
                  <a:txBody>
                    <a:bodyPr/>
                    <a:lstStyle/>
                    <a:p>
                      <a:pPr algn="ctr" fontAlgn="b"/>
                      <a:r>
                        <a:rPr lang="en-US" sz="2000" b="1" u="none" strike="noStrike" dirty="0">
                          <a:effectLst/>
                        </a:rPr>
                        <a:t>388</a:t>
                      </a:r>
                      <a:endParaRPr lang="en-US" sz="2000" b="1" i="0" u="none" strike="noStrike" dirty="0">
                        <a:solidFill>
                          <a:srgbClr val="000000"/>
                        </a:solidFill>
                        <a:effectLst/>
                        <a:latin typeface="Arial"/>
                      </a:endParaRPr>
                    </a:p>
                  </a:txBody>
                  <a:tcPr marL="7620" marR="7620" marT="7620" marB="0" anchor="b"/>
                </a:tc>
                <a:tc>
                  <a:txBody>
                    <a:bodyPr/>
                    <a:lstStyle/>
                    <a:p>
                      <a:pPr algn="ctr" fontAlgn="b"/>
                      <a:r>
                        <a:rPr lang="en-US" sz="2000" b="1" i="0" u="none" strike="noStrike" dirty="0">
                          <a:solidFill>
                            <a:srgbClr val="000000"/>
                          </a:solidFill>
                          <a:effectLst/>
                          <a:latin typeface="Arial"/>
                        </a:rPr>
                        <a:t>1279</a:t>
                      </a:r>
                    </a:p>
                  </a:txBody>
                  <a:tcPr marL="7620" marR="7620" marT="7620" marB="0" anchor="b"/>
                </a:tc>
                <a:extLst>
                  <a:ext uri="{0D108BD9-81ED-4DB2-BD59-A6C34878D82A}">
                    <a16:rowId xmlns:a16="http://schemas.microsoft.com/office/drawing/2014/main" val="10001"/>
                  </a:ext>
                </a:extLst>
              </a:tr>
              <a:tr h="312420">
                <a:tc>
                  <a:txBody>
                    <a:bodyPr/>
                    <a:lstStyle/>
                    <a:p>
                      <a:pPr algn="l" fontAlgn="b"/>
                      <a:r>
                        <a:rPr lang="en-US" sz="2000" b="1" u="none" strike="noStrike" dirty="0">
                          <a:effectLst/>
                        </a:rPr>
                        <a:t>Isis</a:t>
                      </a:r>
                      <a:endParaRPr lang="en-US" sz="2000" b="1" i="0" u="none" strike="noStrike" dirty="0">
                        <a:solidFill>
                          <a:srgbClr val="000000"/>
                        </a:solidFill>
                        <a:effectLst/>
                        <a:latin typeface="Arial"/>
                      </a:endParaRPr>
                    </a:p>
                  </a:txBody>
                  <a:tcPr marL="7620" marR="7620" marT="7620" marB="0" anchor="b"/>
                </a:tc>
                <a:tc>
                  <a:txBody>
                    <a:bodyPr/>
                    <a:lstStyle/>
                    <a:p>
                      <a:pPr algn="ctr" fontAlgn="b"/>
                      <a:r>
                        <a:rPr lang="en-US" sz="2000" b="1" u="none" strike="noStrike" dirty="0">
                          <a:effectLst/>
                        </a:rPr>
                        <a:t>1042</a:t>
                      </a:r>
                      <a:endParaRPr lang="en-US" sz="2000" b="1" i="0" u="none" strike="noStrike" dirty="0">
                        <a:solidFill>
                          <a:srgbClr val="000000"/>
                        </a:solidFill>
                        <a:effectLst/>
                        <a:latin typeface="Arial"/>
                      </a:endParaRPr>
                    </a:p>
                  </a:txBody>
                  <a:tcPr marL="7620" marR="7620" marT="7620" marB="0" anchor="b"/>
                </a:tc>
                <a:tc>
                  <a:txBody>
                    <a:bodyPr/>
                    <a:lstStyle/>
                    <a:p>
                      <a:pPr algn="ctr" fontAlgn="b"/>
                      <a:r>
                        <a:rPr lang="en-US" sz="2000" b="1" u="none" strike="noStrike">
                          <a:effectLst/>
                        </a:rPr>
                        <a:t>646</a:t>
                      </a:r>
                      <a:endParaRPr lang="en-US" sz="2000" b="1" i="0" u="none" strike="noStrike">
                        <a:solidFill>
                          <a:srgbClr val="000000"/>
                        </a:solidFill>
                        <a:effectLst/>
                        <a:latin typeface="Arial"/>
                      </a:endParaRPr>
                    </a:p>
                  </a:txBody>
                  <a:tcPr marL="7620" marR="7620" marT="7620" marB="0" anchor="b"/>
                </a:tc>
                <a:tc>
                  <a:txBody>
                    <a:bodyPr/>
                    <a:lstStyle/>
                    <a:p>
                      <a:pPr algn="ctr" fontAlgn="b"/>
                      <a:r>
                        <a:rPr lang="en-US" sz="2000" b="1" i="0" u="none" strike="noStrike" dirty="0">
                          <a:solidFill>
                            <a:srgbClr val="000000"/>
                          </a:solidFill>
                          <a:effectLst/>
                          <a:latin typeface="Arial"/>
                        </a:rPr>
                        <a:t>1478</a:t>
                      </a:r>
                    </a:p>
                  </a:txBody>
                  <a:tcPr marL="7620" marR="7620" marT="7620" marB="0" anchor="b"/>
                </a:tc>
                <a:extLst>
                  <a:ext uri="{0D108BD9-81ED-4DB2-BD59-A6C34878D82A}">
                    <a16:rowId xmlns:a16="http://schemas.microsoft.com/office/drawing/2014/main" val="10002"/>
                  </a:ext>
                </a:extLst>
              </a:tr>
              <a:tr h="312420">
                <a:tc>
                  <a:txBody>
                    <a:bodyPr/>
                    <a:lstStyle/>
                    <a:p>
                      <a:pPr algn="l" fontAlgn="b"/>
                      <a:r>
                        <a:rPr lang="en-US" sz="2000" b="1" u="none" strike="noStrike">
                          <a:effectLst/>
                        </a:rPr>
                        <a:t>Entice</a:t>
                      </a:r>
                      <a:endParaRPr lang="en-US" sz="2000" b="1" i="0" u="none" strike="noStrike">
                        <a:solidFill>
                          <a:srgbClr val="000000"/>
                        </a:solidFill>
                        <a:effectLst/>
                        <a:latin typeface="Arial"/>
                      </a:endParaRPr>
                    </a:p>
                  </a:txBody>
                  <a:tcPr marL="7620" marR="7620" marT="7620" marB="0" anchor="b"/>
                </a:tc>
                <a:tc>
                  <a:txBody>
                    <a:bodyPr/>
                    <a:lstStyle/>
                    <a:p>
                      <a:pPr algn="ctr" fontAlgn="b"/>
                      <a:r>
                        <a:rPr lang="en-US" sz="2000" b="1" u="none" strike="noStrike" dirty="0">
                          <a:effectLst/>
                        </a:rPr>
                        <a:t>1358</a:t>
                      </a:r>
                      <a:endParaRPr lang="en-US" sz="2000" b="1" i="0" u="none" strike="noStrike" dirty="0">
                        <a:solidFill>
                          <a:srgbClr val="000000"/>
                        </a:solidFill>
                        <a:effectLst/>
                        <a:latin typeface="Arial"/>
                      </a:endParaRPr>
                    </a:p>
                  </a:txBody>
                  <a:tcPr marL="7620" marR="7620" marT="7620" marB="0" anchor="b"/>
                </a:tc>
                <a:tc>
                  <a:txBody>
                    <a:bodyPr/>
                    <a:lstStyle/>
                    <a:p>
                      <a:pPr algn="ctr" fontAlgn="b"/>
                      <a:r>
                        <a:rPr lang="en-US" sz="2000" b="1" u="none" strike="noStrike">
                          <a:effectLst/>
                        </a:rPr>
                        <a:t>496</a:t>
                      </a:r>
                      <a:endParaRPr lang="en-US" sz="2000" b="1" i="0" u="none" strike="noStrike">
                        <a:solidFill>
                          <a:srgbClr val="000000"/>
                        </a:solidFill>
                        <a:effectLst/>
                        <a:latin typeface="Arial"/>
                      </a:endParaRPr>
                    </a:p>
                  </a:txBody>
                  <a:tcPr marL="7620" marR="7620" marT="7620" marB="0" anchor="b"/>
                </a:tc>
                <a:tc>
                  <a:txBody>
                    <a:bodyPr/>
                    <a:lstStyle/>
                    <a:p>
                      <a:pPr algn="ctr" fontAlgn="b"/>
                      <a:r>
                        <a:rPr lang="en-US" sz="2000" b="1" i="0" u="none" strike="noStrike" dirty="0">
                          <a:solidFill>
                            <a:srgbClr val="000000"/>
                          </a:solidFill>
                          <a:effectLst/>
                          <a:latin typeface="Arial"/>
                        </a:rPr>
                        <a:t>1693</a:t>
                      </a:r>
                    </a:p>
                  </a:txBody>
                  <a:tcPr marL="7620" marR="7620" marT="7620" marB="0" anchor="b"/>
                </a:tc>
                <a:extLst>
                  <a:ext uri="{0D108BD9-81ED-4DB2-BD59-A6C34878D82A}">
                    <a16:rowId xmlns:a16="http://schemas.microsoft.com/office/drawing/2014/main" val="10003"/>
                  </a:ext>
                </a:extLst>
              </a:tr>
              <a:tr h="312420">
                <a:tc>
                  <a:txBody>
                    <a:bodyPr/>
                    <a:lstStyle/>
                    <a:p>
                      <a:pPr algn="l" fontAlgn="b"/>
                      <a:r>
                        <a:rPr lang="en-US" sz="2000" b="1" u="none" strike="noStrike">
                          <a:effectLst/>
                        </a:rPr>
                        <a:t>Assault</a:t>
                      </a:r>
                      <a:endParaRPr lang="en-US" sz="2000" b="1" i="0" u="none" strike="noStrike">
                        <a:solidFill>
                          <a:srgbClr val="000000"/>
                        </a:solidFill>
                        <a:effectLst/>
                        <a:latin typeface="Arial"/>
                      </a:endParaRPr>
                    </a:p>
                  </a:txBody>
                  <a:tcPr marL="7620" marR="7620" marT="7620" marB="0" anchor="b"/>
                </a:tc>
                <a:tc>
                  <a:txBody>
                    <a:bodyPr/>
                    <a:lstStyle/>
                    <a:p>
                      <a:pPr algn="ctr" fontAlgn="b"/>
                      <a:r>
                        <a:rPr lang="en-US" sz="2000" b="1" u="none" strike="noStrike" dirty="0">
                          <a:effectLst/>
                        </a:rPr>
                        <a:t>2525</a:t>
                      </a:r>
                      <a:endParaRPr lang="en-US" sz="2000" b="1" i="0" u="none" strike="noStrike" dirty="0">
                        <a:solidFill>
                          <a:srgbClr val="000000"/>
                        </a:solidFill>
                        <a:effectLst/>
                        <a:latin typeface="Arial"/>
                      </a:endParaRPr>
                    </a:p>
                  </a:txBody>
                  <a:tcPr marL="7620" marR="7620" marT="7620" marB="0" anchor="b"/>
                </a:tc>
                <a:tc>
                  <a:txBody>
                    <a:bodyPr/>
                    <a:lstStyle/>
                    <a:p>
                      <a:pPr algn="ctr" fontAlgn="b"/>
                      <a:r>
                        <a:rPr lang="en-US" sz="2000" b="1" u="none" strike="noStrike" dirty="0">
                          <a:effectLst/>
                        </a:rPr>
                        <a:t>680</a:t>
                      </a:r>
                      <a:endParaRPr lang="en-US" sz="2000" b="1" i="0" u="none" strike="noStrike" dirty="0">
                        <a:solidFill>
                          <a:srgbClr val="000000"/>
                        </a:solidFill>
                        <a:effectLst/>
                        <a:latin typeface="Arial"/>
                      </a:endParaRPr>
                    </a:p>
                  </a:txBody>
                  <a:tcPr marL="7620" marR="7620" marT="7620" marB="0" anchor="b"/>
                </a:tc>
                <a:tc>
                  <a:txBody>
                    <a:bodyPr/>
                    <a:lstStyle/>
                    <a:p>
                      <a:pPr algn="ctr" fontAlgn="b"/>
                      <a:r>
                        <a:rPr lang="en-US" sz="2000" b="1" i="0" u="none" strike="noStrike" dirty="0">
                          <a:solidFill>
                            <a:srgbClr val="000000"/>
                          </a:solidFill>
                          <a:effectLst/>
                          <a:latin typeface="Arial"/>
                        </a:rPr>
                        <a:t>2984</a:t>
                      </a:r>
                    </a:p>
                  </a:txBody>
                  <a:tcPr marL="7620" marR="7620" marT="7620" marB="0" anchor="b"/>
                </a:tc>
                <a:extLst>
                  <a:ext uri="{0D108BD9-81ED-4DB2-BD59-A6C34878D82A}">
                    <a16:rowId xmlns:a16="http://schemas.microsoft.com/office/drawing/2014/main" val="10004"/>
                  </a:ext>
                </a:extLst>
              </a:tr>
              <a:tr h="312420">
                <a:tc>
                  <a:txBody>
                    <a:bodyPr/>
                    <a:lstStyle/>
                    <a:p>
                      <a:pPr algn="l" fontAlgn="b"/>
                      <a:r>
                        <a:rPr lang="en-US" sz="2000" b="1" u="none" strike="noStrike">
                          <a:effectLst/>
                        </a:rPr>
                        <a:t>Teri</a:t>
                      </a:r>
                      <a:endParaRPr lang="en-US" sz="2000" b="1" i="0" u="none" strike="noStrike">
                        <a:solidFill>
                          <a:srgbClr val="000000"/>
                        </a:solidFill>
                        <a:effectLst/>
                        <a:latin typeface="Arial"/>
                      </a:endParaRPr>
                    </a:p>
                  </a:txBody>
                  <a:tcPr marL="7620" marR="7620" marT="7620" marB="0" anchor="b"/>
                </a:tc>
                <a:tc>
                  <a:txBody>
                    <a:bodyPr/>
                    <a:lstStyle/>
                    <a:p>
                      <a:pPr algn="ctr" fontAlgn="b"/>
                      <a:r>
                        <a:rPr lang="en-US" sz="2000" b="1" u="none" strike="noStrike">
                          <a:effectLst/>
                        </a:rPr>
                        <a:t>1100</a:t>
                      </a:r>
                      <a:endParaRPr lang="en-US" sz="2000" b="1" i="0" u="none" strike="noStrike">
                        <a:solidFill>
                          <a:srgbClr val="000000"/>
                        </a:solidFill>
                        <a:effectLst/>
                        <a:latin typeface="Arial"/>
                      </a:endParaRPr>
                    </a:p>
                  </a:txBody>
                  <a:tcPr marL="7620" marR="7620" marT="7620" marB="0" anchor="b"/>
                </a:tc>
                <a:tc>
                  <a:txBody>
                    <a:bodyPr/>
                    <a:lstStyle/>
                    <a:p>
                      <a:pPr algn="ctr" fontAlgn="b"/>
                      <a:r>
                        <a:rPr lang="en-US" sz="2000" b="1" u="none" strike="noStrike" dirty="0">
                          <a:effectLst/>
                        </a:rPr>
                        <a:t>762</a:t>
                      </a:r>
                      <a:endParaRPr lang="en-US" sz="2000" b="1" i="0" u="none" strike="noStrike" dirty="0">
                        <a:solidFill>
                          <a:srgbClr val="000000"/>
                        </a:solidFill>
                        <a:effectLst/>
                        <a:latin typeface="Arial"/>
                      </a:endParaRPr>
                    </a:p>
                  </a:txBody>
                  <a:tcPr marL="7620" marR="7620" marT="7620" marB="0" anchor="b"/>
                </a:tc>
                <a:tc>
                  <a:txBody>
                    <a:bodyPr/>
                    <a:lstStyle/>
                    <a:p>
                      <a:pPr algn="ctr" fontAlgn="b"/>
                      <a:r>
                        <a:rPr lang="en-US" sz="2000" b="1" i="0" u="none" strike="noStrike" dirty="0">
                          <a:solidFill>
                            <a:srgbClr val="000000"/>
                          </a:solidFill>
                          <a:effectLst/>
                          <a:latin typeface="Arial"/>
                        </a:rPr>
                        <a:t>1614</a:t>
                      </a:r>
                    </a:p>
                  </a:txBody>
                  <a:tcPr marL="7620" marR="7620" marT="7620" marB="0" anchor="b"/>
                </a:tc>
                <a:extLst>
                  <a:ext uri="{0D108BD9-81ED-4DB2-BD59-A6C34878D82A}">
                    <a16:rowId xmlns:a16="http://schemas.microsoft.com/office/drawing/2014/main" val="10005"/>
                  </a:ext>
                </a:extLst>
              </a:tr>
              <a:tr h="312420">
                <a:tc>
                  <a:txBody>
                    <a:bodyPr/>
                    <a:lstStyle/>
                    <a:p>
                      <a:pPr algn="l" fontAlgn="b"/>
                      <a:r>
                        <a:rPr lang="en-US" sz="2000" b="1" u="none" strike="noStrike">
                          <a:effectLst/>
                        </a:rPr>
                        <a:t>Electra</a:t>
                      </a:r>
                      <a:endParaRPr lang="en-US" sz="2000" b="1" i="0" u="none" strike="noStrike">
                        <a:solidFill>
                          <a:srgbClr val="000000"/>
                        </a:solidFill>
                        <a:effectLst/>
                        <a:latin typeface="Arial"/>
                      </a:endParaRPr>
                    </a:p>
                  </a:txBody>
                  <a:tcPr marL="7620" marR="7620" marT="7620" marB="0" anchor="b"/>
                </a:tc>
                <a:tc>
                  <a:txBody>
                    <a:bodyPr/>
                    <a:lstStyle/>
                    <a:p>
                      <a:pPr algn="ctr" fontAlgn="b"/>
                      <a:r>
                        <a:rPr lang="en-US" sz="2000" b="1" u="none" strike="noStrike">
                          <a:effectLst/>
                        </a:rPr>
                        <a:t>2150</a:t>
                      </a:r>
                      <a:endParaRPr lang="en-US" sz="2000" b="1" i="0" u="none" strike="noStrike">
                        <a:solidFill>
                          <a:srgbClr val="000000"/>
                        </a:solidFill>
                        <a:effectLst/>
                        <a:latin typeface="Arial"/>
                      </a:endParaRPr>
                    </a:p>
                  </a:txBody>
                  <a:tcPr marL="7620" marR="7620" marT="7620" marB="0" anchor="b"/>
                </a:tc>
                <a:tc>
                  <a:txBody>
                    <a:bodyPr/>
                    <a:lstStyle/>
                    <a:p>
                      <a:pPr algn="ctr" fontAlgn="b"/>
                      <a:r>
                        <a:rPr lang="en-US" sz="2000" b="1" u="none" strike="noStrike" dirty="0">
                          <a:effectLst/>
                        </a:rPr>
                        <a:t>807</a:t>
                      </a:r>
                      <a:endParaRPr lang="en-US" sz="2000" b="1" i="0" u="none" strike="noStrike" dirty="0">
                        <a:solidFill>
                          <a:srgbClr val="000000"/>
                        </a:solidFill>
                        <a:effectLst/>
                        <a:latin typeface="Arial"/>
                      </a:endParaRPr>
                    </a:p>
                  </a:txBody>
                  <a:tcPr marL="7620" marR="7620" marT="7620" marB="0" anchor="b"/>
                </a:tc>
                <a:tc>
                  <a:txBody>
                    <a:bodyPr/>
                    <a:lstStyle/>
                    <a:p>
                      <a:pPr algn="ctr" fontAlgn="b"/>
                      <a:r>
                        <a:rPr lang="en-US" sz="2000" b="1" i="0" u="none" strike="noStrike" dirty="0">
                          <a:solidFill>
                            <a:srgbClr val="000000"/>
                          </a:solidFill>
                          <a:effectLst/>
                          <a:latin typeface="Arial"/>
                        </a:rPr>
                        <a:t>2694</a:t>
                      </a:r>
                    </a:p>
                  </a:txBody>
                  <a:tcPr marL="7620" marR="7620" marT="7620" marB="0" anchor="b"/>
                </a:tc>
                <a:extLst>
                  <a:ext uri="{0D108BD9-81ED-4DB2-BD59-A6C34878D82A}">
                    <a16:rowId xmlns:a16="http://schemas.microsoft.com/office/drawing/2014/main" val="10006"/>
                  </a:ext>
                </a:extLst>
              </a:tr>
              <a:tr h="312420">
                <a:tc>
                  <a:txBody>
                    <a:bodyPr/>
                    <a:lstStyle/>
                    <a:p>
                      <a:pPr algn="l" fontAlgn="b"/>
                      <a:r>
                        <a:rPr lang="en-US" sz="2000" b="1" u="none" strike="noStrike">
                          <a:effectLst/>
                        </a:rPr>
                        <a:t>Stephanie</a:t>
                      </a:r>
                      <a:endParaRPr lang="en-US" sz="2000" b="1" i="0" u="none" strike="noStrike">
                        <a:solidFill>
                          <a:srgbClr val="000000"/>
                        </a:solidFill>
                        <a:effectLst/>
                        <a:latin typeface="Arial"/>
                      </a:endParaRPr>
                    </a:p>
                  </a:txBody>
                  <a:tcPr marL="7620" marR="7620" marT="7620" marB="0" anchor="b"/>
                </a:tc>
                <a:tc>
                  <a:txBody>
                    <a:bodyPr/>
                    <a:lstStyle/>
                    <a:p>
                      <a:pPr algn="ctr" fontAlgn="b"/>
                      <a:r>
                        <a:rPr lang="en-US" sz="2000" b="1" u="none" strike="noStrike">
                          <a:effectLst/>
                        </a:rPr>
                        <a:t>1113</a:t>
                      </a:r>
                      <a:endParaRPr lang="en-US" sz="2000" b="1" i="0" u="none" strike="noStrike">
                        <a:solidFill>
                          <a:srgbClr val="000000"/>
                        </a:solidFill>
                        <a:effectLst/>
                        <a:latin typeface="Arial"/>
                      </a:endParaRPr>
                    </a:p>
                  </a:txBody>
                  <a:tcPr marL="7620" marR="7620" marT="7620" marB="0" anchor="b"/>
                </a:tc>
                <a:tc>
                  <a:txBody>
                    <a:bodyPr/>
                    <a:lstStyle/>
                    <a:p>
                      <a:pPr algn="ctr" fontAlgn="b"/>
                      <a:r>
                        <a:rPr lang="en-US" sz="2000" b="1" u="none" strike="noStrike" dirty="0">
                          <a:effectLst/>
                        </a:rPr>
                        <a:t>1048</a:t>
                      </a:r>
                      <a:endParaRPr lang="en-US" sz="2000" b="1" i="0" u="none" strike="noStrike" dirty="0">
                        <a:solidFill>
                          <a:srgbClr val="000000"/>
                        </a:solidFill>
                        <a:effectLst/>
                        <a:latin typeface="Arial"/>
                      </a:endParaRPr>
                    </a:p>
                  </a:txBody>
                  <a:tcPr marL="7620" marR="7620" marT="7620" marB="0" anchor="b"/>
                </a:tc>
                <a:tc>
                  <a:txBody>
                    <a:bodyPr/>
                    <a:lstStyle/>
                    <a:p>
                      <a:pPr algn="ctr" fontAlgn="b"/>
                      <a:r>
                        <a:rPr lang="en-US" sz="2000" b="1" i="0" u="none" strike="noStrike" dirty="0">
                          <a:solidFill>
                            <a:srgbClr val="000000"/>
                          </a:solidFill>
                          <a:effectLst/>
                          <a:latin typeface="Arial"/>
                        </a:rPr>
                        <a:t>1820</a:t>
                      </a:r>
                    </a:p>
                  </a:txBody>
                  <a:tcPr marL="7620" marR="7620" marT="7620" marB="0" anchor="b"/>
                </a:tc>
                <a:extLst>
                  <a:ext uri="{0D108BD9-81ED-4DB2-BD59-A6C34878D82A}">
                    <a16:rowId xmlns:a16="http://schemas.microsoft.com/office/drawing/2014/main" val="10007"/>
                  </a:ext>
                </a:extLst>
              </a:tr>
              <a:tr h="312420">
                <a:tc>
                  <a:txBody>
                    <a:bodyPr/>
                    <a:lstStyle/>
                    <a:p>
                      <a:pPr algn="l" fontAlgn="b"/>
                      <a:r>
                        <a:rPr lang="en-US" sz="2000" b="1" u="none" strike="noStrike">
                          <a:effectLst/>
                        </a:rPr>
                        <a:t>Seduced</a:t>
                      </a:r>
                      <a:endParaRPr lang="en-US" sz="2000" b="1" i="0" u="none" strike="noStrike">
                        <a:solidFill>
                          <a:srgbClr val="000000"/>
                        </a:solidFill>
                        <a:effectLst/>
                        <a:latin typeface="Arial"/>
                      </a:endParaRPr>
                    </a:p>
                  </a:txBody>
                  <a:tcPr marL="7620" marR="7620" marT="7620" marB="0" anchor="b"/>
                </a:tc>
                <a:tc>
                  <a:txBody>
                    <a:bodyPr/>
                    <a:lstStyle/>
                    <a:p>
                      <a:pPr algn="ctr" fontAlgn="b"/>
                      <a:r>
                        <a:rPr lang="en-US" sz="2000" b="1" u="none" strike="noStrike">
                          <a:effectLst/>
                        </a:rPr>
                        <a:t>4017</a:t>
                      </a:r>
                      <a:endParaRPr lang="en-US" sz="2000" b="1" i="0" u="none" strike="noStrike">
                        <a:solidFill>
                          <a:srgbClr val="000000"/>
                        </a:solidFill>
                        <a:effectLst/>
                        <a:latin typeface="Arial"/>
                      </a:endParaRPr>
                    </a:p>
                  </a:txBody>
                  <a:tcPr marL="7620" marR="7620" marT="7620" marB="0" anchor="b"/>
                </a:tc>
                <a:tc>
                  <a:txBody>
                    <a:bodyPr/>
                    <a:lstStyle/>
                    <a:p>
                      <a:pPr algn="ctr" fontAlgn="b"/>
                      <a:r>
                        <a:rPr lang="en-US" sz="2000" b="1" u="none" strike="noStrike" dirty="0">
                          <a:effectLst/>
                        </a:rPr>
                        <a:t>1113</a:t>
                      </a:r>
                      <a:endParaRPr lang="en-US" sz="2000" b="1" i="0" u="none" strike="noStrike" dirty="0">
                        <a:solidFill>
                          <a:srgbClr val="000000"/>
                        </a:solidFill>
                        <a:effectLst/>
                        <a:latin typeface="Arial"/>
                      </a:endParaRPr>
                    </a:p>
                  </a:txBody>
                  <a:tcPr marL="7620" marR="7620" marT="7620" marB="0" anchor="b"/>
                </a:tc>
                <a:tc>
                  <a:txBody>
                    <a:bodyPr/>
                    <a:lstStyle/>
                    <a:p>
                      <a:pPr algn="ctr" fontAlgn="b"/>
                      <a:r>
                        <a:rPr lang="en-US" sz="2000" b="1" i="0" u="none" strike="noStrike" dirty="0">
                          <a:solidFill>
                            <a:srgbClr val="000000"/>
                          </a:solidFill>
                          <a:effectLst/>
                          <a:latin typeface="Arial"/>
                        </a:rPr>
                        <a:t>4768</a:t>
                      </a:r>
                    </a:p>
                  </a:txBody>
                  <a:tcPr marL="7620" marR="7620" marT="7620" marB="0" anchor="b"/>
                </a:tc>
                <a:extLst>
                  <a:ext uri="{0D108BD9-81ED-4DB2-BD59-A6C34878D82A}">
                    <a16:rowId xmlns:a16="http://schemas.microsoft.com/office/drawing/2014/main" val="10008"/>
                  </a:ext>
                </a:extLst>
              </a:tr>
              <a:tr h="312420">
                <a:tc>
                  <a:txBody>
                    <a:bodyPr/>
                    <a:lstStyle/>
                    <a:p>
                      <a:pPr algn="l" fontAlgn="b"/>
                      <a:r>
                        <a:rPr lang="en-US" sz="2000" b="1" u="none" strike="noStrike">
                          <a:effectLst/>
                        </a:rPr>
                        <a:t>Anita</a:t>
                      </a:r>
                      <a:endParaRPr lang="en-US" sz="2000" b="1" i="0" u="none" strike="noStrike">
                        <a:solidFill>
                          <a:srgbClr val="000000"/>
                        </a:solidFill>
                        <a:effectLst/>
                        <a:latin typeface="Arial"/>
                      </a:endParaRPr>
                    </a:p>
                  </a:txBody>
                  <a:tcPr marL="7620" marR="7620" marT="7620" marB="0" anchor="b"/>
                </a:tc>
                <a:tc>
                  <a:txBody>
                    <a:bodyPr/>
                    <a:lstStyle/>
                    <a:p>
                      <a:pPr algn="ctr" fontAlgn="b"/>
                      <a:r>
                        <a:rPr lang="en-US" sz="2000" b="1" u="none" strike="noStrike">
                          <a:effectLst/>
                        </a:rPr>
                        <a:t>3296</a:t>
                      </a:r>
                      <a:endParaRPr lang="en-US" sz="2000" b="1" i="0" u="none" strike="noStrike">
                        <a:solidFill>
                          <a:srgbClr val="000000"/>
                        </a:solidFill>
                        <a:effectLst/>
                        <a:latin typeface="Arial"/>
                      </a:endParaRPr>
                    </a:p>
                  </a:txBody>
                  <a:tcPr marL="7620" marR="7620" marT="7620" marB="0" anchor="b"/>
                </a:tc>
                <a:tc>
                  <a:txBody>
                    <a:bodyPr/>
                    <a:lstStyle/>
                    <a:p>
                      <a:pPr algn="ctr" fontAlgn="b"/>
                      <a:r>
                        <a:rPr lang="en-US" sz="2000" b="1" u="none" strike="noStrike" dirty="0">
                          <a:effectLst/>
                        </a:rPr>
                        <a:t>2094</a:t>
                      </a:r>
                      <a:endParaRPr lang="en-US" sz="2000" b="1" i="0" u="none" strike="noStrike" dirty="0">
                        <a:solidFill>
                          <a:srgbClr val="000000"/>
                        </a:solidFill>
                        <a:effectLst/>
                        <a:latin typeface="Arial"/>
                      </a:endParaRPr>
                    </a:p>
                  </a:txBody>
                  <a:tcPr marL="7620" marR="7620" marT="7620" marB="0" anchor="b"/>
                </a:tc>
                <a:tc>
                  <a:txBody>
                    <a:bodyPr/>
                    <a:lstStyle/>
                    <a:p>
                      <a:pPr algn="ctr" fontAlgn="b"/>
                      <a:r>
                        <a:rPr lang="en-US" sz="2000" b="1" i="0" u="none" strike="noStrike" dirty="0">
                          <a:solidFill>
                            <a:srgbClr val="000000"/>
                          </a:solidFill>
                          <a:effectLst/>
                          <a:latin typeface="Arial"/>
                        </a:rPr>
                        <a:t>4708</a:t>
                      </a:r>
                    </a:p>
                  </a:txBody>
                  <a:tcPr marL="7620" marR="7620" marT="7620" marB="0" anchor="b"/>
                </a:tc>
                <a:extLst>
                  <a:ext uri="{0D108BD9-81ED-4DB2-BD59-A6C34878D82A}">
                    <a16:rowId xmlns:a16="http://schemas.microsoft.com/office/drawing/2014/main" val="10009"/>
                  </a:ext>
                </a:extLst>
              </a:tr>
              <a:tr h="312420">
                <a:tc>
                  <a:txBody>
                    <a:bodyPr/>
                    <a:lstStyle/>
                    <a:p>
                      <a:pPr algn="l" fontAlgn="b"/>
                      <a:r>
                        <a:rPr lang="en-US" sz="2000" b="1" u="none" strike="noStrike">
                          <a:effectLst/>
                        </a:rPr>
                        <a:t>Daphne</a:t>
                      </a:r>
                      <a:endParaRPr lang="en-US" sz="2000" b="1" i="0" u="none" strike="noStrike">
                        <a:solidFill>
                          <a:srgbClr val="000000"/>
                        </a:solidFill>
                        <a:effectLst/>
                        <a:latin typeface="Arial"/>
                      </a:endParaRPr>
                    </a:p>
                  </a:txBody>
                  <a:tcPr marL="7620" marR="7620" marT="7620" marB="0" anchor="b"/>
                </a:tc>
                <a:tc>
                  <a:txBody>
                    <a:bodyPr/>
                    <a:lstStyle/>
                    <a:p>
                      <a:pPr algn="ctr" fontAlgn="b"/>
                      <a:r>
                        <a:rPr lang="en-US" sz="2000" b="1" u="none" strike="noStrike">
                          <a:effectLst/>
                        </a:rPr>
                        <a:t>2383</a:t>
                      </a:r>
                      <a:endParaRPr lang="en-US" sz="2000" b="1" i="0" u="none" strike="noStrike">
                        <a:solidFill>
                          <a:srgbClr val="000000"/>
                        </a:solidFill>
                        <a:effectLst/>
                        <a:latin typeface="Arial"/>
                      </a:endParaRPr>
                    </a:p>
                  </a:txBody>
                  <a:tcPr marL="7620" marR="7620" marT="7620" marB="0" anchor="b"/>
                </a:tc>
                <a:tc>
                  <a:txBody>
                    <a:bodyPr/>
                    <a:lstStyle/>
                    <a:p>
                      <a:pPr algn="ctr" fontAlgn="b"/>
                      <a:r>
                        <a:rPr lang="en-US" sz="2000" b="1" u="none" strike="noStrike" dirty="0">
                          <a:effectLst/>
                        </a:rPr>
                        <a:t>1394</a:t>
                      </a:r>
                      <a:endParaRPr lang="en-US" sz="2000" b="1" i="0" u="none" strike="noStrike" dirty="0">
                        <a:solidFill>
                          <a:srgbClr val="000000"/>
                        </a:solidFill>
                        <a:effectLst/>
                        <a:latin typeface="Arial"/>
                      </a:endParaRPr>
                    </a:p>
                  </a:txBody>
                  <a:tcPr marL="7620" marR="7620" marT="7620" marB="0" anchor="b"/>
                </a:tc>
                <a:tc>
                  <a:txBody>
                    <a:bodyPr/>
                    <a:lstStyle/>
                    <a:p>
                      <a:pPr algn="ctr" fontAlgn="b"/>
                      <a:r>
                        <a:rPr lang="en-US" sz="2000" b="1" i="0" u="none" strike="noStrike" dirty="0">
                          <a:solidFill>
                            <a:srgbClr val="000000"/>
                          </a:solidFill>
                          <a:effectLst/>
                          <a:latin typeface="Arial"/>
                        </a:rPr>
                        <a:t>3323</a:t>
                      </a:r>
                    </a:p>
                  </a:txBody>
                  <a:tcPr marL="7620" marR="7620" marT="7620" marB="0" anchor="b"/>
                </a:tc>
                <a:extLst>
                  <a:ext uri="{0D108BD9-81ED-4DB2-BD59-A6C34878D82A}">
                    <a16:rowId xmlns:a16="http://schemas.microsoft.com/office/drawing/2014/main" val="10010"/>
                  </a:ext>
                </a:extLst>
              </a:tr>
            </a:tbl>
          </a:graphicData>
        </a:graphic>
      </p:graphicFrame>
      <p:sp>
        <p:nvSpPr>
          <p:cNvPr id="9" name="Rectangle 3"/>
          <p:cNvSpPr txBox="1">
            <a:spLocks noChangeArrowheads="1"/>
          </p:cNvSpPr>
          <p:nvPr/>
        </p:nvSpPr>
        <p:spPr bwMode="auto">
          <a:xfrm>
            <a:off x="5410200" y="3733800"/>
            <a:ext cx="6019800" cy="990600"/>
          </a:xfrm>
          <a:prstGeom prst="rect">
            <a:avLst/>
          </a:prstGeom>
          <a:solidFill>
            <a:schemeClr val="accent1">
              <a:lumMod val="20000"/>
              <a:lumOff val="80000"/>
            </a:schemeClr>
          </a:solidFill>
          <a:extLst/>
        </p:spPr>
        <p:txBody>
          <a:bodyPr vert="horz" wrap="square" lIns="90487" tIns="44450" rIns="90487" bIns="4445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None/>
            </a:pPr>
            <a:r>
              <a:rPr lang="en-US" sz="2600" b="1" kern="0" dirty="0">
                <a:latin typeface="Arial" pitchFamily="34" charset="0"/>
                <a:cs typeface="Arial" pitchFamily="34" charset="0"/>
              </a:rPr>
              <a:t>Should multiply all Q* by (10,000/26,361)?</a:t>
            </a:r>
          </a:p>
        </p:txBody>
      </p:sp>
      <p:graphicFrame>
        <p:nvGraphicFramePr>
          <p:cNvPr id="7" name="Table 6"/>
          <p:cNvGraphicFramePr>
            <a:graphicFrameLocks noGrp="1"/>
          </p:cNvGraphicFramePr>
          <p:nvPr>
            <p:extLst>
              <p:ext uri="{D42A27DB-BD31-4B8C-83A1-F6EECF244321}">
                <p14:modId xmlns:p14="http://schemas.microsoft.com/office/powerpoint/2010/main" val="1949704333"/>
              </p:ext>
            </p:extLst>
          </p:nvPr>
        </p:nvGraphicFramePr>
        <p:xfrm>
          <a:off x="762000" y="5707380"/>
          <a:ext cx="4117731" cy="312420"/>
        </p:xfrm>
        <a:graphic>
          <a:graphicData uri="http://schemas.openxmlformats.org/drawingml/2006/table">
            <a:tbl>
              <a:tblPr>
                <a:tableStyleId>{18603FDC-E32A-4AB5-989C-0864C3EAD2B8}</a:tableStyleId>
              </a:tblPr>
              <a:tblGrid>
                <a:gridCol w="144780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762000">
                  <a:extLst>
                    <a:ext uri="{9D8B030D-6E8A-4147-A177-3AD203B41FA5}">
                      <a16:colId xmlns:a16="http://schemas.microsoft.com/office/drawing/2014/main" val="20002"/>
                    </a:ext>
                  </a:extLst>
                </a:gridCol>
                <a:gridCol w="993531">
                  <a:extLst>
                    <a:ext uri="{9D8B030D-6E8A-4147-A177-3AD203B41FA5}">
                      <a16:colId xmlns:a16="http://schemas.microsoft.com/office/drawing/2014/main" val="20003"/>
                    </a:ext>
                  </a:extLst>
                </a:gridCol>
              </a:tblGrid>
              <a:tr h="312420">
                <a:tc>
                  <a:txBody>
                    <a:bodyPr/>
                    <a:lstStyle/>
                    <a:p>
                      <a:pPr algn="l" fontAlgn="b"/>
                      <a:r>
                        <a:rPr lang="en-US" sz="2000" u="none" strike="noStrike" dirty="0">
                          <a:effectLst/>
                        </a:rPr>
                        <a:t>Total</a:t>
                      </a:r>
                      <a:endParaRPr lang="en-US" sz="2000" b="1" i="0" u="none" strike="noStrike" dirty="0">
                        <a:solidFill>
                          <a:srgbClr val="7030A0"/>
                        </a:solidFill>
                        <a:effectLst/>
                        <a:latin typeface="Arial"/>
                      </a:endParaRPr>
                    </a:p>
                  </a:txBody>
                  <a:tcPr marL="7620" marR="7620" marT="7620" marB="0" anchor="b"/>
                </a:tc>
                <a:tc>
                  <a:txBody>
                    <a:bodyPr/>
                    <a:lstStyle/>
                    <a:p>
                      <a:pPr algn="ctr" fontAlgn="b"/>
                      <a:endParaRPr lang="en-US" sz="2000" b="1" i="0" u="none" strike="noStrike" dirty="0">
                        <a:solidFill>
                          <a:srgbClr val="7030A0"/>
                        </a:solidFill>
                        <a:effectLst/>
                        <a:latin typeface="Arial"/>
                      </a:endParaRPr>
                    </a:p>
                  </a:txBody>
                  <a:tcPr marL="7620" marR="7620" marT="7620" marB="0" anchor="b"/>
                </a:tc>
                <a:tc>
                  <a:txBody>
                    <a:bodyPr/>
                    <a:lstStyle/>
                    <a:p>
                      <a:pPr algn="ctr" fontAlgn="b"/>
                      <a:endParaRPr lang="en-US" sz="2000" b="1" i="0" u="none" strike="noStrike" dirty="0">
                        <a:solidFill>
                          <a:srgbClr val="7030A0"/>
                        </a:solidFill>
                        <a:effectLst/>
                        <a:latin typeface="Arial"/>
                      </a:endParaRPr>
                    </a:p>
                  </a:txBody>
                  <a:tcPr marL="7620" marR="7620" marT="7620" marB="0" anchor="b"/>
                </a:tc>
                <a:tc>
                  <a:txBody>
                    <a:bodyPr/>
                    <a:lstStyle/>
                    <a:p>
                      <a:pPr algn="ctr" fontAlgn="b"/>
                      <a:r>
                        <a:rPr lang="en-US" sz="2000" b="1" i="0" u="none" strike="noStrike" dirty="0">
                          <a:solidFill>
                            <a:schemeClr val="bg1"/>
                          </a:solidFill>
                          <a:effectLst/>
                          <a:latin typeface="Arial"/>
                        </a:rPr>
                        <a:t>26361</a:t>
                      </a:r>
                    </a:p>
                  </a:txBody>
                  <a:tcPr marL="7620" marR="7620" marT="7620" marB="0" anchor="b"/>
                </a:tc>
                <a:extLst>
                  <a:ext uri="{0D108BD9-81ED-4DB2-BD59-A6C34878D82A}">
                    <a16:rowId xmlns:a16="http://schemas.microsoft.com/office/drawing/2014/main" val="10000"/>
                  </a:ext>
                </a:extLst>
              </a:tr>
            </a:tbl>
          </a:graphicData>
        </a:graphic>
      </p:graphicFrame>
      <p:sp>
        <p:nvSpPr>
          <p:cNvPr id="11" name="Rectangle 3"/>
          <p:cNvSpPr txBox="1">
            <a:spLocks noChangeArrowheads="1"/>
          </p:cNvSpPr>
          <p:nvPr/>
        </p:nvSpPr>
        <p:spPr bwMode="auto">
          <a:xfrm>
            <a:off x="5410200" y="4971593"/>
            <a:ext cx="6019800" cy="990600"/>
          </a:xfrm>
          <a:prstGeom prst="rect">
            <a:avLst/>
          </a:prstGeom>
          <a:solidFill>
            <a:schemeClr val="bg1">
              <a:lumMod val="75000"/>
            </a:schemeClr>
          </a:solidFill>
          <a:extLst/>
        </p:spPr>
        <p:txBody>
          <a:bodyPr vert="horz" wrap="square" lIns="90487" tIns="44450" rIns="90487" bIns="4445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None/>
            </a:pPr>
            <a:r>
              <a:rPr lang="en-US" sz="2600" b="1" kern="0" dirty="0">
                <a:latin typeface="Arial" pitchFamily="34" charset="0"/>
                <a:cs typeface="Arial" pitchFamily="34" charset="0"/>
              </a:rPr>
              <a:t>Not quite..</a:t>
            </a:r>
          </a:p>
          <a:p>
            <a:pPr marL="0" indent="0" eaLnBrk="1" hangingPunct="1">
              <a:buNone/>
            </a:pPr>
            <a:r>
              <a:rPr lang="en-US" sz="2600" b="1" kern="0" dirty="0">
                <a:solidFill>
                  <a:srgbClr val="FF0000"/>
                </a:solidFill>
                <a:latin typeface="Arial" pitchFamily="34" charset="0"/>
                <a:cs typeface="Arial" pitchFamily="34" charset="0"/>
              </a:rPr>
              <a:t>Need a new approach!</a:t>
            </a:r>
          </a:p>
        </p:txBody>
      </p:sp>
      <p:grpSp>
        <p:nvGrpSpPr>
          <p:cNvPr id="8" name="Group 7"/>
          <p:cNvGrpSpPr/>
          <p:nvPr/>
        </p:nvGrpSpPr>
        <p:grpSpPr>
          <a:xfrm>
            <a:off x="3851031" y="2133600"/>
            <a:ext cx="1025769" cy="3886200"/>
            <a:chOff x="3241431" y="1981200"/>
            <a:chExt cx="1025769" cy="3886200"/>
          </a:xfrm>
        </p:grpSpPr>
        <p:cxnSp>
          <p:nvCxnSpPr>
            <p:cNvPr id="10" name="Straight Connector 9"/>
            <p:cNvCxnSpPr/>
            <p:nvPr/>
          </p:nvCxnSpPr>
          <p:spPr>
            <a:xfrm flipH="1">
              <a:off x="3241431" y="1981200"/>
              <a:ext cx="1025769" cy="3859823"/>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332285" y="1981200"/>
              <a:ext cx="934915" cy="388620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804166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0-#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0-#ppt_w/2"/>
                                          </p:val>
                                        </p:tav>
                                        <p:tav tm="100000">
                                          <p:val>
                                            <p:strVal val="#ppt_x"/>
                                          </p:val>
                                        </p:tav>
                                      </p:tavLst>
                                    </p:anim>
                                    <p:anim calcmode="lin" valueType="num">
                                      <p:cBhvr additive="base">
                                        <p:cTn id="26"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bwMode="auto">
          <a:xfrm>
            <a:off x="2057400" y="609600"/>
            <a:ext cx="8153400" cy="838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7" tIns="44450" rIns="90487" bIns="44450" numCol="1" anchor="ctr" anchorCtr="0" compatLnSpc="1">
            <a:prstTxWarp prst="textNoShape">
              <a:avLst/>
            </a:prstTxWarp>
          </a:bodyPr>
          <a:lstStyle/>
          <a:p>
            <a:pPr eaLnBrk="1" hangingPunct="1"/>
            <a:r>
              <a:rPr lang="en-US" b="1" dirty="0">
                <a:solidFill>
                  <a:srgbClr val="0000CC"/>
                </a:solidFill>
                <a:latin typeface="Arial" panose="020B0604020202020204" pitchFamily="34" charset="0"/>
                <a:cs typeface="Arial" pitchFamily="34" charset="0"/>
              </a:rPr>
              <a:t>Capacity Constraint (cont.)</a:t>
            </a:r>
          </a:p>
        </p:txBody>
      </p:sp>
      <p:sp>
        <p:nvSpPr>
          <p:cNvPr id="6149" name="Rectangle 3"/>
          <p:cNvSpPr>
            <a:spLocks noGrp="1" noChangeArrowheads="1"/>
          </p:cNvSpPr>
          <p:nvPr>
            <p:ph type="body" idx="1"/>
          </p:nvPr>
        </p:nvSpPr>
        <p:spPr bwMode="auto">
          <a:xfrm>
            <a:off x="723900" y="1981200"/>
            <a:ext cx="10820400" cy="4419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7" tIns="44450" rIns="90487" bIns="44450" numCol="1" anchor="t" anchorCtr="0" compatLnSpc="1">
            <a:prstTxWarp prst="textNoShape">
              <a:avLst/>
            </a:prstTxWarp>
          </a:bodyPr>
          <a:lstStyle/>
          <a:p>
            <a:pPr eaLnBrk="1" hangingPunct="1"/>
            <a:r>
              <a:rPr lang="en-US" sz="2800" b="1" dirty="0">
                <a:latin typeface="Arial" panose="020B0604020202020204" pitchFamily="34" charset="0"/>
                <a:cs typeface="Arial" pitchFamily="34" charset="0"/>
              </a:rPr>
              <a:t>Total capacity: </a:t>
            </a:r>
            <a:r>
              <a:rPr lang="en-US" sz="2800" b="1" dirty="0">
                <a:solidFill>
                  <a:srgbClr val="CC0000"/>
                </a:solidFill>
                <a:latin typeface="Arial" pitchFamily="34" charset="0"/>
                <a:cs typeface="Arial" pitchFamily="34" charset="0"/>
              </a:rPr>
              <a:t>20,000</a:t>
            </a:r>
          </a:p>
          <a:p>
            <a:pPr eaLnBrk="1" hangingPunct="1"/>
            <a:endParaRPr lang="en-US" sz="800" b="1" dirty="0">
              <a:solidFill>
                <a:srgbClr val="CC0000"/>
              </a:solidFill>
              <a:latin typeface="Arial" pitchFamily="34" charset="0"/>
              <a:cs typeface="Arial" pitchFamily="34" charset="0"/>
            </a:endParaRPr>
          </a:p>
          <a:p>
            <a:pPr eaLnBrk="1" hangingPunct="1"/>
            <a:r>
              <a:rPr lang="en-US" sz="2800" b="1" dirty="0">
                <a:latin typeface="Arial" pitchFamily="34" charset="0"/>
                <a:cs typeface="Arial" pitchFamily="34" charset="0"/>
              </a:rPr>
              <a:t>Need to produce </a:t>
            </a:r>
            <a:r>
              <a:rPr lang="en-US" sz="2800" b="1" dirty="0">
                <a:solidFill>
                  <a:srgbClr val="CC0000"/>
                </a:solidFill>
                <a:latin typeface="Arial" pitchFamily="34" charset="0"/>
                <a:cs typeface="Arial" pitchFamily="34" charset="0"/>
              </a:rPr>
              <a:t>10,000</a:t>
            </a:r>
            <a:r>
              <a:rPr lang="en-US" sz="2800" b="1" dirty="0">
                <a:latin typeface="Arial" pitchFamily="34" charset="0"/>
                <a:cs typeface="Arial" pitchFamily="34" charset="0"/>
              </a:rPr>
              <a:t> units in 1st period</a:t>
            </a:r>
          </a:p>
          <a:p>
            <a:pPr eaLnBrk="1" hangingPunct="1"/>
            <a:endParaRPr lang="en-US" sz="800" b="1" dirty="0">
              <a:latin typeface="Arial" pitchFamily="34" charset="0"/>
              <a:cs typeface="Arial" pitchFamily="34" charset="0"/>
            </a:endParaRPr>
          </a:p>
          <a:p>
            <a:pPr eaLnBrk="1" hangingPunct="1"/>
            <a:r>
              <a:rPr lang="en-US" sz="2800" b="1" dirty="0">
                <a:latin typeface="Arial" pitchFamily="34" charset="0"/>
                <a:cs typeface="Arial" pitchFamily="34" charset="0"/>
              </a:rPr>
              <a:t>How to solve this?</a:t>
            </a:r>
          </a:p>
          <a:p>
            <a:pPr eaLnBrk="1" hangingPunct="1"/>
            <a:endParaRPr lang="en-US" sz="900" b="1" dirty="0">
              <a:latin typeface="Arial" pitchFamily="34" charset="0"/>
              <a:cs typeface="Arial" pitchFamily="34" charset="0"/>
            </a:endParaRPr>
          </a:p>
          <a:p>
            <a:pPr lvl="1" eaLnBrk="1" hangingPunct="1">
              <a:lnSpc>
                <a:spcPct val="90000"/>
              </a:lnSpc>
            </a:pPr>
            <a:r>
              <a:rPr lang="en-US" sz="2400" b="1" dirty="0">
                <a:solidFill>
                  <a:srgbClr val="009900"/>
                </a:solidFill>
                <a:latin typeface="Arial" pitchFamily="34" charset="0"/>
                <a:cs typeface="Arial" pitchFamily="34" charset="0"/>
              </a:rPr>
              <a:t>Notice that </a:t>
            </a:r>
            <a:r>
              <a:rPr lang="en-US" sz="2400" b="1" i="1" dirty="0">
                <a:solidFill>
                  <a:srgbClr val="009900"/>
                </a:solidFill>
                <a:latin typeface="Arial" panose="020B0604020202020204" pitchFamily="34" charset="0"/>
                <a:cs typeface="Arial" panose="020B0604020202020204" pitchFamily="34" charset="0"/>
              </a:rPr>
              <a:t>c</a:t>
            </a:r>
            <a:r>
              <a:rPr lang="en-US" sz="2400" b="1" i="1" baseline="-25000" dirty="0">
                <a:solidFill>
                  <a:srgbClr val="009900"/>
                </a:solidFill>
                <a:latin typeface="Arial" panose="020B0604020202020204" pitchFamily="34" charset="0"/>
                <a:cs typeface="Arial" panose="020B0604020202020204" pitchFamily="34" charset="0"/>
              </a:rPr>
              <a:t>u</a:t>
            </a:r>
            <a:r>
              <a:rPr lang="en-US" sz="2400" b="1" dirty="0">
                <a:solidFill>
                  <a:srgbClr val="009900"/>
                </a:solidFill>
                <a:latin typeface="Arial" panose="020B0604020202020204" pitchFamily="34" charset="0"/>
                <a:cs typeface="Arial" panose="020B0604020202020204" pitchFamily="34" charset="0"/>
              </a:rPr>
              <a:t> = 24%, and </a:t>
            </a:r>
            <a:r>
              <a:rPr lang="en-US" sz="2400" b="1" i="1" dirty="0">
                <a:solidFill>
                  <a:srgbClr val="009900"/>
                </a:solidFill>
                <a:latin typeface="Arial" panose="020B0604020202020204" pitchFamily="34" charset="0"/>
                <a:cs typeface="Arial" panose="020B0604020202020204" pitchFamily="34" charset="0"/>
              </a:rPr>
              <a:t>c</a:t>
            </a:r>
            <a:r>
              <a:rPr lang="en-US" sz="2400" b="1" i="1" baseline="-25000" dirty="0">
                <a:solidFill>
                  <a:srgbClr val="009900"/>
                </a:solidFill>
                <a:latin typeface="Arial" panose="020B0604020202020204" pitchFamily="34" charset="0"/>
                <a:cs typeface="Arial" panose="020B0604020202020204" pitchFamily="34" charset="0"/>
              </a:rPr>
              <a:t>o</a:t>
            </a:r>
            <a:r>
              <a:rPr lang="en-US" sz="2400" b="1" dirty="0">
                <a:solidFill>
                  <a:srgbClr val="009900"/>
                </a:solidFill>
                <a:latin typeface="Arial" panose="020B0604020202020204" pitchFamily="34" charset="0"/>
                <a:cs typeface="Arial" panose="020B0604020202020204" pitchFamily="34" charset="0"/>
              </a:rPr>
              <a:t> = 8% for every style (or product).</a:t>
            </a:r>
          </a:p>
          <a:p>
            <a:pPr lvl="1" eaLnBrk="1" hangingPunct="1">
              <a:lnSpc>
                <a:spcPct val="90000"/>
              </a:lnSpc>
            </a:pPr>
            <a:endParaRPr lang="en-US" sz="800" b="1" dirty="0">
              <a:solidFill>
                <a:srgbClr val="009900"/>
              </a:solidFill>
              <a:latin typeface="Arial" panose="020B0604020202020204" pitchFamily="34" charset="0"/>
              <a:cs typeface="Arial" panose="020B0604020202020204" pitchFamily="34" charset="0"/>
            </a:endParaRPr>
          </a:p>
          <a:p>
            <a:pPr lvl="1" eaLnBrk="1" hangingPunct="1">
              <a:lnSpc>
                <a:spcPct val="90000"/>
              </a:lnSpc>
            </a:pPr>
            <a:r>
              <a:rPr lang="en-US" sz="2400" b="1" dirty="0">
                <a:solidFill>
                  <a:srgbClr val="009900"/>
                </a:solidFill>
                <a:latin typeface="Arial" panose="020B0604020202020204" pitchFamily="34" charset="0"/>
                <a:cs typeface="Arial" panose="020B0604020202020204" pitchFamily="34" charset="0"/>
              </a:rPr>
              <a:t>Hence the critical ratio and the z-value is same for all styles</a:t>
            </a:r>
          </a:p>
          <a:p>
            <a:pPr lvl="1" eaLnBrk="1" hangingPunct="1">
              <a:lnSpc>
                <a:spcPct val="90000"/>
              </a:lnSpc>
            </a:pPr>
            <a:endParaRPr lang="en-US" sz="800" b="1" dirty="0">
              <a:solidFill>
                <a:srgbClr val="009900"/>
              </a:solidFill>
              <a:latin typeface="Arial" panose="020B0604020202020204" pitchFamily="34" charset="0"/>
              <a:cs typeface="Arial" panose="020B0604020202020204" pitchFamily="34" charset="0"/>
            </a:endParaRPr>
          </a:p>
          <a:p>
            <a:pPr lvl="1" eaLnBrk="1" hangingPunct="1">
              <a:lnSpc>
                <a:spcPct val="90000"/>
              </a:lnSpc>
            </a:pPr>
            <a:r>
              <a:rPr lang="en-US" sz="2400" b="1" dirty="0">
                <a:solidFill>
                  <a:srgbClr val="009900"/>
                </a:solidFill>
                <a:latin typeface="Arial" panose="020B0604020202020204" pitchFamily="34" charset="0"/>
                <a:cs typeface="Arial" panose="020B0604020202020204" pitchFamily="34" charset="0"/>
              </a:rPr>
              <a:t>We know: </a:t>
            </a:r>
            <a:r>
              <a:rPr lang="en-US" sz="2400" b="1" i="1" dirty="0">
                <a:solidFill>
                  <a:srgbClr val="009900"/>
                </a:solidFill>
                <a:latin typeface="Symbol" panose="05050102010706020507" pitchFamily="18" charset="2"/>
                <a:cs typeface="Arial" panose="020B0604020202020204" pitchFamily="34" charset="0"/>
              </a:rPr>
              <a:t>m</a:t>
            </a:r>
            <a:r>
              <a:rPr lang="en-US" sz="2400" b="1" dirty="0">
                <a:solidFill>
                  <a:srgbClr val="009900"/>
                </a:solidFill>
                <a:latin typeface="Arial" panose="020B0604020202020204" pitchFamily="34" charset="0"/>
                <a:cs typeface="Arial" panose="020B0604020202020204" pitchFamily="34" charset="0"/>
              </a:rPr>
              <a:t>, </a:t>
            </a:r>
            <a:r>
              <a:rPr lang="en-US" sz="2400" b="1" i="1" dirty="0">
                <a:solidFill>
                  <a:srgbClr val="009900"/>
                </a:solidFill>
                <a:latin typeface="Symbol" panose="05050102010706020507" pitchFamily="18" charset="2"/>
                <a:cs typeface="Arial" panose="020B0604020202020204" pitchFamily="34" charset="0"/>
              </a:rPr>
              <a:t>s</a:t>
            </a:r>
            <a:r>
              <a:rPr lang="en-US" sz="2400" b="1" dirty="0">
                <a:solidFill>
                  <a:srgbClr val="009900"/>
                </a:solidFill>
                <a:latin typeface="Arial" panose="020B0604020202020204" pitchFamily="34" charset="0"/>
                <a:cs typeface="Arial" panose="020B0604020202020204" pitchFamily="34" charset="0"/>
              </a:rPr>
              <a:t> for every style, total capacity (= 10,000)</a:t>
            </a:r>
          </a:p>
          <a:p>
            <a:pPr lvl="1" eaLnBrk="1" hangingPunct="1">
              <a:lnSpc>
                <a:spcPct val="90000"/>
              </a:lnSpc>
            </a:pPr>
            <a:endParaRPr lang="en-US" sz="800" b="1" dirty="0">
              <a:solidFill>
                <a:srgbClr val="009900"/>
              </a:solidFill>
              <a:latin typeface="Arial" panose="020B0604020202020204" pitchFamily="34" charset="0"/>
              <a:cs typeface="Arial" panose="020B0604020202020204" pitchFamily="34" charset="0"/>
            </a:endParaRPr>
          </a:p>
          <a:p>
            <a:pPr lvl="1" eaLnBrk="1" hangingPunct="1">
              <a:lnSpc>
                <a:spcPct val="90000"/>
              </a:lnSpc>
            </a:pPr>
            <a:r>
              <a:rPr lang="en-US" sz="2400" b="1" dirty="0">
                <a:solidFill>
                  <a:srgbClr val="009900"/>
                </a:solidFill>
                <a:latin typeface="Arial" panose="020B0604020202020204" pitchFamily="34" charset="0"/>
                <a:cs typeface="Arial" panose="020B0604020202020204" pitchFamily="34" charset="0"/>
              </a:rPr>
              <a:t>Find new “z” such that we use only 10,000 unit capacity</a:t>
            </a:r>
          </a:p>
          <a:p>
            <a:pPr lvl="1" eaLnBrk="1" hangingPunct="1"/>
            <a:endParaRPr lang="en-US" b="1" dirty="0">
              <a:latin typeface="Arial" pitchFamily="34" charset="0"/>
              <a:cs typeface="Arial" pitchFamily="34" charset="0"/>
            </a:endParaRPr>
          </a:p>
        </p:txBody>
      </p:sp>
    </p:spTree>
    <p:extLst>
      <p:ext uri="{BB962C8B-B14F-4D97-AF65-F5344CB8AC3E}">
        <p14:creationId xmlns:p14="http://schemas.microsoft.com/office/powerpoint/2010/main" val="2101574919"/>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6019800" y="6136958"/>
            <a:ext cx="4419600" cy="492443"/>
          </a:xfrm>
          <a:prstGeom prst="rect">
            <a:avLst/>
          </a:prstGeom>
          <a:solidFill>
            <a:srgbClr val="FF9966"/>
          </a:solidFill>
        </p:spPr>
        <p:txBody>
          <a:bodyPr wrap="square" rtlCol="0">
            <a:spAutoFit/>
          </a:bodyPr>
          <a:lstStyle/>
          <a:p>
            <a:pPr marL="342900" indent="-342900">
              <a:buFont typeface="Arial" panose="020B0604020202020204" pitchFamily="34" charset="0"/>
              <a:buChar char="•"/>
            </a:pPr>
            <a:r>
              <a:rPr lang="en-US" sz="2600" b="1" dirty="0"/>
              <a:t>Find new Q*</a:t>
            </a:r>
          </a:p>
        </p:txBody>
      </p:sp>
      <p:sp>
        <p:nvSpPr>
          <p:cNvPr id="6148" name="Rectangle 2"/>
          <p:cNvSpPr>
            <a:spLocks noGrp="1" noChangeArrowheads="1"/>
          </p:cNvSpPr>
          <p:nvPr>
            <p:ph type="title"/>
          </p:nvPr>
        </p:nvSpPr>
        <p:spPr bwMode="auto">
          <a:xfrm>
            <a:off x="2057400" y="533400"/>
            <a:ext cx="8153400" cy="838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7" tIns="44450" rIns="90487" bIns="44450" numCol="1" anchor="ctr" anchorCtr="0" compatLnSpc="1">
            <a:prstTxWarp prst="textNoShape">
              <a:avLst/>
            </a:prstTxWarp>
          </a:bodyPr>
          <a:lstStyle/>
          <a:p>
            <a:pPr eaLnBrk="1" hangingPunct="1"/>
            <a:r>
              <a:rPr lang="en-US" b="1" dirty="0">
                <a:solidFill>
                  <a:srgbClr val="0000CC"/>
                </a:solidFill>
                <a:latin typeface="Arial" pitchFamily="34" charset="0"/>
                <a:cs typeface="Arial" pitchFamily="34" charset="0"/>
              </a:rPr>
              <a:t>Capacity Constraint (cont.)</a:t>
            </a:r>
          </a:p>
        </p:txBody>
      </p:sp>
      <p:sp>
        <p:nvSpPr>
          <p:cNvPr id="6149" name="Rectangle 3"/>
          <p:cNvSpPr>
            <a:spLocks noGrp="1" noChangeArrowheads="1"/>
          </p:cNvSpPr>
          <p:nvPr>
            <p:ph type="body" idx="1"/>
          </p:nvPr>
        </p:nvSpPr>
        <p:spPr bwMode="auto">
          <a:xfrm>
            <a:off x="5943600" y="1676400"/>
            <a:ext cx="4495800" cy="533400"/>
          </a:xfrm>
          <a:solidFill>
            <a:schemeClr val="bg1">
              <a:lumMod val="85000"/>
            </a:schemeClr>
          </a:solidFill>
          <a:extLst/>
        </p:spPr>
        <p:txBody>
          <a:bodyPr vert="horz" wrap="square" lIns="90487" tIns="44450" rIns="90487" bIns="44450" numCol="1" anchor="t" anchorCtr="0" compatLnSpc="1">
            <a:prstTxWarp prst="textNoShape">
              <a:avLst/>
            </a:prstTxWarp>
          </a:bodyPr>
          <a:lstStyle/>
          <a:p>
            <a:pPr eaLnBrk="1" hangingPunct="1"/>
            <a:r>
              <a:rPr lang="en-US" sz="2600" b="1" dirty="0">
                <a:latin typeface="Arial" pitchFamily="34" charset="0"/>
                <a:cs typeface="Arial" pitchFamily="34" charset="0"/>
              </a:rPr>
              <a:t>Produce </a:t>
            </a:r>
            <a:r>
              <a:rPr lang="en-US" sz="2600" b="1" dirty="0">
                <a:solidFill>
                  <a:srgbClr val="009900"/>
                </a:solidFill>
                <a:latin typeface="Arial" pitchFamily="34" charset="0"/>
                <a:cs typeface="Arial" pitchFamily="34" charset="0"/>
              </a:rPr>
              <a:t>10,000</a:t>
            </a:r>
            <a:endParaRPr lang="en-US" sz="2600" b="1" dirty="0">
              <a:latin typeface="Arial" pitchFamily="34" charset="0"/>
              <a:cs typeface="Arial" pitchFamily="34" charset="0"/>
            </a:endParaRPr>
          </a:p>
        </p:txBody>
      </p:sp>
      <p:grpSp>
        <p:nvGrpSpPr>
          <p:cNvPr id="20" name="Group 19"/>
          <p:cNvGrpSpPr/>
          <p:nvPr/>
        </p:nvGrpSpPr>
        <p:grpSpPr>
          <a:xfrm>
            <a:off x="5943600" y="2313600"/>
            <a:ext cx="4495800" cy="1953601"/>
            <a:chOff x="4419600" y="2313599"/>
            <a:chExt cx="4495800" cy="1953601"/>
          </a:xfrm>
        </p:grpSpPr>
        <p:sp>
          <p:nvSpPr>
            <p:cNvPr id="19" name="Rectangle 18"/>
            <p:cNvSpPr/>
            <p:nvPr/>
          </p:nvSpPr>
          <p:spPr>
            <a:xfrm>
              <a:off x="4419600" y="2313599"/>
              <a:ext cx="4495800" cy="195360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p:cNvGrpSpPr/>
            <p:nvPr/>
          </p:nvGrpSpPr>
          <p:grpSpPr>
            <a:xfrm>
              <a:off x="4419600" y="2313599"/>
              <a:ext cx="4495800" cy="1953601"/>
              <a:chOff x="4800600" y="2438400"/>
              <a:chExt cx="4495800" cy="1953601"/>
            </a:xfrm>
          </p:grpSpPr>
          <p:graphicFrame>
            <p:nvGraphicFramePr>
              <p:cNvPr id="2" name="Object 1"/>
              <p:cNvGraphicFramePr>
                <a:graphicFrameLocks/>
              </p:cNvGraphicFramePr>
              <p:nvPr>
                <p:extLst/>
              </p:nvPr>
            </p:nvGraphicFramePr>
            <p:xfrm>
              <a:off x="5410200" y="2921976"/>
              <a:ext cx="3556000" cy="1470025"/>
            </p:xfrm>
            <a:graphic>
              <a:graphicData uri="http://schemas.openxmlformats.org/presentationml/2006/ole">
                <mc:AlternateContent xmlns:mc="http://schemas.openxmlformats.org/markup-compatibility/2006">
                  <mc:Choice xmlns:v="urn:schemas-microsoft-com:vml" Requires="v">
                    <p:oleObj spid="_x0000_s182312" name="Equation" r:id="rId4" imgW="1663560" imgH="736560" progId="Equation.3">
                      <p:embed/>
                    </p:oleObj>
                  </mc:Choice>
                  <mc:Fallback>
                    <p:oleObj name="Equation" r:id="rId4" imgW="1663560" imgH="736560" progId="Equation.3">
                      <p:embed/>
                      <p:pic>
                        <p:nvPicPr>
                          <p:cNvPr id="2" name="Object 1"/>
                          <p:cNvPicPr>
                            <a:picLocks noChangeArrowheads="1"/>
                          </p:cNvPicPr>
                          <p:nvPr/>
                        </p:nvPicPr>
                        <p:blipFill>
                          <a:blip r:embed="rId5"/>
                          <a:srcRect/>
                          <a:stretch>
                            <a:fillRect/>
                          </a:stretch>
                        </p:blipFill>
                        <p:spPr bwMode="auto">
                          <a:xfrm>
                            <a:off x="5410200" y="2921976"/>
                            <a:ext cx="3556000" cy="1470025"/>
                          </a:xfrm>
                          <a:prstGeom prst="rect">
                            <a:avLst/>
                          </a:prstGeom>
                          <a:noFill/>
                          <a:ln>
                            <a:noFill/>
                          </a:ln>
                          <a:effectLst/>
                        </p:spPr>
                      </p:pic>
                    </p:oleObj>
                  </mc:Fallback>
                </mc:AlternateContent>
              </a:graphicData>
            </a:graphic>
          </p:graphicFrame>
          <p:sp>
            <p:nvSpPr>
              <p:cNvPr id="5" name="Rectangle 3"/>
              <p:cNvSpPr txBox="1">
                <a:spLocks noChangeArrowheads="1"/>
              </p:cNvSpPr>
              <p:nvPr/>
            </p:nvSpPr>
            <p:spPr bwMode="auto">
              <a:xfrm>
                <a:off x="4800600" y="2438400"/>
                <a:ext cx="4495800" cy="6096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7" tIns="44450" rIns="90487" bIns="4445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r>
                  <a:rPr lang="en-US" sz="2600" b="1" kern="0" dirty="0">
                    <a:latin typeface="Arial" pitchFamily="34" charset="0"/>
                    <a:cs typeface="Arial" pitchFamily="34" charset="0"/>
                  </a:rPr>
                  <a:t>We need new z such that</a:t>
                </a:r>
              </a:p>
            </p:txBody>
          </p:sp>
        </p:grpSp>
      </p:grpSp>
      <p:graphicFrame>
        <p:nvGraphicFramePr>
          <p:cNvPr id="6" name="Table 5"/>
          <p:cNvGraphicFramePr>
            <a:graphicFrameLocks noGrp="1"/>
          </p:cNvGraphicFramePr>
          <p:nvPr>
            <p:extLst/>
          </p:nvPr>
        </p:nvGraphicFramePr>
        <p:xfrm>
          <a:off x="1752600" y="1981200"/>
          <a:ext cx="4038600" cy="3436620"/>
        </p:xfrm>
        <a:graphic>
          <a:graphicData uri="http://schemas.openxmlformats.org/drawingml/2006/table">
            <a:tbl>
              <a:tblPr>
                <a:tableStyleId>{D7AC3CCA-C797-4891-BE02-D94E43425B78}</a:tableStyleId>
              </a:tblPr>
              <a:tblGrid>
                <a:gridCol w="137160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762000">
                  <a:extLst>
                    <a:ext uri="{9D8B030D-6E8A-4147-A177-3AD203B41FA5}">
                      <a16:colId xmlns:a16="http://schemas.microsoft.com/office/drawing/2014/main" val="20002"/>
                    </a:ext>
                  </a:extLst>
                </a:gridCol>
                <a:gridCol w="990600">
                  <a:extLst>
                    <a:ext uri="{9D8B030D-6E8A-4147-A177-3AD203B41FA5}">
                      <a16:colId xmlns:a16="http://schemas.microsoft.com/office/drawing/2014/main" val="20003"/>
                    </a:ext>
                  </a:extLst>
                </a:gridCol>
              </a:tblGrid>
              <a:tr h="312420">
                <a:tc>
                  <a:txBody>
                    <a:bodyPr/>
                    <a:lstStyle/>
                    <a:p>
                      <a:pPr algn="l" fontAlgn="b"/>
                      <a:r>
                        <a:rPr lang="en-US" sz="2000" b="1" u="none" strike="noStrike" dirty="0">
                          <a:solidFill>
                            <a:srgbClr val="C00000"/>
                          </a:solidFill>
                          <a:effectLst/>
                        </a:rPr>
                        <a:t>Style</a:t>
                      </a:r>
                      <a:endParaRPr lang="en-US" sz="2000" b="1" i="0" u="none" strike="noStrike" dirty="0">
                        <a:solidFill>
                          <a:srgbClr val="C00000"/>
                        </a:solidFill>
                        <a:effectLst/>
                        <a:latin typeface="Arial"/>
                      </a:endParaRPr>
                    </a:p>
                  </a:txBody>
                  <a:tcPr marL="7620" marR="7620" marT="7620" marB="0" anchor="b"/>
                </a:tc>
                <a:tc>
                  <a:txBody>
                    <a:bodyPr/>
                    <a:lstStyle/>
                    <a:p>
                      <a:pPr algn="ctr" fontAlgn="b"/>
                      <a:r>
                        <a:rPr lang="en-US" sz="2000" b="1" u="none" strike="noStrike" dirty="0">
                          <a:solidFill>
                            <a:srgbClr val="C00000"/>
                          </a:solidFill>
                          <a:effectLst/>
                          <a:latin typeface="Symbol" panose="05050102010706020507" pitchFamily="18" charset="2"/>
                        </a:rPr>
                        <a:t>m</a:t>
                      </a:r>
                      <a:endParaRPr lang="en-US" sz="2000" b="1" i="0" u="none" strike="noStrike" dirty="0">
                        <a:solidFill>
                          <a:srgbClr val="C00000"/>
                        </a:solidFill>
                        <a:effectLst/>
                        <a:latin typeface="Symbol" panose="05050102010706020507" pitchFamily="18" charset="2"/>
                      </a:endParaRPr>
                    </a:p>
                  </a:txBody>
                  <a:tcPr marL="7620" marR="7620" marT="7620" marB="0" anchor="b"/>
                </a:tc>
                <a:tc>
                  <a:txBody>
                    <a:bodyPr/>
                    <a:lstStyle/>
                    <a:p>
                      <a:pPr algn="ctr" fontAlgn="b"/>
                      <a:r>
                        <a:rPr lang="en-US" sz="2000" b="1" u="none" strike="noStrike" dirty="0">
                          <a:solidFill>
                            <a:srgbClr val="C00000"/>
                          </a:solidFill>
                          <a:effectLst/>
                          <a:latin typeface="Symbol" panose="05050102010706020507" pitchFamily="18" charset="2"/>
                        </a:rPr>
                        <a:t>s</a:t>
                      </a:r>
                      <a:endParaRPr lang="en-US" sz="2000" b="1" i="0" u="none" strike="noStrike" dirty="0">
                        <a:solidFill>
                          <a:srgbClr val="C00000"/>
                        </a:solidFill>
                        <a:effectLst/>
                        <a:latin typeface="Symbol" panose="05050102010706020507" pitchFamily="18" charset="2"/>
                      </a:endParaRPr>
                    </a:p>
                  </a:txBody>
                  <a:tcPr marL="7620" marR="7620" marT="7620" marB="0" anchor="b"/>
                </a:tc>
                <a:tc>
                  <a:txBody>
                    <a:bodyPr/>
                    <a:lstStyle/>
                    <a:p>
                      <a:pPr algn="ctr" fontAlgn="b"/>
                      <a:r>
                        <a:rPr lang="en-US" sz="2000" b="1" i="0" u="none" strike="noStrike" dirty="0">
                          <a:solidFill>
                            <a:srgbClr val="C00000"/>
                          </a:solidFill>
                          <a:effectLst/>
                          <a:latin typeface="+mj-lt"/>
                        </a:rPr>
                        <a:t>Q</a:t>
                      </a:r>
                      <a:r>
                        <a:rPr lang="en-US" sz="2000" b="1" i="0" u="none" strike="noStrike" dirty="0">
                          <a:solidFill>
                            <a:srgbClr val="C00000"/>
                          </a:solidFill>
                          <a:effectLst/>
                          <a:latin typeface="Symbol" panose="05050102010706020507" pitchFamily="18" charset="2"/>
                        </a:rPr>
                        <a:t>*</a:t>
                      </a:r>
                    </a:p>
                  </a:txBody>
                  <a:tcPr marL="7620" marR="7620" marT="7620" marB="0" anchor="b"/>
                </a:tc>
                <a:extLst>
                  <a:ext uri="{0D108BD9-81ED-4DB2-BD59-A6C34878D82A}">
                    <a16:rowId xmlns:a16="http://schemas.microsoft.com/office/drawing/2014/main" val="10000"/>
                  </a:ext>
                </a:extLst>
              </a:tr>
              <a:tr h="312420">
                <a:tc>
                  <a:txBody>
                    <a:bodyPr/>
                    <a:lstStyle/>
                    <a:p>
                      <a:pPr algn="l" fontAlgn="b"/>
                      <a:r>
                        <a:rPr lang="en-US" sz="2000" b="1" u="none" strike="noStrike" dirty="0">
                          <a:effectLst/>
                        </a:rPr>
                        <a:t>Gail</a:t>
                      </a:r>
                      <a:endParaRPr lang="en-US" sz="2000" b="1" i="0" u="none" strike="noStrike" dirty="0">
                        <a:solidFill>
                          <a:srgbClr val="000000"/>
                        </a:solidFill>
                        <a:effectLst/>
                        <a:latin typeface="Arial"/>
                      </a:endParaRPr>
                    </a:p>
                  </a:txBody>
                  <a:tcPr marL="7620" marR="7620" marT="7620" marB="0" anchor="b"/>
                </a:tc>
                <a:tc>
                  <a:txBody>
                    <a:bodyPr/>
                    <a:lstStyle/>
                    <a:p>
                      <a:pPr algn="ctr" fontAlgn="b"/>
                      <a:r>
                        <a:rPr lang="en-US" sz="2000" b="1" u="none" strike="noStrike">
                          <a:effectLst/>
                        </a:rPr>
                        <a:t>1017</a:t>
                      </a:r>
                      <a:endParaRPr lang="en-US" sz="2000" b="1" i="0" u="none" strike="noStrike">
                        <a:solidFill>
                          <a:srgbClr val="000000"/>
                        </a:solidFill>
                        <a:effectLst/>
                        <a:latin typeface="Arial"/>
                      </a:endParaRPr>
                    </a:p>
                  </a:txBody>
                  <a:tcPr marL="7620" marR="7620" marT="7620" marB="0" anchor="b"/>
                </a:tc>
                <a:tc>
                  <a:txBody>
                    <a:bodyPr/>
                    <a:lstStyle/>
                    <a:p>
                      <a:pPr algn="ctr" fontAlgn="b"/>
                      <a:r>
                        <a:rPr lang="en-US" sz="2000" b="1" u="none" strike="noStrike" dirty="0">
                          <a:effectLst/>
                        </a:rPr>
                        <a:t>388</a:t>
                      </a:r>
                      <a:endParaRPr lang="en-US" sz="2000" b="1" i="0" u="none" strike="noStrike" dirty="0">
                        <a:solidFill>
                          <a:srgbClr val="000000"/>
                        </a:solidFill>
                        <a:effectLst/>
                        <a:latin typeface="Arial"/>
                      </a:endParaRPr>
                    </a:p>
                  </a:txBody>
                  <a:tcPr marL="7620" marR="7620" marT="7620" marB="0" anchor="b"/>
                </a:tc>
                <a:tc>
                  <a:txBody>
                    <a:bodyPr/>
                    <a:lstStyle/>
                    <a:p>
                      <a:pPr algn="ctr" fontAlgn="b"/>
                      <a:r>
                        <a:rPr lang="en-US" sz="2000" b="1" i="0" u="none" strike="noStrike" dirty="0">
                          <a:solidFill>
                            <a:srgbClr val="000000"/>
                          </a:solidFill>
                          <a:effectLst/>
                          <a:latin typeface="Arial"/>
                        </a:rPr>
                        <a:t>1279</a:t>
                      </a:r>
                    </a:p>
                  </a:txBody>
                  <a:tcPr marL="7620" marR="7620" marT="7620" marB="0" anchor="b"/>
                </a:tc>
                <a:extLst>
                  <a:ext uri="{0D108BD9-81ED-4DB2-BD59-A6C34878D82A}">
                    <a16:rowId xmlns:a16="http://schemas.microsoft.com/office/drawing/2014/main" val="10001"/>
                  </a:ext>
                </a:extLst>
              </a:tr>
              <a:tr h="312420">
                <a:tc>
                  <a:txBody>
                    <a:bodyPr/>
                    <a:lstStyle/>
                    <a:p>
                      <a:pPr algn="l" fontAlgn="b"/>
                      <a:r>
                        <a:rPr lang="en-US" sz="2000" b="1" u="none" strike="noStrike" dirty="0">
                          <a:effectLst/>
                        </a:rPr>
                        <a:t>Isis</a:t>
                      </a:r>
                      <a:endParaRPr lang="en-US" sz="2000" b="1" i="0" u="none" strike="noStrike" dirty="0">
                        <a:solidFill>
                          <a:srgbClr val="000000"/>
                        </a:solidFill>
                        <a:effectLst/>
                        <a:latin typeface="Arial"/>
                      </a:endParaRPr>
                    </a:p>
                  </a:txBody>
                  <a:tcPr marL="7620" marR="7620" marT="7620" marB="0" anchor="b"/>
                </a:tc>
                <a:tc>
                  <a:txBody>
                    <a:bodyPr/>
                    <a:lstStyle/>
                    <a:p>
                      <a:pPr algn="ctr" fontAlgn="b"/>
                      <a:r>
                        <a:rPr lang="en-US" sz="2000" b="1" u="none" strike="noStrike" dirty="0">
                          <a:effectLst/>
                        </a:rPr>
                        <a:t>1042</a:t>
                      </a:r>
                      <a:endParaRPr lang="en-US" sz="2000" b="1" i="0" u="none" strike="noStrike" dirty="0">
                        <a:solidFill>
                          <a:srgbClr val="000000"/>
                        </a:solidFill>
                        <a:effectLst/>
                        <a:latin typeface="Arial"/>
                      </a:endParaRPr>
                    </a:p>
                  </a:txBody>
                  <a:tcPr marL="7620" marR="7620" marT="7620" marB="0" anchor="b"/>
                </a:tc>
                <a:tc>
                  <a:txBody>
                    <a:bodyPr/>
                    <a:lstStyle/>
                    <a:p>
                      <a:pPr algn="ctr" fontAlgn="b"/>
                      <a:r>
                        <a:rPr lang="en-US" sz="2000" b="1" u="none" strike="noStrike">
                          <a:effectLst/>
                        </a:rPr>
                        <a:t>646</a:t>
                      </a:r>
                      <a:endParaRPr lang="en-US" sz="2000" b="1" i="0" u="none" strike="noStrike">
                        <a:solidFill>
                          <a:srgbClr val="000000"/>
                        </a:solidFill>
                        <a:effectLst/>
                        <a:latin typeface="Arial"/>
                      </a:endParaRPr>
                    </a:p>
                  </a:txBody>
                  <a:tcPr marL="7620" marR="7620" marT="7620" marB="0" anchor="b"/>
                </a:tc>
                <a:tc>
                  <a:txBody>
                    <a:bodyPr/>
                    <a:lstStyle/>
                    <a:p>
                      <a:pPr algn="ctr" fontAlgn="b"/>
                      <a:r>
                        <a:rPr lang="en-US" sz="2000" b="1" i="0" u="none" strike="noStrike" dirty="0">
                          <a:solidFill>
                            <a:srgbClr val="000000"/>
                          </a:solidFill>
                          <a:effectLst/>
                          <a:latin typeface="Arial"/>
                        </a:rPr>
                        <a:t>1478</a:t>
                      </a:r>
                    </a:p>
                  </a:txBody>
                  <a:tcPr marL="7620" marR="7620" marT="7620" marB="0" anchor="b"/>
                </a:tc>
                <a:extLst>
                  <a:ext uri="{0D108BD9-81ED-4DB2-BD59-A6C34878D82A}">
                    <a16:rowId xmlns:a16="http://schemas.microsoft.com/office/drawing/2014/main" val="10002"/>
                  </a:ext>
                </a:extLst>
              </a:tr>
              <a:tr h="312420">
                <a:tc>
                  <a:txBody>
                    <a:bodyPr/>
                    <a:lstStyle/>
                    <a:p>
                      <a:pPr algn="l" fontAlgn="b"/>
                      <a:r>
                        <a:rPr lang="en-US" sz="2000" b="1" u="none" strike="noStrike">
                          <a:effectLst/>
                        </a:rPr>
                        <a:t>Entice</a:t>
                      </a:r>
                      <a:endParaRPr lang="en-US" sz="2000" b="1" i="0" u="none" strike="noStrike">
                        <a:solidFill>
                          <a:srgbClr val="000000"/>
                        </a:solidFill>
                        <a:effectLst/>
                        <a:latin typeface="Arial"/>
                      </a:endParaRPr>
                    </a:p>
                  </a:txBody>
                  <a:tcPr marL="7620" marR="7620" marT="7620" marB="0" anchor="b"/>
                </a:tc>
                <a:tc>
                  <a:txBody>
                    <a:bodyPr/>
                    <a:lstStyle/>
                    <a:p>
                      <a:pPr algn="ctr" fontAlgn="b"/>
                      <a:r>
                        <a:rPr lang="en-US" sz="2000" b="1" u="none" strike="noStrike" dirty="0">
                          <a:effectLst/>
                        </a:rPr>
                        <a:t>1358</a:t>
                      </a:r>
                      <a:endParaRPr lang="en-US" sz="2000" b="1" i="0" u="none" strike="noStrike" dirty="0">
                        <a:solidFill>
                          <a:srgbClr val="000000"/>
                        </a:solidFill>
                        <a:effectLst/>
                        <a:latin typeface="Arial"/>
                      </a:endParaRPr>
                    </a:p>
                  </a:txBody>
                  <a:tcPr marL="7620" marR="7620" marT="7620" marB="0" anchor="b"/>
                </a:tc>
                <a:tc>
                  <a:txBody>
                    <a:bodyPr/>
                    <a:lstStyle/>
                    <a:p>
                      <a:pPr algn="ctr" fontAlgn="b"/>
                      <a:r>
                        <a:rPr lang="en-US" sz="2000" b="1" u="none" strike="noStrike">
                          <a:effectLst/>
                        </a:rPr>
                        <a:t>496</a:t>
                      </a:r>
                      <a:endParaRPr lang="en-US" sz="2000" b="1" i="0" u="none" strike="noStrike">
                        <a:solidFill>
                          <a:srgbClr val="000000"/>
                        </a:solidFill>
                        <a:effectLst/>
                        <a:latin typeface="Arial"/>
                      </a:endParaRPr>
                    </a:p>
                  </a:txBody>
                  <a:tcPr marL="7620" marR="7620" marT="7620" marB="0" anchor="b"/>
                </a:tc>
                <a:tc>
                  <a:txBody>
                    <a:bodyPr/>
                    <a:lstStyle/>
                    <a:p>
                      <a:pPr algn="ctr" fontAlgn="b"/>
                      <a:r>
                        <a:rPr lang="en-US" sz="2000" b="1" i="0" u="none" strike="noStrike" dirty="0">
                          <a:solidFill>
                            <a:srgbClr val="000000"/>
                          </a:solidFill>
                          <a:effectLst/>
                          <a:latin typeface="Arial"/>
                        </a:rPr>
                        <a:t>1693</a:t>
                      </a:r>
                    </a:p>
                  </a:txBody>
                  <a:tcPr marL="7620" marR="7620" marT="7620" marB="0" anchor="b"/>
                </a:tc>
                <a:extLst>
                  <a:ext uri="{0D108BD9-81ED-4DB2-BD59-A6C34878D82A}">
                    <a16:rowId xmlns:a16="http://schemas.microsoft.com/office/drawing/2014/main" val="10003"/>
                  </a:ext>
                </a:extLst>
              </a:tr>
              <a:tr h="312420">
                <a:tc>
                  <a:txBody>
                    <a:bodyPr/>
                    <a:lstStyle/>
                    <a:p>
                      <a:pPr algn="l" fontAlgn="b"/>
                      <a:r>
                        <a:rPr lang="en-US" sz="2000" b="1" u="none" strike="noStrike">
                          <a:effectLst/>
                        </a:rPr>
                        <a:t>Assault</a:t>
                      </a:r>
                      <a:endParaRPr lang="en-US" sz="2000" b="1" i="0" u="none" strike="noStrike">
                        <a:solidFill>
                          <a:srgbClr val="000000"/>
                        </a:solidFill>
                        <a:effectLst/>
                        <a:latin typeface="Arial"/>
                      </a:endParaRPr>
                    </a:p>
                  </a:txBody>
                  <a:tcPr marL="7620" marR="7620" marT="7620" marB="0" anchor="b"/>
                </a:tc>
                <a:tc>
                  <a:txBody>
                    <a:bodyPr/>
                    <a:lstStyle/>
                    <a:p>
                      <a:pPr algn="ctr" fontAlgn="b"/>
                      <a:r>
                        <a:rPr lang="en-US" sz="2000" b="1" u="none" strike="noStrike" dirty="0">
                          <a:effectLst/>
                        </a:rPr>
                        <a:t>2525</a:t>
                      </a:r>
                      <a:endParaRPr lang="en-US" sz="2000" b="1" i="0" u="none" strike="noStrike" dirty="0">
                        <a:solidFill>
                          <a:srgbClr val="000000"/>
                        </a:solidFill>
                        <a:effectLst/>
                        <a:latin typeface="Arial"/>
                      </a:endParaRPr>
                    </a:p>
                  </a:txBody>
                  <a:tcPr marL="7620" marR="7620" marT="7620" marB="0" anchor="b"/>
                </a:tc>
                <a:tc>
                  <a:txBody>
                    <a:bodyPr/>
                    <a:lstStyle/>
                    <a:p>
                      <a:pPr algn="ctr" fontAlgn="b"/>
                      <a:r>
                        <a:rPr lang="en-US" sz="2000" b="1" u="none" strike="noStrike" dirty="0">
                          <a:effectLst/>
                        </a:rPr>
                        <a:t>680</a:t>
                      </a:r>
                      <a:endParaRPr lang="en-US" sz="2000" b="1" i="0" u="none" strike="noStrike" dirty="0">
                        <a:solidFill>
                          <a:srgbClr val="000000"/>
                        </a:solidFill>
                        <a:effectLst/>
                        <a:latin typeface="Arial"/>
                      </a:endParaRPr>
                    </a:p>
                  </a:txBody>
                  <a:tcPr marL="7620" marR="7620" marT="7620" marB="0" anchor="b"/>
                </a:tc>
                <a:tc>
                  <a:txBody>
                    <a:bodyPr/>
                    <a:lstStyle/>
                    <a:p>
                      <a:pPr algn="ctr" fontAlgn="b"/>
                      <a:r>
                        <a:rPr lang="en-US" sz="2000" b="1" i="0" u="none" strike="noStrike" dirty="0">
                          <a:solidFill>
                            <a:srgbClr val="000000"/>
                          </a:solidFill>
                          <a:effectLst/>
                          <a:latin typeface="Arial"/>
                        </a:rPr>
                        <a:t>2984</a:t>
                      </a:r>
                    </a:p>
                  </a:txBody>
                  <a:tcPr marL="7620" marR="7620" marT="7620" marB="0" anchor="b"/>
                </a:tc>
                <a:extLst>
                  <a:ext uri="{0D108BD9-81ED-4DB2-BD59-A6C34878D82A}">
                    <a16:rowId xmlns:a16="http://schemas.microsoft.com/office/drawing/2014/main" val="10004"/>
                  </a:ext>
                </a:extLst>
              </a:tr>
              <a:tr h="312420">
                <a:tc>
                  <a:txBody>
                    <a:bodyPr/>
                    <a:lstStyle/>
                    <a:p>
                      <a:pPr algn="l" fontAlgn="b"/>
                      <a:r>
                        <a:rPr lang="en-US" sz="2000" b="1" u="none" strike="noStrike">
                          <a:effectLst/>
                        </a:rPr>
                        <a:t>Teri</a:t>
                      </a:r>
                      <a:endParaRPr lang="en-US" sz="2000" b="1" i="0" u="none" strike="noStrike">
                        <a:solidFill>
                          <a:srgbClr val="000000"/>
                        </a:solidFill>
                        <a:effectLst/>
                        <a:latin typeface="Arial"/>
                      </a:endParaRPr>
                    </a:p>
                  </a:txBody>
                  <a:tcPr marL="7620" marR="7620" marT="7620" marB="0" anchor="b"/>
                </a:tc>
                <a:tc>
                  <a:txBody>
                    <a:bodyPr/>
                    <a:lstStyle/>
                    <a:p>
                      <a:pPr algn="ctr" fontAlgn="b"/>
                      <a:r>
                        <a:rPr lang="en-US" sz="2000" b="1" u="none" strike="noStrike">
                          <a:effectLst/>
                        </a:rPr>
                        <a:t>1100</a:t>
                      </a:r>
                      <a:endParaRPr lang="en-US" sz="2000" b="1" i="0" u="none" strike="noStrike">
                        <a:solidFill>
                          <a:srgbClr val="000000"/>
                        </a:solidFill>
                        <a:effectLst/>
                        <a:latin typeface="Arial"/>
                      </a:endParaRPr>
                    </a:p>
                  </a:txBody>
                  <a:tcPr marL="7620" marR="7620" marT="7620" marB="0" anchor="b"/>
                </a:tc>
                <a:tc>
                  <a:txBody>
                    <a:bodyPr/>
                    <a:lstStyle/>
                    <a:p>
                      <a:pPr algn="ctr" fontAlgn="b"/>
                      <a:r>
                        <a:rPr lang="en-US" sz="2000" b="1" u="none" strike="noStrike" dirty="0">
                          <a:effectLst/>
                        </a:rPr>
                        <a:t>762</a:t>
                      </a:r>
                      <a:endParaRPr lang="en-US" sz="2000" b="1" i="0" u="none" strike="noStrike" dirty="0">
                        <a:solidFill>
                          <a:srgbClr val="000000"/>
                        </a:solidFill>
                        <a:effectLst/>
                        <a:latin typeface="Arial"/>
                      </a:endParaRPr>
                    </a:p>
                  </a:txBody>
                  <a:tcPr marL="7620" marR="7620" marT="7620" marB="0" anchor="b"/>
                </a:tc>
                <a:tc>
                  <a:txBody>
                    <a:bodyPr/>
                    <a:lstStyle/>
                    <a:p>
                      <a:pPr algn="ctr" fontAlgn="b"/>
                      <a:r>
                        <a:rPr lang="en-US" sz="2000" b="1" i="0" u="none" strike="noStrike" dirty="0">
                          <a:solidFill>
                            <a:srgbClr val="000000"/>
                          </a:solidFill>
                          <a:effectLst/>
                          <a:latin typeface="Arial"/>
                        </a:rPr>
                        <a:t>1614</a:t>
                      </a:r>
                    </a:p>
                  </a:txBody>
                  <a:tcPr marL="7620" marR="7620" marT="7620" marB="0" anchor="b"/>
                </a:tc>
                <a:extLst>
                  <a:ext uri="{0D108BD9-81ED-4DB2-BD59-A6C34878D82A}">
                    <a16:rowId xmlns:a16="http://schemas.microsoft.com/office/drawing/2014/main" val="10005"/>
                  </a:ext>
                </a:extLst>
              </a:tr>
              <a:tr h="312420">
                <a:tc>
                  <a:txBody>
                    <a:bodyPr/>
                    <a:lstStyle/>
                    <a:p>
                      <a:pPr algn="l" fontAlgn="b"/>
                      <a:r>
                        <a:rPr lang="en-US" sz="2000" b="1" u="none" strike="noStrike">
                          <a:effectLst/>
                        </a:rPr>
                        <a:t>Electra</a:t>
                      </a:r>
                      <a:endParaRPr lang="en-US" sz="2000" b="1" i="0" u="none" strike="noStrike">
                        <a:solidFill>
                          <a:srgbClr val="000000"/>
                        </a:solidFill>
                        <a:effectLst/>
                        <a:latin typeface="Arial"/>
                      </a:endParaRPr>
                    </a:p>
                  </a:txBody>
                  <a:tcPr marL="7620" marR="7620" marT="7620" marB="0" anchor="b"/>
                </a:tc>
                <a:tc>
                  <a:txBody>
                    <a:bodyPr/>
                    <a:lstStyle/>
                    <a:p>
                      <a:pPr algn="ctr" fontAlgn="b"/>
                      <a:r>
                        <a:rPr lang="en-US" sz="2000" b="1" u="none" strike="noStrike">
                          <a:effectLst/>
                        </a:rPr>
                        <a:t>2150</a:t>
                      </a:r>
                      <a:endParaRPr lang="en-US" sz="2000" b="1" i="0" u="none" strike="noStrike">
                        <a:solidFill>
                          <a:srgbClr val="000000"/>
                        </a:solidFill>
                        <a:effectLst/>
                        <a:latin typeface="Arial"/>
                      </a:endParaRPr>
                    </a:p>
                  </a:txBody>
                  <a:tcPr marL="7620" marR="7620" marT="7620" marB="0" anchor="b"/>
                </a:tc>
                <a:tc>
                  <a:txBody>
                    <a:bodyPr/>
                    <a:lstStyle/>
                    <a:p>
                      <a:pPr algn="ctr" fontAlgn="b"/>
                      <a:r>
                        <a:rPr lang="en-US" sz="2000" b="1" u="none" strike="noStrike" dirty="0">
                          <a:effectLst/>
                        </a:rPr>
                        <a:t>807</a:t>
                      </a:r>
                      <a:endParaRPr lang="en-US" sz="2000" b="1" i="0" u="none" strike="noStrike" dirty="0">
                        <a:solidFill>
                          <a:srgbClr val="000000"/>
                        </a:solidFill>
                        <a:effectLst/>
                        <a:latin typeface="Arial"/>
                      </a:endParaRPr>
                    </a:p>
                  </a:txBody>
                  <a:tcPr marL="7620" marR="7620" marT="7620" marB="0" anchor="b"/>
                </a:tc>
                <a:tc>
                  <a:txBody>
                    <a:bodyPr/>
                    <a:lstStyle/>
                    <a:p>
                      <a:pPr algn="ctr" fontAlgn="b"/>
                      <a:r>
                        <a:rPr lang="en-US" sz="2000" b="1" i="0" u="none" strike="noStrike" dirty="0">
                          <a:solidFill>
                            <a:srgbClr val="000000"/>
                          </a:solidFill>
                          <a:effectLst/>
                          <a:latin typeface="Arial"/>
                        </a:rPr>
                        <a:t>2694</a:t>
                      </a:r>
                    </a:p>
                  </a:txBody>
                  <a:tcPr marL="7620" marR="7620" marT="7620" marB="0" anchor="b"/>
                </a:tc>
                <a:extLst>
                  <a:ext uri="{0D108BD9-81ED-4DB2-BD59-A6C34878D82A}">
                    <a16:rowId xmlns:a16="http://schemas.microsoft.com/office/drawing/2014/main" val="10006"/>
                  </a:ext>
                </a:extLst>
              </a:tr>
              <a:tr h="312420">
                <a:tc>
                  <a:txBody>
                    <a:bodyPr/>
                    <a:lstStyle/>
                    <a:p>
                      <a:pPr algn="l" fontAlgn="b"/>
                      <a:r>
                        <a:rPr lang="en-US" sz="2000" b="1" u="none" strike="noStrike">
                          <a:effectLst/>
                        </a:rPr>
                        <a:t>Stephanie</a:t>
                      </a:r>
                      <a:endParaRPr lang="en-US" sz="2000" b="1" i="0" u="none" strike="noStrike">
                        <a:solidFill>
                          <a:srgbClr val="000000"/>
                        </a:solidFill>
                        <a:effectLst/>
                        <a:latin typeface="Arial"/>
                      </a:endParaRPr>
                    </a:p>
                  </a:txBody>
                  <a:tcPr marL="7620" marR="7620" marT="7620" marB="0" anchor="b"/>
                </a:tc>
                <a:tc>
                  <a:txBody>
                    <a:bodyPr/>
                    <a:lstStyle/>
                    <a:p>
                      <a:pPr algn="ctr" fontAlgn="b"/>
                      <a:r>
                        <a:rPr lang="en-US" sz="2000" b="1" u="none" strike="noStrike">
                          <a:effectLst/>
                        </a:rPr>
                        <a:t>1113</a:t>
                      </a:r>
                      <a:endParaRPr lang="en-US" sz="2000" b="1" i="0" u="none" strike="noStrike">
                        <a:solidFill>
                          <a:srgbClr val="000000"/>
                        </a:solidFill>
                        <a:effectLst/>
                        <a:latin typeface="Arial"/>
                      </a:endParaRPr>
                    </a:p>
                  </a:txBody>
                  <a:tcPr marL="7620" marR="7620" marT="7620" marB="0" anchor="b"/>
                </a:tc>
                <a:tc>
                  <a:txBody>
                    <a:bodyPr/>
                    <a:lstStyle/>
                    <a:p>
                      <a:pPr algn="ctr" fontAlgn="b"/>
                      <a:r>
                        <a:rPr lang="en-US" sz="2000" b="1" u="none" strike="noStrike" dirty="0">
                          <a:effectLst/>
                        </a:rPr>
                        <a:t>1048</a:t>
                      </a:r>
                      <a:endParaRPr lang="en-US" sz="2000" b="1" i="0" u="none" strike="noStrike" dirty="0">
                        <a:solidFill>
                          <a:srgbClr val="000000"/>
                        </a:solidFill>
                        <a:effectLst/>
                        <a:latin typeface="Arial"/>
                      </a:endParaRPr>
                    </a:p>
                  </a:txBody>
                  <a:tcPr marL="7620" marR="7620" marT="7620" marB="0" anchor="b"/>
                </a:tc>
                <a:tc>
                  <a:txBody>
                    <a:bodyPr/>
                    <a:lstStyle/>
                    <a:p>
                      <a:pPr algn="ctr" fontAlgn="b"/>
                      <a:r>
                        <a:rPr lang="en-US" sz="2000" b="1" i="0" u="none" strike="noStrike" dirty="0">
                          <a:solidFill>
                            <a:srgbClr val="000000"/>
                          </a:solidFill>
                          <a:effectLst/>
                          <a:latin typeface="Arial"/>
                        </a:rPr>
                        <a:t>1820</a:t>
                      </a:r>
                    </a:p>
                  </a:txBody>
                  <a:tcPr marL="7620" marR="7620" marT="7620" marB="0" anchor="b"/>
                </a:tc>
                <a:extLst>
                  <a:ext uri="{0D108BD9-81ED-4DB2-BD59-A6C34878D82A}">
                    <a16:rowId xmlns:a16="http://schemas.microsoft.com/office/drawing/2014/main" val="10007"/>
                  </a:ext>
                </a:extLst>
              </a:tr>
              <a:tr h="312420">
                <a:tc>
                  <a:txBody>
                    <a:bodyPr/>
                    <a:lstStyle/>
                    <a:p>
                      <a:pPr algn="l" fontAlgn="b"/>
                      <a:r>
                        <a:rPr lang="en-US" sz="2000" b="1" u="none" strike="noStrike">
                          <a:effectLst/>
                        </a:rPr>
                        <a:t>Seduced</a:t>
                      </a:r>
                      <a:endParaRPr lang="en-US" sz="2000" b="1" i="0" u="none" strike="noStrike">
                        <a:solidFill>
                          <a:srgbClr val="000000"/>
                        </a:solidFill>
                        <a:effectLst/>
                        <a:latin typeface="Arial"/>
                      </a:endParaRPr>
                    </a:p>
                  </a:txBody>
                  <a:tcPr marL="7620" marR="7620" marT="7620" marB="0" anchor="b"/>
                </a:tc>
                <a:tc>
                  <a:txBody>
                    <a:bodyPr/>
                    <a:lstStyle/>
                    <a:p>
                      <a:pPr algn="ctr" fontAlgn="b"/>
                      <a:r>
                        <a:rPr lang="en-US" sz="2000" b="1" u="none" strike="noStrike">
                          <a:effectLst/>
                        </a:rPr>
                        <a:t>4017</a:t>
                      </a:r>
                      <a:endParaRPr lang="en-US" sz="2000" b="1" i="0" u="none" strike="noStrike">
                        <a:solidFill>
                          <a:srgbClr val="000000"/>
                        </a:solidFill>
                        <a:effectLst/>
                        <a:latin typeface="Arial"/>
                      </a:endParaRPr>
                    </a:p>
                  </a:txBody>
                  <a:tcPr marL="7620" marR="7620" marT="7620" marB="0" anchor="b"/>
                </a:tc>
                <a:tc>
                  <a:txBody>
                    <a:bodyPr/>
                    <a:lstStyle/>
                    <a:p>
                      <a:pPr algn="ctr" fontAlgn="b"/>
                      <a:r>
                        <a:rPr lang="en-US" sz="2000" b="1" u="none" strike="noStrike" dirty="0">
                          <a:effectLst/>
                        </a:rPr>
                        <a:t>1113</a:t>
                      </a:r>
                      <a:endParaRPr lang="en-US" sz="2000" b="1" i="0" u="none" strike="noStrike" dirty="0">
                        <a:solidFill>
                          <a:srgbClr val="000000"/>
                        </a:solidFill>
                        <a:effectLst/>
                        <a:latin typeface="Arial"/>
                      </a:endParaRPr>
                    </a:p>
                  </a:txBody>
                  <a:tcPr marL="7620" marR="7620" marT="7620" marB="0" anchor="b"/>
                </a:tc>
                <a:tc>
                  <a:txBody>
                    <a:bodyPr/>
                    <a:lstStyle/>
                    <a:p>
                      <a:pPr algn="ctr" fontAlgn="b"/>
                      <a:r>
                        <a:rPr lang="en-US" sz="2000" b="1" i="0" u="none" strike="noStrike" dirty="0">
                          <a:solidFill>
                            <a:srgbClr val="000000"/>
                          </a:solidFill>
                          <a:effectLst/>
                          <a:latin typeface="Arial"/>
                        </a:rPr>
                        <a:t>4768</a:t>
                      </a:r>
                    </a:p>
                  </a:txBody>
                  <a:tcPr marL="7620" marR="7620" marT="7620" marB="0" anchor="b"/>
                </a:tc>
                <a:extLst>
                  <a:ext uri="{0D108BD9-81ED-4DB2-BD59-A6C34878D82A}">
                    <a16:rowId xmlns:a16="http://schemas.microsoft.com/office/drawing/2014/main" val="10008"/>
                  </a:ext>
                </a:extLst>
              </a:tr>
              <a:tr h="312420">
                <a:tc>
                  <a:txBody>
                    <a:bodyPr/>
                    <a:lstStyle/>
                    <a:p>
                      <a:pPr algn="l" fontAlgn="b"/>
                      <a:r>
                        <a:rPr lang="en-US" sz="2000" b="1" u="none" strike="noStrike">
                          <a:effectLst/>
                        </a:rPr>
                        <a:t>Anita</a:t>
                      </a:r>
                      <a:endParaRPr lang="en-US" sz="2000" b="1" i="0" u="none" strike="noStrike">
                        <a:solidFill>
                          <a:srgbClr val="000000"/>
                        </a:solidFill>
                        <a:effectLst/>
                        <a:latin typeface="Arial"/>
                      </a:endParaRPr>
                    </a:p>
                  </a:txBody>
                  <a:tcPr marL="7620" marR="7620" marT="7620" marB="0" anchor="b"/>
                </a:tc>
                <a:tc>
                  <a:txBody>
                    <a:bodyPr/>
                    <a:lstStyle/>
                    <a:p>
                      <a:pPr algn="ctr" fontAlgn="b"/>
                      <a:r>
                        <a:rPr lang="en-US" sz="2000" b="1" u="none" strike="noStrike">
                          <a:effectLst/>
                        </a:rPr>
                        <a:t>3296</a:t>
                      </a:r>
                      <a:endParaRPr lang="en-US" sz="2000" b="1" i="0" u="none" strike="noStrike">
                        <a:solidFill>
                          <a:srgbClr val="000000"/>
                        </a:solidFill>
                        <a:effectLst/>
                        <a:latin typeface="Arial"/>
                      </a:endParaRPr>
                    </a:p>
                  </a:txBody>
                  <a:tcPr marL="7620" marR="7620" marT="7620" marB="0" anchor="b"/>
                </a:tc>
                <a:tc>
                  <a:txBody>
                    <a:bodyPr/>
                    <a:lstStyle/>
                    <a:p>
                      <a:pPr algn="ctr" fontAlgn="b"/>
                      <a:r>
                        <a:rPr lang="en-US" sz="2000" b="1" u="none" strike="noStrike" dirty="0">
                          <a:effectLst/>
                        </a:rPr>
                        <a:t>2094</a:t>
                      </a:r>
                      <a:endParaRPr lang="en-US" sz="2000" b="1" i="0" u="none" strike="noStrike" dirty="0">
                        <a:solidFill>
                          <a:srgbClr val="000000"/>
                        </a:solidFill>
                        <a:effectLst/>
                        <a:latin typeface="Arial"/>
                      </a:endParaRPr>
                    </a:p>
                  </a:txBody>
                  <a:tcPr marL="7620" marR="7620" marT="7620" marB="0" anchor="b"/>
                </a:tc>
                <a:tc>
                  <a:txBody>
                    <a:bodyPr/>
                    <a:lstStyle/>
                    <a:p>
                      <a:pPr algn="ctr" fontAlgn="b"/>
                      <a:r>
                        <a:rPr lang="en-US" sz="2000" b="1" i="0" u="none" strike="noStrike" dirty="0">
                          <a:solidFill>
                            <a:srgbClr val="000000"/>
                          </a:solidFill>
                          <a:effectLst/>
                          <a:latin typeface="Arial"/>
                        </a:rPr>
                        <a:t>4708</a:t>
                      </a:r>
                    </a:p>
                  </a:txBody>
                  <a:tcPr marL="7620" marR="7620" marT="7620" marB="0" anchor="b"/>
                </a:tc>
                <a:extLst>
                  <a:ext uri="{0D108BD9-81ED-4DB2-BD59-A6C34878D82A}">
                    <a16:rowId xmlns:a16="http://schemas.microsoft.com/office/drawing/2014/main" val="10009"/>
                  </a:ext>
                </a:extLst>
              </a:tr>
              <a:tr h="312420">
                <a:tc>
                  <a:txBody>
                    <a:bodyPr/>
                    <a:lstStyle/>
                    <a:p>
                      <a:pPr algn="l" fontAlgn="b"/>
                      <a:r>
                        <a:rPr lang="en-US" sz="2000" b="1" u="none" strike="noStrike">
                          <a:effectLst/>
                        </a:rPr>
                        <a:t>Daphne</a:t>
                      </a:r>
                      <a:endParaRPr lang="en-US" sz="2000" b="1" i="0" u="none" strike="noStrike">
                        <a:solidFill>
                          <a:srgbClr val="000000"/>
                        </a:solidFill>
                        <a:effectLst/>
                        <a:latin typeface="Arial"/>
                      </a:endParaRPr>
                    </a:p>
                  </a:txBody>
                  <a:tcPr marL="7620" marR="7620" marT="7620" marB="0" anchor="b"/>
                </a:tc>
                <a:tc>
                  <a:txBody>
                    <a:bodyPr/>
                    <a:lstStyle/>
                    <a:p>
                      <a:pPr algn="ctr" fontAlgn="b"/>
                      <a:r>
                        <a:rPr lang="en-US" sz="2000" b="1" u="none" strike="noStrike">
                          <a:effectLst/>
                        </a:rPr>
                        <a:t>2383</a:t>
                      </a:r>
                      <a:endParaRPr lang="en-US" sz="2000" b="1" i="0" u="none" strike="noStrike">
                        <a:solidFill>
                          <a:srgbClr val="000000"/>
                        </a:solidFill>
                        <a:effectLst/>
                        <a:latin typeface="Arial"/>
                      </a:endParaRPr>
                    </a:p>
                  </a:txBody>
                  <a:tcPr marL="7620" marR="7620" marT="7620" marB="0" anchor="b"/>
                </a:tc>
                <a:tc>
                  <a:txBody>
                    <a:bodyPr/>
                    <a:lstStyle/>
                    <a:p>
                      <a:pPr algn="ctr" fontAlgn="b"/>
                      <a:r>
                        <a:rPr lang="en-US" sz="2000" b="1" u="none" strike="noStrike" dirty="0">
                          <a:effectLst/>
                        </a:rPr>
                        <a:t>1394</a:t>
                      </a:r>
                      <a:endParaRPr lang="en-US" sz="2000" b="1" i="0" u="none" strike="noStrike" dirty="0">
                        <a:solidFill>
                          <a:srgbClr val="000000"/>
                        </a:solidFill>
                        <a:effectLst/>
                        <a:latin typeface="Arial"/>
                      </a:endParaRPr>
                    </a:p>
                  </a:txBody>
                  <a:tcPr marL="7620" marR="7620" marT="7620" marB="0" anchor="b"/>
                </a:tc>
                <a:tc>
                  <a:txBody>
                    <a:bodyPr/>
                    <a:lstStyle/>
                    <a:p>
                      <a:pPr algn="ctr" fontAlgn="b"/>
                      <a:r>
                        <a:rPr lang="en-US" sz="2000" b="1" i="0" u="none" strike="noStrike" dirty="0">
                          <a:solidFill>
                            <a:srgbClr val="000000"/>
                          </a:solidFill>
                          <a:effectLst/>
                          <a:latin typeface="Arial"/>
                        </a:rPr>
                        <a:t>3323</a:t>
                      </a:r>
                    </a:p>
                  </a:txBody>
                  <a:tcPr marL="7620" marR="7620" marT="7620" marB="0" anchor="b"/>
                </a:tc>
                <a:extLst>
                  <a:ext uri="{0D108BD9-81ED-4DB2-BD59-A6C34878D82A}">
                    <a16:rowId xmlns:a16="http://schemas.microsoft.com/office/drawing/2014/main" val="10010"/>
                  </a:ext>
                </a:extLst>
              </a:tr>
            </a:tbl>
          </a:graphicData>
        </a:graphic>
      </p:graphicFrame>
      <p:graphicFrame>
        <p:nvGraphicFramePr>
          <p:cNvPr id="7" name="Table 6"/>
          <p:cNvGraphicFramePr>
            <a:graphicFrameLocks noGrp="1"/>
          </p:cNvGraphicFramePr>
          <p:nvPr>
            <p:extLst/>
          </p:nvPr>
        </p:nvGraphicFramePr>
        <p:xfrm>
          <a:off x="1676401" y="5478780"/>
          <a:ext cx="4117731" cy="312420"/>
        </p:xfrm>
        <a:graphic>
          <a:graphicData uri="http://schemas.openxmlformats.org/drawingml/2006/table">
            <a:tbl>
              <a:tblPr>
                <a:tableStyleId>{18603FDC-E32A-4AB5-989C-0864C3EAD2B8}</a:tableStyleId>
              </a:tblPr>
              <a:tblGrid>
                <a:gridCol w="144780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762000">
                  <a:extLst>
                    <a:ext uri="{9D8B030D-6E8A-4147-A177-3AD203B41FA5}">
                      <a16:colId xmlns:a16="http://schemas.microsoft.com/office/drawing/2014/main" val="20002"/>
                    </a:ext>
                  </a:extLst>
                </a:gridCol>
                <a:gridCol w="993531">
                  <a:extLst>
                    <a:ext uri="{9D8B030D-6E8A-4147-A177-3AD203B41FA5}">
                      <a16:colId xmlns:a16="http://schemas.microsoft.com/office/drawing/2014/main" val="20003"/>
                    </a:ext>
                  </a:extLst>
                </a:gridCol>
              </a:tblGrid>
              <a:tr h="312420">
                <a:tc>
                  <a:txBody>
                    <a:bodyPr/>
                    <a:lstStyle/>
                    <a:p>
                      <a:pPr algn="l" fontAlgn="b"/>
                      <a:r>
                        <a:rPr lang="en-US" sz="2000" u="none" strike="noStrike" dirty="0">
                          <a:effectLst/>
                        </a:rPr>
                        <a:t>Total</a:t>
                      </a:r>
                      <a:endParaRPr lang="en-US" sz="2000" b="1" i="0" u="none" strike="noStrike" dirty="0">
                        <a:solidFill>
                          <a:srgbClr val="7030A0"/>
                        </a:solidFill>
                        <a:effectLst/>
                        <a:latin typeface="Arial"/>
                      </a:endParaRPr>
                    </a:p>
                  </a:txBody>
                  <a:tcPr marL="7620" marR="7620" marT="7620" marB="0" anchor="b"/>
                </a:tc>
                <a:tc>
                  <a:txBody>
                    <a:bodyPr/>
                    <a:lstStyle/>
                    <a:p>
                      <a:pPr algn="ctr" fontAlgn="b"/>
                      <a:r>
                        <a:rPr lang="en-US" sz="2000" b="1" i="0" u="none" strike="noStrike" dirty="0">
                          <a:solidFill>
                            <a:schemeClr val="bg1"/>
                          </a:solidFill>
                          <a:effectLst/>
                          <a:latin typeface="Arial"/>
                        </a:rPr>
                        <a:t>20,001</a:t>
                      </a:r>
                    </a:p>
                  </a:txBody>
                  <a:tcPr marL="7620" marR="7620" marT="7620" marB="0" anchor="b"/>
                </a:tc>
                <a:tc>
                  <a:txBody>
                    <a:bodyPr/>
                    <a:lstStyle/>
                    <a:p>
                      <a:pPr algn="ctr" fontAlgn="b"/>
                      <a:r>
                        <a:rPr lang="en-US" sz="2000" b="1" i="0" u="none" strike="noStrike" dirty="0">
                          <a:solidFill>
                            <a:schemeClr val="bg1"/>
                          </a:solidFill>
                          <a:effectLst/>
                          <a:latin typeface="Arial"/>
                        </a:rPr>
                        <a:t>9428</a:t>
                      </a:r>
                    </a:p>
                  </a:txBody>
                  <a:tcPr marL="7620" marR="7620" marT="7620" marB="0" anchor="b"/>
                </a:tc>
                <a:tc>
                  <a:txBody>
                    <a:bodyPr/>
                    <a:lstStyle/>
                    <a:p>
                      <a:pPr algn="ctr" fontAlgn="b"/>
                      <a:r>
                        <a:rPr lang="en-US" sz="2000" b="1" i="0" u="none" strike="noStrike" dirty="0">
                          <a:solidFill>
                            <a:schemeClr val="bg1"/>
                          </a:solidFill>
                          <a:effectLst/>
                          <a:latin typeface="Arial"/>
                        </a:rPr>
                        <a:t>26361</a:t>
                      </a:r>
                    </a:p>
                  </a:txBody>
                  <a:tcPr marL="7620" marR="7620" marT="7620" marB="0" anchor="b"/>
                </a:tc>
                <a:extLst>
                  <a:ext uri="{0D108BD9-81ED-4DB2-BD59-A6C34878D82A}">
                    <a16:rowId xmlns:a16="http://schemas.microsoft.com/office/drawing/2014/main" val="10000"/>
                  </a:ext>
                </a:extLst>
              </a:tr>
            </a:tbl>
          </a:graphicData>
        </a:graphic>
      </p:graphicFrame>
      <p:sp>
        <p:nvSpPr>
          <p:cNvPr id="8" name="TextBox 7"/>
          <p:cNvSpPr txBox="1"/>
          <p:nvPr/>
        </p:nvSpPr>
        <p:spPr>
          <a:xfrm>
            <a:off x="6019802" y="4419600"/>
            <a:ext cx="4419599" cy="892552"/>
          </a:xfrm>
          <a:prstGeom prst="rect">
            <a:avLst/>
          </a:prstGeom>
          <a:solidFill>
            <a:schemeClr val="accent6">
              <a:lumMod val="20000"/>
              <a:lumOff val="80000"/>
            </a:schemeClr>
          </a:solidFill>
        </p:spPr>
        <p:txBody>
          <a:bodyPr wrap="square" rtlCol="0">
            <a:spAutoFit/>
          </a:bodyPr>
          <a:lstStyle/>
          <a:p>
            <a:pPr marL="342900" indent="-342900">
              <a:buFont typeface="Arial" panose="020B0604020202020204" pitchFamily="34" charset="0"/>
              <a:buChar char="•"/>
            </a:pPr>
            <a:r>
              <a:rPr lang="en-US" sz="2600" b="1" dirty="0"/>
              <a:t>Therefore,</a:t>
            </a:r>
          </a:p>
          <a:p>
            <a:r>
              <a:rPr lang="en-US" sz="2600" b="1" dirty="0"/>
              <a:t>    20001 + z*9428 = 10000 </a:t>
            </a:r>
          </a:p>
        </p:txBody>
      </p:sp>
      <p:grpSp>
        <p:nvGrpSpPr>
          <p:cNvPr id="18" name="Group 17"/>
          <p:cNvGrpSpPr/>
          <p:nvPr/>
        </p:nvGrpSpPr>
        <p:grpSpPr>
          <a:xfrm>
            <a:off x="4765432" y="1981200"/>
            <a:ext cx="1025769" cy="3886200"/>
            <a:chOff x="3241431" y="1981200"/>
            <a:chExt cx="1025769" cy="3886200"/>
          </a:xfrm>
        </p:grpSpPr>
        <p:cxnSp>
          <p:nvCxnSpPr>
            <p:cNvPr id="12" name="Straight Connector 11"/>
            <p:cNvCxnSpPr/>
            <p:nvPr/>
          </p:nvCxnSpPr>
          <p:spPr>
            <a:xfrm flipH="1">
              <a:off x="3241431" y="1981200"/>
              <a:ext cx="1025769" cy="3859823"/>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3332285" y="1981200"/>
              <a:ext cx="934915" cy="388620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1" name="TextBox 20"/>
          <p:cNvSpPr txBox="1"/>
          <p:nvPr/>
        </p:nvSpPr>
        <p:spPr>
          <a:xfrm>
            <a:off x="6019800" y="5508249"/>
            <a:ext cx="4419600" cy="492443"/>
          </a:xfrm>
          <a:prstGeom prst="rect">
            <a:avLst/>
          </a:prstGeom>
          <a:solidFill>
            <a:srgbClr val="FFFF00"/>
          </a:solidFill>
        </p:spPr>
        <p:txBody>
          <a:bodyPr wrap="square" rtlCol="0">
            <a:spAutoFit/>
          </a:bodyPr>
          <a:lstStyle/>
          <a:p>
            <a:pPr marL="342900" indent="-342900">
              <a:buFont typeface="Arial" panose="020B0604020202020204" pitchFamily="34" charset="0"/>
              <a:buChar char="•"/>
            </a:pPr>
            <a:r>
              <a:rPr lang="en-US" sz="2600" b="1" dirty="0"/>
              <a:t>Solve, z = -1.06 </a:t>
            </a:r>
          </a:p>
        </p:txBody>
      </p:sp>
    </p:spTree>
    <p:extLst>
      <p:ext uri="{BB962C8B-B14F-4D97-AF65-F5344CB8AC3E}">
        <p14:creationId xmlns:p14="http://schemas.microsoft.com/office/powerpoint/2010/main" val="315333605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additive="base">
                                        <p:cTn id="13" dur="500" fill="hold"/>
                                        <p:tgtEl>
                                          <p:spTgt spid="20"/>
                                        </p:tgtEl>
                                        <p:attrNameLst>
                                          <p:attrName>ppt_x</p:attrName>
                                        </p:attrNameLst>
                                      </p:cBhvr>
                                      <p:tavLst>
                                        <p:tav tm="0">
                                          <p:val>
                                            <p:strVal val="0-#ppt_w/2"/>
                                          </p:val>
                                        </p:tav>
                                        <p:tav tm="100000">
                                          <p:val>
                                            <p:strVal val="#ppt_x"/>
                                          </p:val>
                                        </p:tav>
                                      </p:tavLst>
                                    </p:anim>
                                    <p:anim calcmode="lin" valueType="num">
                                      <p:cBhvr additive="base">
                                        <p:cTn id="14"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0-#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0-#ppt_w/2"/>
                                          </p:val>
                                        </p:tav>
                                        <p:tav tm="100000">
                                          <p:val>
                                            <p:strVal val="#ppt_x"/>
                                          </p:val>
                                        </p:tav>
                                      </p:tavLst>
                                    </p:anim>
                                    <p:anim calcmode="lin" valueType="num">
                                      <p:cBhvr additive="base">
                                        <p:cTn id="26"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500" fill="hold"/>
                                        <p:tgtEl>
                                          <p:spTgt spid="21"/>
                                        </p:tgtEl>
                                        <p:attrNameLst>
                                          <p:attrName>ppt_x</p:attrName>
                                        </p:attrNameLst>
                                      </p:cBhvr>
                                      <p:tavLst>
                                        <p:tav tm="0">
                                          <p:val>
                                            <p:strVal val="0-#ppt_w/2"/>
                                          </p:val>
                                        </p:tav>
                                        <p:tav tm="100000">
                                          <p:val>
                                            <p:strVal val="#ppt_x"/>
                                          </p:val>
                                        </p:tav>
                                      </p:tavLst>
                                    </p:anim>
                                    <p:anim calcmode="lin" valueType="num">
                                      <p:cBhvr additive="base">
                                        <p:cTn id="32"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additive="base">
                                        <p:cTn id="37" dur="500" fill="hold"/>
                                        <p:tgtEl>
                                          <p:spTgt spid="22"/>
                                        </p:tgtEl>
                                        <p:attrNameLst>
                                          <p:attrName>ppt_x</p:attrName>
                                        </p:attrNameLst>
                                      </p:cBhvr>
                                      <p:tavLst>
                                        <p:tav tm="0">
                                          <p:val>
                                            <p:strVal val="0-#ppt_w/2"/>
                                          </p:val>
                                        </p:tav>
                                        <p:tav tm="100000">
                                          <p:val>
                                            <p:strVal val="#ppt_x"/>
                                          </p:val>
                                        </p:tav>
                                      </p:tavLst>
                                    </p:anim>
                                    <p:anim calcmode="lin" valueType="num">
                                      <p:cBhvr additive="base">
                                        <p:cTn id="38"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8" grpId="0" animBg="1"/>
      <p:bldP spid="2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bwMode="auto">
          <a:xfrm>
            <a:off x="2057400" y="533400"/>
            <a:ext cx="8153400" cy="838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7" tIns="44450" rIns="90487" bIns="44450" numCol="1" anchor="ctr" anchorCtr="0" compatLnSpc="1">
            <a:prstTxWarp prst="textNoShape">
              <a:avLst/>
            </a:prstTxWarp>
          </a:bodyPr>
          <a:lstStyle/>
          <a:p>
            <a:pPr eaLnBrk="1" hangingPunct="1"/>
            <a:r>
              <a:rPr lang="en-US" b="1" dirty="0">
                <a:solidFill>
                  <a:srgbClr val="0000CC"/>
                </a:solidFill>
                <a:latin typeface="Arial" pitchFamily="34" charset="0"/>
                <a:cs typeface="Arial" pitchFamily="34" charset="0"/>
              </a:rPr>
              <a:t>Capacity Constraint (cont.)</a:t>
            </a:r>
          </a:p>
        </p:txBody>
      </p:sp>
      <p:graphicFrame>
        <p:nvGraphicFramePr>
          <p:cNvPr id="6" name="Table 5"/>
          <p:cNvGraphicFramePr>
            <a:graphicFrameLocks noGrp="1"/>
          </p:cNvGraphicFramePr>
          <p:nvPr>
            <p:extLst/>
          </p:nvPr>
        </p:nvGraphicFramePr>
        <p:xfrm>
          <a:off x="2286002" y="1905000"/>
          <a:ext cx="7619999" cy="3436620"/>
        </p:xfrm>
        <a:graphic>
          <a:graphicData uri="http://schemas.openxmlformats.org/drawingml/2006/table">
            <a:tbl>
              <a:tblPr>
                <a:tableStyleId>{D7AC3CCA-C797-4891-BE02-D94E43425B78}</a:tableStyleId>
              </a:tblPr>
              <a:tblGrid>
                <a:gridCol w="1524000">
                  <a:extLst>
                    <a:ext uri="{9D8B030D-6E8A-4147-A177-3AD203B41FA5}">
                      <a16:colId xmlns:a16="http://schemas.microsoft.com/office/drawing/2014/main" val="20000"/>
                    </a:ext>
                  </a:extLst>
                </a:gridCol>
                <a:gridCol w="990600">
                  <a:extLst>
                    <a:ext uri="{9D8B030D-6E8A-4147-A177-3AD203B41FA5}">
                      <a16:colId xmlns:a16="http://schemas.microsoft.com/office/drawing/2014/main" val="20001"/>
                    </a:ext>
                  </a:extLst>
                </a:gridCol>
                <a:gridCol w="914400">
                  <a:extLst>
                    <a:ext uri="{9D8B030D-6E8A-4147-A177-3AD203B41FA5}">
                      <a16:colId xmlns:a16="http://schemas.microsoft.com/office/drawing/2014/main" val="20002"/>
                    </a:ext>
                  </a:extLst>
                </a:gridCol>
                <a:gridCol w="990600">
                  <a:extLst>
                    <a:ext uri="{9D8B030D-6E8A-4147-A177-3AD203B41FA5}">
                      <a16:colId xmlns:a16="http://schemas.microsoft.com/office/drawing/2014/main" val="20003"/>
                    </a:ext>
                  </a:extLst>
                </a:gridCol>
                <a:gridCol w="3200399">
                  <a:extLst>
                    <a:ext uri="{9D8B030D-6E8A-4147-A177-3AD203B41FA5}">
                      <a16:colId xmlns:a16="http://schemas.microsoft.com/office/drawing/2014/main" val="20004"/>
                    </a:ext>
                  </a:extLst>
                </a:gridCol>
              </a:tblGrid>
              <a:tr h="312420">
                <a:tc>
                  <a:txBody>
                    <a:bodyPr/>
                    <a:lstStyle/>
                    <a:p>
                      <a:pPr algn="l" fontAlgn="b"/>
                      <a:r>
                        <a:rPr lang="en-US" sz="2000" b="1" u="none" strike="noStrike" dirty="0">
                          <a:solidFill>
                            <a:srgbClr val="C00000"/>
                          </a:solidFill>
                          <a:effectLst/>
                        </a:rPr>
                        <a:t>Style</a:t>
                      </a:r>
                      <a:endParaRPr lang="en-US" sz="2000" b="1" i="0" u="none" strike="noStrike" dirty="0">
                        <a:solidFill>
                          <a:srgbClr val="C00000"/>
                        </a:solidFill>
                        <a:effectLst/>
                        <a:latin typeface="Arial"/>
                      </a:endParaRPr>
                    </a:p>
                  </a:txBody>
                  <a:tcPr marL="7620" marR="7620" marT="7620" marB="0" anchor="b"/>
                </a:tc>
                <a:tc>
                  <a:txBody>
                    <a:bodyPr/>
                    <a:lstStyle/>
                    <a:p>
                      <a:pPr algn="ctr" fontAlgn="b"/>
                      <a:r>
                        <a:rPr lang="en-US" sz="2000" b="1" u="none" strike="noStrike" dirty="0">
                          <a:solidFill>
                            <a:srgbClr val="C00000"/>
                          </a:solidFill>
                          <a:effectLst/>
                          <a:latin typeface="Symbol" panose="05050102010706020507" pitchFamily="18" charset="2"/>
                        </a:rPr>
                        <a:t>m</a:t>
                      </a:r>
                      <a:endParaRPr lang="en-US" sz="2000" b="1" i="0" u="none" strike="noStrike" dirty="0">
                        <a:solidFill>
                          <a:srgbClr val="C00000"/>
                        </a:solidFill>
                        <a:effectLst/>
                        <a:latin typeface="Symbol" panose="05050102010706020507" pitchFamily="18" charset="2"/>
                      </a:endParaRPr>
                    </a:p>
                  </a:txBody>
                  <a:tcPr marL="7620" marR="7620" marT="7620" marB="0" anchor="b"/>
                </a:tc>
                <a:tc>
                  <a:txBody>
                    <a:bodyPr/>
                    <a:lstStyle/>
                    <a:p>
                      <a:pPr algn="ctr" fontAlgn="b"/>
                      <a:r>
                        <a:rPr lang="en-US" sz="2000" b="1" u="none" strike="noStrike" dirty="0">
                          <a:solidFill>
                            <a:srgbClr val="C00000"/>
                          </a:solidFill>
                          <a:effectLst/>
                          <a:latin typeface="Symbol" panose="05050102010706020507" pitchFamily="18" charset="2"/>
                        </a:rPr>
                        <a:t>s</a:t>
                      </a:r>
                      <a:endParaRPr lang="en-US" sz="2000" b="1" i="0" u="none" strike="noStrike" dirty="0">
                        <a:solidFill>
                          <a:srgbClr val="C00000"/>
                        </a:solidFill>
                        <a:effectLst/>
                        <a:latin typeface="Symbol" panose="05050102010706020507" pitchFamily="18" charset="2"/>
                      </a:endParaRPr>
                    </a:p>
                  </a:txBody>
                  <a:tcPr marL="7620" marR="7620" marT="7620" marB="0" anchor="b"/>
                </a:tc>
                <a:tc>
                  <a:txBody>
                    <a:bodyPr/>
                    <a:lstStyle/>
                    <a:p>
                      <a:pPr algn="ctr" fontAlgn="b"/>
                      <a:r>
                        <a:rPr lang="en-US" sz="2000" b="1" i="0" u="none" strike="noStrike" dirty="0">
                          <a:solidFill>
                            <a:srgbClr val="C00000"/>
                          </a:solidFill>
                          <a:effectLst/>
                          <a:latin typeface="+mj-lt"/>
                        </a:rPr>
                        <a:t>Q</a:t>
                      </a:r>
                      <a:r>
                        <a:rPr lang="en-US" sz="2000" b="1" i="0" u="none" strike="noStrike" dirty="0">
                          <a:solidFill>
                            <a:srgbClr val="C00000"/>
                          </a:solidFill>
                          <a:effectLst/>
                          <a:latin typeface="Symbol" panose="05050102010706020507" pitchFamily="18" charset="2"/>
                        </a:rPr>
                        <a:t>*</a:t>
                      </a:r>
                    </a:p>
                  </a:txBody>
                  <a:tcPr marL="7620" marR="7620" marT="7620" marB="0" anchor="b"/>
                </a:tc>
                <a:tc>
                  <a:txBody>
                    <a:bodyPr/>
                    <a:lstStyle/>
                    <a:p>
                      <a:pPr algn="ctr" fontAlgn="b"/>
                      <a:r>
                        <a:rPr lang="en-US" sz="2000" b="1" i="0" u="none" strike="noStrike" dirty="0">
                          <a:solidFill>
                            <a:srgbClr val="C00000"/>
                          </a:solidFill>
                          <a:effectLst/>
                          <a:latin typeface="+mj-lt"/>
                        </a:rPr>
                        <a:t>Q* (</a:t>
                      </a:r>
                      <a:r>
                        <a:rPr lang="en-US" sz="1800" b="1" i="0" u="none" strike="noStrike" dirty="0">
                          <a:solidFill>
                            <a:srgbClr val="C00000"/>
                          </a:solidFill>
                          <a:effectLst/>
                          <a:latin typeface="+mj-lt"/>
                        </a:rPr>
                        <a:t>capacity constrained</a:t>
                      </a:r>
                      <a:r>
                        <a:rPr lang="en-US" sz="2000" b="1" i="0" u="none" strike="noStrike" dirty="0">
                          <a:solidFill>
                            <a:srgbClr val="C00000"/>
                          </a:solidFill>
                          <a:effectLst/>
                          <a:latin typeface="+mj-lt"/>
                        </a:rPr>
                        <a:t>)</a:t>
                      </a:r>
                    </a:p>
                  </a:txBody>
                  <a:tcPr marL="7620" marR="7620" marT="7620" marB="0" anchor="b"/>
                </a:tc>
                <a:extLst>
                  <a:ext uri="{0D108BD9-81ED-4DB2-BD59-A6C34878D82A}">
                    <a16:rowId xmlns:a16="http://schemas.microsoft.com/office/drawing/2014/main" val="10000"/>
                  </a:ext>
                </a:extLst>
              </a:tr>
              <a:tr h="312420">
                <a:tc>
                  <a:txBody>
                    <a:bodyPr/>
                    <a:lstStyle/>
                    <a:p>
                      <a:pPr algn="l" fontAlgn="b"/>
                      <a:r>
                        <a:rPr lang="en-US" sz="2000" b="1" u="none" strike="noStrike" dirty="0">
                          <a:effectLst/>
                        </a:rPr>
                        <a:t>Gail</a:t>
                      </a:r>
                      <a:endParaRPr lang="en-US" sz="2000" b="1" i="0" u="none" strike="noStrike" dirty="0">
                        <a:solidFill>
                          <a:srgbClr val="000000"/>
                        </a:solidFill>
                        <a:effectLst/>
                        <a:latin typeface="Arial"/>
                      </a:endParaRPr>
                    </a:p>
                  </a:txBody>
                  <a:tcPr marL="7620" marR="7620" marT="7620" marB="0" anchor="b"/>
                </a:tc>
                <a:tc>
                  <a:txBody>
                    <a:bodyPr/>
                    <a:lstStyle/>
                    <a:p>
                      <a:pPr algn="ctr" fontAlgn="b"/>
                      <a:r>
                        <a:rPr lang="en-US" sz="2000" b="1" u="none" strike="noStrike">
                          <a:effectLst/>
                        </a:rPr>
                        <a:t>1017</a:t>
                      </a:r>
                      <a:endParaRPr lang="en-US" sz="2000" b="1" i="0" u="none" strike="noStrike">
                        <a:solidFill>
                          <a:srgbClr val="000000"/>
                        </a:solidFill>
                        <a:effectLst/>
                        <a:latin typeface="Arial"/>
                      </a:endParaRPr>
                    </a:p>
                  </a:txBody>
                  <a:tcPr marL="7620" marR="7620" marT="7620" marB="0" anchor="b"/>
                </a:tc>
                <a:tc>
                  <a:txBody>
                    <a:bodyPr/>
                    <a:lstStyle/>
                    <a:p>
                      <a:pPr algn="ctr" fontAlgn="b"/>
                      <a:r>
                        <a:rPr lang="en-US" sz="2000" b="1" u="none" strike="noStrike" dirty="0">
                          <a:effectLst/>
                        </a:rPr>
                        <a:t>388</a:t>
                      </a:r>
                      <a:endParaRPr lang="en-US" sz="2000" b="1" i="0" u="none" strike="noStrike" dirty="0">
                        <a:solidFill>
                          <a:srgbClr val="000000"/>
                        </a:solidFill>
                        <a:effectLst/>
                        <a:latin typeface="Arial"/>
                      </a:endParaRPr>
                    </a:p>
                  </a:txBody>
                  <a:tcPr marL="7620" marR="7620" marT="7620" marB="0" anchor="b"/>
                </a:tc>
                <a:tc>
                  <a:txBody>
                    <a:bodyPr/>
                    <a:lstStyle/>
                    <a:p>
                      <a:pPr algn="ctr" fontAlgn="b"/>
                      <a:r>
                        <a:rPr lang="en-US" sz="2000" b="1" i="0" u="none" strike="noStrike" dirty="0">
                          <a:solidFill>
                            <a:srgbClr val="000000"/>
                          </a:solidFill>
                          <a:effectLst/>
                          <a:latin typeface="Arial"/>
                        </a:rPr>
                        <a:t>1279</a:t>
                      </a:r>
                    </a:p>
                  </a:txBody>
                  <a:tcPr marL="7620" marR="7620" marT="7620" marB="0" anchor="b"/>
                </a:tc>
                <a:tc>
                  <a:txBody>
                    <a:bodyPr/>
                    <a:lstStyle/>
                    <a:p>
                      <a:pPr algn="ctr" fontAlgn="b"/>
                      <a:r>
                        <a:rPr lang="en-US" sz="2000" b="1" i="0" u="none" strike="noStrike" dirty="0">
                          <a:solidFill>
                            <a:srgbClr val="000000"/>
                          </a:solidFill>
                          <a:effectLst/>
                          <a:latin typeface="Arial"/>
                        </a:rPr>
                        <a:t>1017+(-1.06)*388 = 606</a:t>
                      </a:r>
                    </a:p>
                  </a:txBody>
                  <a:tcPr marL="7620" marR="7620" marT="7620" marB="0" anchor="b"/>
                </a:tc>
                <a:extLst>
                  <a:ext uri="{0D108BD9-81ED-4DB2-BD59-A6C34878D82A}">
                    <a16:rowId xmlns:a16="http://schemas.microsoft.com/office/drawing/2014/main" val="10001"/>
                  </a:ext>
                </a:extLst>
              </a:tr>
              <a:tr h="312420">
                <a:tc>
                  <a:txBody>
                    <a:bodyPr/>
                    <a:lstStyle/>
                    <a:p>
                      <a:pPr algn="l" fontAlgn="b"/>
                      <a:r>
                        <a:rPr lang="en-US" sz="2000" b="1" u="none" strike="noStrike" dirty="0">
                          <a:effectLst/>
                        </a:rPr>
                        <a:t>Isis</a:t>
                      </a:r>
                      <a:endParaRPr lang="en-US" sz="2000" b="1" i="0" u="none" strike="noStrike" dirty="0">
                        <a:solidFill>
                          <a:srgbClr val="000000"/>
                        </a:solidFill>
                        <a:effectLst/>
                        <a:latin typeface="Arial"/>
                      </a:endParaRPr>
                    </a:p>
                  </a:txBody>
                  <a:tcPr marL="7620" marR="7620" marT="7620" marB="0" anchor="b"/>
                </a:tc>
                <a:tc>
                  <a:txBody>
                    <a:bodyPr/>
                    <a:lstStyle/>
                    <a:p>
                      <a:pPr algn="ctr" fontAlgn="b"/>
                      <a:r>
                        <a:rPr lang="en-US" sz="2000" b="1" u="none" strike="noStrike" dirty="0">
                          <a:effectLst/>
                        </a:rPr>
                        <a:t>1042</a:t>
                      </a:r>
                      <a:endParaRPr lang="en-US" sz="2000" b="1" i="0" u="none" strike="noStrike" dirty="0">
                        <a:solidFill>
                          <a:srgbClr val="000000"/>
                        </a:solidFill>
                        <a:effectLst/>
                        <a:latin typeface="Arial"/>
                      </a:endParaRPr>
                    </a:p>
                  </a:txBody>
                  <a:tcPr marL="7620" marR="7620" marT="7620" marB="0" anchor="b"/>
                </a:tc>
                <a:tc>
                  <a:txBody>
                    <a:bodyPr/>
                    <a:lstStyle/>
                    <a:p>
                      <a:pPr algn="ctr" fontAlgn="b"/>
                      <a:r>
                        <a:rPr lang="en-US" sz="2000" b="1" u="none" strike="noStrike">
                          <a:effectLst/>
                        </a:rPr>
                        <a:t>646</a:t>
                      </a:r>
                      <a:endParaRPr lang="en-US" sz="2000" b="1" i="0" u="none" strike="noStrike">
                        <a:solidFill>
                          <a:srgbClr val="000000"/>
                        </a:solidFill>
                        <a:effectLst/>
                        <a:latin typeface="Arial"/>
                      </a:endParaRPr>
                    </a:p>
                  </a:txBody>
                  <a:tcPr marL="7620" marR="7620" marT="7620" marB="0" anchor="b"/>
                </a:tc>
                <a:tc>
                  <a:txBody>
                    <a:bodyPr/>
                    <a:lstStyle/>
                    <a:p>
                      <a:pPr algn="ctr" fontAlgn="b"/>
                      <a:r>
                        <a:rPr lang="en-US" sz="2000" b="1" i="0" u="none" strike="noStrike" dirty="0">
                          <a:solidFill>
                            <a:srgbClr val="000000"/>
                          </a:solidFill>
                          <a:effectLst/>
                          <a:latin typeface="Arial"/>
                        </a:rPr>
                        <a:t>1478</a:t>
                      </a:r>
                    </a:p>
                  </a:txBody>
                  <a:tcPr marL="7620" marR="7620" marT="7620" marB="0" anchor="b"/>
                </a:tc>
                <a:tc>
                  <a:txBody>
                    <a:bodyPr/>
                    <a:lstStyle/>
                    <a:p>
                      <a:pPr algn="ctr" fontAlgn="b"/>
                      <a:r>
                        <a:rPr lang="en-US" sz="2000" b="1" i="0" u="none" strike="noStrike" dirty="0">
                          <a:solidFill>
                            <a:srgbClr val="000000"/>
                          </a:solidFill>
                          <a:effectLst/>
                          <a:latin typeface="Arial"/>
                        </a:rPr>
                        <a:t>1042+(-1.06)*646 = 357</a:t>
                      </a:r>
                    </a:p>
                  </a:txBody>
                  <a:tcPr marL="7620" marR="7620" marT="7620" marB="0" anchor="b"/>
                </a:tc>
                <a:extLst>
                  <a:ext uri="{0D108BD9-81ED-4DB2-BD59-A6C34878D82A}">
                    <a16:rowId xmlns:a16="http://schemas.microsoft.com/office/drawing/2014/main" val="10002"/>
                  </a:ext>
                </a:extLst>
              </a:tr>
              <a:tr h="312420">
                <a:tc>
                  <a:txBody>
                    <a:bodyPr/>
                    <a:lstStyle/>
                    <a:p>
                      <a:pPr algn="l" fontAlgn="b"/>
                      <a:r>
                        <a:rPr lang="en-US" sz="2000" b="1" u="none" strike="noStrike">
                          <a:effectLst/>
                        </a:rPr>
                        <a:t>Entice</a:t>
                      </a:r>
                      <a:endParaRPr lang="en-US" sz="2000" b="1" i="0" u="none" strike="noStrike">
                        <a:solidFill>
                          <a:srgbClr val="000000"/>
                        </a:solidFill>
                        <a:effectLst/>
                        <a:latin typeface="Arial"/>
                      </a:endParaRPr>
                    </a:p>
                  </a:txBody>
                  <a:tcPr marL="7620" marR="7620" marT="7620" marB="0" anchor="b"/>
                </a:tc>
                <a:tc>
                  <a:txBody>
                    <a:bodyPr/>
                    <a:lstStyle/>
                    <a:p>
                      <a:pPr algn="ctr" fontAlgn="b"/>
                      <a:r>
                        <a:rPr lang="en-US" sz="2000" b="1" u="none" strike="noStrike" dirty="0">
                          <a:effectLst/>
                        </a:rPr>
                        <a:t>1358</a:t>
                      </a:r>
                      <a:endParaRPr lang="en-US" sz="2000" b="1" i="0" u="none" strike="noStrike" dirty="0">
                        <a:solidFill>
                          <a:srgbClr val="000000"/>
                        </a:solidFill>
                        <a:effectLst/>
                        <a:latin typeface="Arial"/>
                      </a:endParaRPr>
                    </a:p>
                  </a:txBody>
                  <a:tcPr marL="7620" marR="7620" marT="7620" marB="0" anchor="b"/>
                </a:tc>
                <a:tc>
                  <a:txBody>
                    <a:bodyPr/>
                    <a:lstStyle/>
                    <a:p>
                      <a:pPr algn="ctr" fontAlgn="b"/>
                      <a:r>
                        <a:rPr lang="en-US" sz="2000" b="1" u="none" strike="noStrike">
                          <a:effectLst/>
                        </a:rPr>
                        <a:t>496</a:t>
                      </a:r>
                      <a:endParaRPr lang="en-US" sz="2000" b="1" i="0" u="none" strike="noStrike">
                        <a:solidFill>
                          <a:srgbClr val="000000"/>
                        </a:solidFill>
                        <a:effectLst/>
                        <a:latin typeface="Arial"/>
                      </a:endParaRPr>
                    </a:p>
                  </a:txBody>
                  <a:tcPr marL="7620" marR="7620" marT="7620" marB="0" anchor="b"/>
                </a:tc>
                <a:tc>
                  <a:txBody>
                    <a:bodyPr/>
                    <a:lstStyle/>
                    <a:p>
                      <a:pPr algn="ctr" fontAlgn="b"/>
                      <a:r>
                        <a:rPr lang="en-US" sz="2000" b="1" i="0" u="none" strike="noStrike" dirty="0">
                          <a:solidFill>
                            <a:srgbClr val="000000"/>
                          </a:solidFill>
                          <a:effectLst/>
                          <a:latin typeface="Arial"/>
                        </a:rPr>
                        <a:t>1693</a:t>
                      </a:r>
                    </a:p>
                  </a:txBody>
                  <a:tcPr marL="7620" marR="7620" marT="7620" marB="0" anchor="b"/>
                </a:tc>
                <a:tc>
                  <a:txBody>
                    <a:bodyPr/>
                    <a:lstStyle/>
                    <a:p>
                      <a:pPr algn="ctr" fontAlgn="b"/>
                      <a:r>
                        <a:rPr lang="en-US" sz="2000" b="1" i="0" u="none" strike="noStrike" dirty="0">
                          <a:solidFill>
                            <a:srgbClr val="000000"/>
                          </a:solidFill>
                          <a:effectLst/>
                          <a:latin typeface="Arial"/>
                        </a:rPr>
                        <a:t>832</a:t>
                      </a:r>
                    </a:p>
                  </a:txBody>
                  <a:tcPr marL="7620" marR="7620" marT="7620" marB="0" anchor="b"/>
                </a:tc>
                <a:extLst>
                  <a:ext uri="{0D108BD9-81ED-4DB2-BD59-A6C34878D82A}">
                    <a16:rowId xmlns:a16="http://schemas.microsoft.com/office/drawing/2014/main" val="10003"/>
                  </a:ext>
                </a:extLst>
              </a:tr>
              <a:tr h="312420">
                <a:tc>
                  <a:txBody>
                    <a:bodyPr/>
                    <a:lstStyle/>
                    <a:p>
                      <a:pPr algn="l" fontAlgn="b"/>
                      <a:r>
                        <a:rPr lang="en-US" sz="2000" b="1" u="none" strike="noStrike">
                          <a:effectLst/>
                        </a:rPr>
                        <a:t>Assault</a:t>
                      </a:r>
                      <a:endParaRPr lang="en-US" sz="2000" b="1" i="0" u="none" strike="noStrike">
                        <a:solidFill>
                          <a:srgbClr val="000000"/>
                        </a:solidFill>
                        <a:effectLst/>
                        <a:latin typeface="Arial"/>
                      </a:endParaRPr>
                    </a:p>
                  </a:txBody>
                  <a:tcPr marL="7620" marR="7620" marT="7620" marB="0" anchor="b"/>
                </a:tc>
                <a:tc>
                  <a:txBody>
                    <a:bodyPr/>
                    <a:lstStyle/>
                    <a:p>
                      <a:pPr algn="ctr" fontAlgn="b"/>
                      <a:r>
                        <a:rPr lang="en-US" sz="2000" b="1" u="none" strike="noStrike" dirty="0">
                          <a:effectLst/>
                        </a:rPr>
                        <a:t>2525</a:t>
                      </a:r>
                      <a:endParaRPr lang="en-US" sz="2000" b="1" i="0" u="none" strike="noStrike" dirty="0">
                        <a:solidFill>
                          <a:srgbClr val="000000"/>
                        </a:solidFill>
                        <a:effectLst/>
                        <a:latin typeface="Arial"/>
                      </a:endParaRPr>
                    </a:p>
                  </a:txBody>
                  <a:tcPr marL="7620" marR="7620" marT="7620" marB="0" anchor="b"/>
                </a:tc>
                <a:tc>
                  <a:txBody>
                    <a:bodyPr/>
                    <a:lstStyle/>
                    <a:p>
                      <a:pPr algn="ctr" fontAlgn="b"/>
                      <a:r>
                        <a:rPr lang="en-US" sz="2000" b="1" u="none" strike="noStrike" dirty="0">
                          <a:effectLst/>
                        </a:rPr>
                        <a:t>680</a:t>
                      </a:r>
                      <a:endParaRPr lang="en-US" sz="2000" b="1" i="0" u="none" strike="noStrike" dirty="0">
                        <a:solidFill>
                          <a:srgbClr val="000000"/>
                        </a:solidFill>
                        <a:effectLst/>
                        <a:latin typeface="Arial"/>
                      </a:endParaRPr>
                    </a:p>
                  </a:txBody>
                  <a:tcPr marL="7620" marR="7620" marT="7620" marB="0" anchor="b"/>
                </a:tc>
                <a:tc>
                  <a:txBody>
                    <a:bodyPr/>
                    <a:lstStyle/>
                    <a:p>
                      <a:pPr algn="ctr" fontAlgn="b"/>
                      <a:r>
                        <a:rPr lang="en-US" sz="2000" b="1" i="0" u="none" strike="noStrike" dirty="0">
                          <a:solidFill>
                            <a:srgbClr val="000000"/>
                          </a:solidFill>
                          <a:effectLst/>
                          <a:latin typeface="Arial"/>
                        </a:rPr>
                        <a:t>2984</a:t>
                      </a:r>
                    </a:p>
                  </a:txBody>
                  <a:tcPr marL="7620" marR="7620" marT="7620" marB="0" anchor="b"/>
                </a:tc>
                <a:tc>
                  <a:txBody>
                    <a:bodyPr/>
                    <a:lstStyle/>
                    <a:p>
                      <a:pPr algn="ctr" fontAlgn="b"/>
                      <a:r>
                        <a:rPr lang="en-US" sz="2000" b="1" i="0" u="none" strike="noStrike" dirty="0">
                          <a:solidFill>
                            <a:srgbClr val="000000"/>
                          </a:solidFill>
                          <a:effectLst/>
                          <a:latin typeface="Arial"/>
                        </a:rPr>
                        <a:t>1804</a:t>
                      </a:r>
                    </a:p>
                  </a:txBody>
                  <a:tcPr marL="7620" marR="7620" marT="7620" marB="0" anchor="b"/>
                </a:tc>
                <a:extLst>
                  <a:ext uri="{0D108BD9-81ED-4DB2-BD59-A6C34878D82A}">
                    <a16:rowId xmlns:a16="http://schemas.microsoft.com/office/drawing/2014/main" val="10004"/>
                  </a:ext>
                </a:extLst>
              </a:tr>
              <a:tr h="312420">
                <a:tc>
                  <a:txBody>
                    <a:bodyPr/>
                    <a:lstStyle/>
                    <a:p>
                      <a:pPr algn="l" fontAlgn="b"/>
                      <a:r>
                        <a:rPr lang="en-US" sz="2000" b="1" u="none" strike="noStrike">
                          <a:effectLst/>
                        </a:rPr>
                        <a:t>Teri</a:t>
                      </a:r>
                      <a:endParaRPr lang="en-US" sz="2000" b="1" i="0" u="none" strike="noStrike">
                        <a:solidFill>
                          <a:srgbClr val="000000"/>
                        </a:solidFill>
                        <a:effectLst/>
                        <a:latin typeface="Arial"/>
                      </a:endParaRPr>
                    </a:p>
                  </a:txBody>
                  <a:tcPr marL="7620" marR="7620" marT="7620" marB="0" anchor="b"/>
                </a:tc>
                <a:tc>
                  <a:txBody>
                    <a:bodyPr/>
                    <a:lstStyle/>
                    <a:p>
                      <a:pPr algn="ctr" fontAlgn="b"/>
                      <a:r>
                        <a:rPr lang="en-US" sz="2000" b="1" u="none" strike="noStrike">
                          <a:effectLst/>
                        </a:rPr>
                        <a:t>1100</a:t>
                      </a:r>
                      <a:endParaRPr lang="en-US" sz="2000" b="1" i="0" u="none" strike="noStrike">
                        <a:solidFill>
                          <a:srgbClr val="000000"/>
                        </a:solidFill>
                        <a:effectLst/>
                        <a:latin typeface="Arial"/>
                      </a:endParaRPr>
                    </a:p>
                  </a:txBody>
                  <a:tcPr marL="7620" marR="7620" marT="7620" marB="0" anchor="b"/>
                </a:tc>
                <a:tc>
                  <a:txBody>
                    <a:bodyPr/>
                    <a:lstStyle/>
                    <a:p>
                      <a:pPr algn="ctr" fontAlgn="b"/>
                      <a:r>
                        <a:rPr lang="en-US" sz="2000" b="1" u="none" strike="noStrike" dirty="0">
                          <a:effectLst/>
                        </a:rPr>
                        <a:t>762</a:t>
                      </a:r>
                      <a:endParaRPr lang="en-US" sz="2000" b="1" i="0" u="none" strike="noStrike" dirty="0">
                        <a:solidFill>
                          <a:srgbClr val="000000"/>
                        </a:solidFill>
                        <a:effectLst/>
                        <a:latin typeface="Arial"/>
                      </a:endParaRPr>
                    </a:p>
                  </a:txBody>
                  <a:tcPr marL="7620" marR="7620" marT="7620" marB="0" anchor="b"/>
                </a:tc>
                <a:tc>
                  <a:txBody>
                    <a:bodyPr/>
                    <a:lstStyle/>
                    <a:p>
                      <a:pPr algn="ctr" fontAlgn="b"/>
                      <a:r>
                        <a:rPr lang="en-US" sz="2000" b="1" i="0" u="none" strike="noStrike" dirty="0">
                          <a:solidFill>
                            <a:srgbClr val="000000"/>
                          </a:solidFill>
                          <a:effectLst/>
                          <a:latin typeface="Arial"/>
                        </a:rPr>
                        <a:t>1614</a:t>
                      </a:r>
                    </a:p>
                  </a:txBody>
                  <a:tcPr marL="7620" marR="7620" marT="7620" marB="0" anchor="b"/>
                </a:tc>
                <a:tc>
                  <a:txBody>
                    <a:bodyPr/>
                    <a:lstStyle/>
                    <a:p>
                      <a:pPr algn="ctr" fontAlgn="b"/>
                      <a:r>
                        <a:rPr lang="en-US" sz="2000" b="1" i="0" u="none" strike="noStrike" dirty="0">
                          <a:solidFill>
                            <a:srgbClr val="000000"/>
                          </a:solidFill>
                          <a:effectLst/>
                          <a:latin typeface="Arial"/>
                        </a:rPr>
                        <a:t>292</a:t>
                      </a:r>
                    </a:p>
                  </a:txBody>
                  <a:tcPr marL="7620" marR="7620" marT="7620" marB="0" anchor="b"/>
                </a:tc>
                <a:extLst>
                  <a:ext uri="{0D108BD9-81ED-4DB2-BD59-A6C34878D82A}">
                    <a16:rowId xmlns:a16="http://schemas.microsoft.com/office/drawing/2014/main" val="10005"/>
                  </a:ext>
                </a:extLst>
              </a:tr>
              <a:tr h="312420">
                <a:tc>
                  <a:txBody>
                    <a:bodyPr/>
                    <a:lstStyle/>
                    <a:p>
                      <a:pPr algn="l" fontAlgn="b"/>
                      <a:r>
                        <a:rPr lang="en-US" sz="2000" b="1" u="none" strike="noStrike">
                          <a:effectLst/>
                        </a:rPr>
                        <a:t>Electra</a:t>
                      </a:r>
                      <a:endParaRPr lang="en-US" sz="2000" b="1" i="0" u="none" strike="noStrike">
                        <a:solidFill>
                          <a:srgbClr val="000000"/>
                        </a:solidFill>
                        <a:effectLst/>
                        <a:latin typeface="Arial"/>
                      </a:endParaRPr>
                    </a:p>
                  </a:txBody>
                  <a:tcPr marL="7620" marR="7620" marT="7620" marB="0" anchor="b"/>
                </a:tc>
                <a:tc>
                  <a:txBody>
                    <a:bodyPr/>
                    <a:lstStyle/>
                    <a:p>
                      <a:pPr algn="ctr" fontAlgn="b"/>
                      <a:r>
                        <a:rPr lang="en-US" sz="2000" b="1" u="none" strike="noStrike">
                          <a:effectLst/>
                        </a:rPr>
                        <a:t>2150</a:t>
                      </a:r>
                      <a:endParaRPr lang="en-US" sz="2000" b="1" i="0" u="none" strike="noStrike">
                        <a:solidFill>
                          <a:srgbClr val="000000"/>
                        </a:solidFill>
                        <a:effectLst/>
                        <a:latin typeface="Arial"/>
                      </a:endParaRPr>
                    </a:p>
                  </a:txBody>
                  <a:tcPr marL="7620" marR="7620" marT="7620" marB="0" anchor="b"/>
                </a:tc>
                <a:tc>
                  <a:txBody>
                    <a:bodyPr/>
                    <a:lstStyle/>
                    <a:p>
                      <a:pPr algn="ctr" fontAlgn="b"/>
                      <a:r>
                        <a:rPr lang="en-US" sz="2000" b="1" u="none" strike="noStrike" dirty="0">
                          <a:effectLst/>
                        </a:rPr>
                        <a:t>807</a:t>
                      </a:r>
                      <a:endParaRPr lang="en-US" sz="2000" b="1" i="0" u="none" strike="noStrike" dirty="0">
                        <a:solidFill>
                          <a:srgbClr val="000000"/>
                        </a:solidFill>
                        <a:effectLst/>
                        <a:latin typeface="Arial"/>
                      </a:endParaRPr>
                    </a:p>
                  </a:txBody>
                  <a:tcPr marL="7620" marR="7620" marT="7620" marB="0" anchor="b"/>
                </a:tc>
                <a:tc>
                  <a:txBody>
                    <a:bodyPr/>
                    <a:lstStyle/>
                    <a:p>
                      <a:pPr algn="ctr" fontAlgn="b"/>
                      <a:r>
                        <a:rPr lang="en-US" sz="2000" b="1" i="0" u="none" strike="noStrike" dirty="0">
                          <a:solidFill>
                            <a:srgbClr val="000000"/>
                          </a:solidFill>
                          <a:effectLst/>
                          <a:latin typeface="Arial"/>
                        </a:rPr>
                        <a:t>2694</a:t>
                      </a:r>
                    </a:p>
                  </a:txBody>
                  <a:tcPr marL="7620" marR="7620" marT="7620" marB="0" anchor="b"/>
                </a:tc>
                <a:tc>
                  <a:txBody>
                    <a:bodyPr/>
                    <a:lstStyle/>
                    <a:p>
                      <a:pPr algn="ctr" fontAlgn="b"/>
                      <a:r>
                        <a:rPr lang="en-US" sz="2000" b="1" i="0" u="none" strike="noStrike" dirty="0">
                          <a:solidFill>
                            <a:srgbClr val="000000"/>
                          </a:solidFill>
                          <a:effectLst/>
                          <a:latin typeface="Arial"/>
                        </a:rPr>
                        <a:t>1295</a:t>
                      </a:r>
                    </a:p>
                  </a:txBody>
                  <a:tcPr marL="7620" marR="7620" marT="7620" marB="0" anchor="b"/>
                </a:tc>
                <a:extLst>
                  <a:ext uri="{0D108BD9-81ED-4DB2-BD59-A6C34878D82A}">
                    <a16:rowId xmlns:a16="http://schemas.microsoft.com/office/drawing/2014/main" val="10006"/>
                  </a:ext>
                </a:extLst>
              </a:tr>
              <a:tr h="312420">
                <a:tc>
                  <a:txBody>
                    <a:bodyPr/>
                    <a:lstStyle/>
                    <a:p>
                      <a:pPr algn="l" fontAlgn="b"/>
                      <a:r>
                        <a:rPr lang="en-US" sz="2000" b="1" u="none" strike="noStrike">
                          <a:effectLst/>
                        </a:rPr>
                        <a:t>Stephanie</a:t>
                      </a:r>
                      <a:endParaRPr lang="en-US" sz="2000" b="1" i="0" u="none" strike="noStrike">
                        <a:solidFill>
                          <a:srgbClr val="000000"/>
                        </a:solidFill>
                        <a:effectLst/>
                        <a:latin typeface="Arial"/>
                      </a:endParaRPr>
                    </a:p>
                  </a:txBody>
                  <a:tcPr marL="7620" marR="7620" marT="7620" marB="0" anchor="b"/>
                </a:tc>
                <a:tc>
                  <a:txBody>
                    <a:bodyPr/>
                    <a:lstStyle/>
                    <a:p>
                      <a:pPr algn="ctr" fontAlgn="b"/>
                      <a:r>
                        <a:rPr lang="en-US" sz="2000" b="1" u="none" strike="noStrike">
                          <a:effectLst/>
                        </a:rPr>
                        <a:t>1113</a:t>
                      </a:r>
                      <a:endParaRPr lang="en-US" sz="2000" b="1" i="0" u="none" strike="noStrike">
                        <a:solidFill>
                          <a:srgbClr val="000000"/>
                        </a:solidFill>
                        <a:effectLst/>
                        <a:latin typeface="Arial"/>
                      </a:endParaRPr>
                    </a:p>
                  </a:txBody>
                  <a:tcPr marL="7620" marR="7620" marT="7620" marB="0" anchor="b"/>
                </a:tc>
                <a:tc>
                  <a:txBody>
                    <a:bodyPr/>
                    <a:lstStyle/>
                    <a:p>
                      <a:pPr algn="ctr" fontAlgn="b"/>
                      <a:r>
                        <a:rPr lang="en-US" sz="2000" b="1" u="none" strike="noStrike" dirty="0">
                          <a:effectLst/>
                        </a:rPr>
                        <a:t>1048</a:t>
                      </a:r>
                      <a:endParaRPr lang="en-US" sz="2000" b="1" i="0" u="none" strike="noStrike" dirty="0">
                        <a:solidFill>
                          <a:srgbClr val="000000"/>
                        </a:solidFill>
                        <a:effectLst/>
                        <a:latin typeface="Arial"/>
                      </a:endParaRPr>
                    </a:p>
                  </a:txBody>
                  <a:tcPr marL="7620" marR="7620" marT="7620" marB="0" anchor="b"/>
                </a:tc>
                <a:tc>
                  <a:txBody>
                    <a:bodyPr/>
                    <a:lstStyle/>
                    <a:p>
                      <a:pPr algn="ctr" fontAlgn="b"/>
                      <a:r>
                        <a:rPr lang="en-US" sz="2000" b="1" i="0" u="none" strike="noStrike" dirty="0">
                          <a:solidFill>
                            <a:srgbClr val="000000"/>
                          </a:solidFill>
                          <a:effectLst/>
                          <a:latin typeface="Arial"/>
                        </a:rPr>
                        <a:t>1820</a:t>
                      </a:r>
                    </a:p>
                  </a:txBody>
                  <a:tcPr marL="7620" marR="7620" marT="7620" marB="0" anchor="b"/>
                </a:tc>
                <a:tc>
                  <a:txBody>
                    <a:bodyPr/>
                    <a:lstStyle/>
                    <a:p>
                      <a:pPr algn="ctr" fontAlgn="b"/>
                      <a:r>
                        <a:rPr lang="en-US" sz="2000" b="1" i="0" u="none" strike="noStrike" dirty="0">
                          <a:solidFill>
                            <a:srgbClr val="000000"/>
                          </a:solidFill>
                          <a:effectLst/>
                          <a:latin typeface="Arial"/>
                        </a:rPr>
                        <a:t>2</a:t>
                      </a:r>
                    </a:p>
                  </a:txBody>
                  <a:tcPr marL="7620" marR="7620" marT="7620" marB="0" anchor="b"/>
                </a:tc>
                <a:extLst>
                  <a:ext uri="{0D108BD9-81ED-4DB2-BD59-A6C34878D82A}">
                    <a16:rowId xmlns:a16="http://schemas.microsoft.com/office/drawing/2014/main" val="10007"/>
                  </a:ext>
                </a:extLst>
              </a:tr>
              <a:tr h="312420">
                <a:tc>
                  <a:txBody>
                    <a:bodyPr/>
                    <a:lstStyle/>
                    <a:p>
                      <a:pPr algn="l" fontAlgn="b"/>
                      <a:r>
                        <a:rPr lang="en-US" sz="2000" b="1" u="none" strike="noStrike">
                          <a:effectLst/>
                        </a:rPr>
                        <a:t>Seduced</a:t>
                      </a:r>
                      <a:endParaRPr lang="en-US" sz="2000" b="1" i="0" u="none" strike="noStrike">
                        <a:solidFill>
                          <a:srgbClr val="000000"/>
                        </a:solidFill>
                        <a:effectLst/>
                        <a:latin typeface="Arial"/>
                      </a:endParaRPr>
                    </a:p>
                  </a:txBody>
                  <a:tcPr marL="7620" marR="7620" marT="7620" marB="0" anchor="b"/>
                </a:tc>
                <a:tc>
                  <a:txBody>
                    <a:bodyPr/>
                    <a:lstStyle/>
                    <a:p>
                      <a:pPr algn="ctr" fontAlgn="b"/>
                      <a:r>
                        <a:rPr lang="en-US" sz="2000" b="1" u="none" strike="noStrike">
                          <a:effectLst/>
                        </a:rPr>
                        <a:t>4017</a:t>
                      </a:r>
                      <a:endParaRPr lang="en-US" sz="2000" b="1" i="0" u="none" strike="noStrike">
                        <a:solidFill>
                          <a:srgbClr val="000000"/>
                        </a:solidFill>
                        <a:effectLst/>
                        <a:latin typeface="Arial"/>
                      </a:endParaRPr>
                    </a:p>
                  </a:txBody>
                  <a:tcPr marL="7620" marR="7620" marT="7620" marB="0" anchor="b"/>
                </a:tc>
                <a:tc>
                  <a:txBody>
                    <a:bodyPr/>
                    <a:lstStyle/>
                    <a:p>
                      <a:pPr algn="ctr" fontAlgn="b"/>
                      <a:r>
                        <a:rPr lang="en-US" sz="2000" b="1" u="none" strike="noStrike" dirty="0">
                          <a:effectLst/>
                        </a:rPr>
                        <a:t>1113</a:t>
                      </a:r>
                      <a:endParaRPr lang="en-US" sz="2000" b="1" i="0" u="none" strike="noStrike" dirty="0">
                        <a:solidFill>
                          <a:srgbClr val="000000"/>
                        </a:solidFill>
                        <a:effectLst/>
                        <a:latin typeface="Arial"/>
                      </a:endParaRPr>
                    </a:p>
                  </a:txBody>
                  <a:tcPr marL="7620" marR="7620" marT="7620" marB="0" anchor="b"/>
                </a:tc>
                <a:tc>
                  <a:txBody>
                    <a:bodyPr/>
                    <a:lstStyle/>
                    <a:p>
                      <a:pPr algn="ctr" fontAlgn="b"/>
                      <a:r>
                        <a:rPr lang="en-US" sz="2000" b="1" i="0" u="none" strike="noStrike" dirty="0">
                          <a:solidFill>
                            <a:srgbClr val="000000"/>
                          </a:solidFill>
                          <a:effectLst/>
                          <a:latin typeface="Arial"/>
                        </a:rPr>
                        <a:t>4768</a:t>
                      </a:r>
                    </a:p>
                  </a:txBody>
                  <a:tcPr marL="7620" marR="7620" marT="7620" marB="0" anchor="b"/>
                </a:tc>
                <a:tc>
                  <a:txBody>
                    <a:bodyPr/>
                    <a:lstStyle/>
                    <a:p>
                      <a:pPr algn="ctr" fontAlgn="b"/>
                      <a:r>
                        <a:rPr lang="en-US" sz="2000" b="1" i="0" u="none" strike="noStrike" dirty="0">
                          <a:solidFill>
                            <a:srgbClr val="000000"/>
                          </a:solidFill>
                          <a:effectLst/>
                          <a:latin typeface="Arial"/>
                        </a:rPr>
                        <a:t>2837</a:t>
                      </a:r>
                    </a:p>
                  </a:txBody>
                  <a:tcPr marL="7620" marR="7620" marT="7620" marB="0" anchor="b"/>
                </a:tc>
                <a:extLst>
                  <a:ext uri="{0D108BD9-81ED-4DB2-BD59-A6C34878D82A}">
                    <a16:rowId xmlns:a16="http://schemas.microsoft.com/office/drawing/2014/main" val="10008"/>
                  </a:ext>
                </a:extLst>
              </a:tr>
              <a:tr h="312420">
                <a:tc>
                  <a:txBody>
                    <a:bodyPr/>
                    <a:lstStyle/>
                    <a:p>
                      <a:pPr algn="l" fontAlgn="b"/>
                      <a:r>
                        <a:rPr lang="en-US" sz="2000" b="1" u="none" strike="noStrike">
                          <a:effectLst/>
                        </a:rPr>
                        <a:t>Anita</a:t>
                      </a:r>
                      <a:endParaRPr lang="en-US" sz="2000" b="1" i="0" u="none" strike="noStrike">
                        <a:solidFill>
                          <a:srgbClr val="000000"/>
                        </a:solidFill>
                        <a:effectLst/>
                        <a:latin typeface="Arial"/>
                      </a:endParaRPr>
                    </a:p>
                  </a:txBody>
                  <a:tcPr marL="7620" marR="7620" marT="7620" marB="0" anchor="b"/>
                </a:tc>
                <a:tc>
                  <a:txBody>
                    <a:bodyPr/>
                    <a:lstStyle/>
                    <a:p>
                      <a:pPr algn="ctr" fontAlgn="b"/>
                      <a:r>
                        <a:rPr lang="en-US" sz="2000" b="1" u="none" strike="noStrike">
                          <a:effectLst/>
                        </a:rPr>
                        <a:t>3296</a:t>
                      </a:r>
                      <a:endParaRPr lang="en-US" sz="2000" b="1" i="0" u="none" strike="noStrike">
                        <a:solidFill>
                          <a:srgbClr val="000000"/>
                        </a:solidFill>
                        <a:effectLst/>
                        <a:latin typeface="Arial"/>
                      </a:endParaRPr>
                    </a:p>
                  </a:txBody>
                  <a:tcPr marL="7620" marR="7620" marT="7620" marB="0" anchor="b"/>
                </a:tc>
                <a:tc>
                  <a:txBody>
                    <a:bodyPr/>
                    <a:lstStyle/>
                    <a:p>
                      <a:pPr algn="ctr" fontAlgn="b"/>
                      <a:r>
                        <a:rPr lang="en-US" sz="2000" b="1" u="none" strike="noStrike" dirty="0">
                          <a:effectLst/>
                        </a:rPr>
                        <a:t>2094</a:t>
                      </a:r>
                      <a:endParaRPr lang="en-US" sz="2000" b="1" i="0" u="none" strike="noStrike" dirty="0">
                        <a:solidFill>
                          <a:srgbClr val="000000"/>
                        </a:solidFill>
                        <a:effectLst/>
                        <a:latin typeface="Arial"/>
                      </a:endParaRPr>
                    </a:p>
                  </a:txBody>
                  <a:tcPr marL="7620" marR="7620" marT="7620" marB="0" anchor="b"/>
                </a:tc>
                <a:tc>
                  <a:txBody>
                    <a:bodyPr/>
                    <a:lstStyle/>
                    <a:p>
                      <a:pPr algn="ctr" fontAlgn="b"/>
                      <a:r>
                        <a:rPr lang="en-US" sz="2000" b="1" i="0" u="none" strike="noStrike" dirty="0">
                          <a:solidFill>
                            <a:srgbClr val="000000"/>
                          </a:solidFill>
                          <a:effectLst/>
                          <a:latin typeface="Arial"/>
                        </a:rPr>
                        <a:t>4708</a:t>
                      </a:r>
                    </a:p>
                  </a:txBody>
                  <a:tcPr marL="7620" marR="7620" marT="7620" marB="0" anchor="b"/>
                </a:tc>
                <a:tc>
                  <a:txBody>
                    <a:bodyPr/>
                    <a:lstStyle/>
                    <a:p>
                      <a:pPr algn="ctr" fontAlgn="b"/>
                      <a:r>
                        <a:rPr lang="en-US" sz="2000" b="1" i="0" u="none" strike="noStrike" dirty="0">
                          <a:solidFill>
                            <a:srgbClr val="000000"/>
                          </a:solidFill>
                          <a:effectLst/>
                          <a:latin typeface="Arial"/>
                        </a:rPr>
                        <a:t>1076</a:t>
                      </a:r>
                    </a:p>
                  </a:txBody>
                  <a:tcPr marL="7620" marR="7620" marT="7620" marB="0" anchor="b"/>
                </a:tc>
                <a:extLst>
                  <a:ext uri="{0D108BD9-81ED-4DB2-BD59-A6C34878D82A}">
                    <a16:rowId xmlns:a16="http://schemas.microsoft.com/office/drawing/2014/main" val="10009"/>
                  </a:ext>
                </a:extLst>
              </a:tr>
              <a:tr h="312420">
                <a:tc>
                  <a:txBody>
                    <a:bodyPr/>
                    <a:lstStyle/>
                    <a:p>
                      <a:pPr algn="l" fontAlgn="b"/>
                      <a:r>
                        <a:rPr lang="en-US" sz="2000" b="1" u="none" strike="noStrike">
                          <a:effectLst/>
                        </a:rPr>
                        <a:t>Daphne</a:t>
                      </a:r>
                      <a:endParaRPr lang="en-US" sz="2000" b="1" i="0" u="none" strike="noStrike">
                        <a:solidFill>
                          <a:srgbClr val="000000"/>
                        </a:solidFill>
                        <a:effectLst/>
                        <a:latin typeface="Arial"/>
                      </a:endParaRPr>
                    </a:p>
                  </a:txBody>
                  <a:tcPr marL="7620" marR="7620" marT="7620" marB="0" anchor="b"/>
                </a:tc>
                <a:tc>
                  <a:txBody>
                    <a:bodyPr/>
                    <a:lstStyle/>
                    <a:p>
                      <a:pPr algn="ctr" fontAlgn="b"/>
                      <a:r>
                        <a:rPr lang="en-US" sz="2000" b="1" u="none" strike="noStrike">
                          <a:effectLst/>
                        </a:rPr>
                        <a:t>2383</a:t>
                      </a:r>
                      <a:endParaRPr lang="en-US" sz="2000" b="1" i="0" u="none" strike="noStrike">
                        <a:solidFill>
                          <a:srgbClr val="000000"/>
                        </a:solidFill>
                        <a:effectLst/>
                        <a:latin typeface="Arial"/>
                      </a:endParaRPr>
                    </a:p>
                  </a:txBody>
                  <a:tcPr marL="7620" marR="7620" marT="7620" marB="0" anchor="b"/>
                </a:tc>
                <a:tc>
                  <a:txBody>
                    <a:bodyPr/>
                    <a:lstStyle/>
                    <a:p>
                      <a:pPr algn="ctr" fontAlgn="b"/>
                      <a:r>
                        <a:rPr lang="en-US" sz="2000" b="1" u="none" strike="noStrike" dirty="0">
                          <a:effectLst/>
                        </a:rPr>
                        <a:t>1394</a:t>
                      </a:r>
                      <a:endParaRPr lang="en-US" sz="2000" b="1" i="0" u="none" strike="noStrike" dirty="0">
                        <a:solidFill>
                          <a:srgbClr val="000000"/>
                        </a:solidFill>
                        <a:effectLst/>
                        <a:latin typeface="Arial"/>
                      </a:endParaRPr>
                    </a:p>
                  </a:txBody>
                  <a:tcPr marL="7620" marR="7620" marT="7620" marB="0" anchor="b"/>
                </a:tc>
                <a:tc>
                  <a:txBody>
                    <a:bodyPr/>
                    <a:lstStyle/>
                    <a:p>
                      <a:pPr algn="ctr" fontAlgn="b"/>
                      <a:r>
                        <a:rPr lang="en-US" sz="2000" b="1" i="0" u="none" strike="noStrike" dirty="0">
                          <a:solidFill>
                            <a:srgbClr val="000000"/>
                          </a:solidFill>
                          <a:effectLst/>
                          <a:latin typeface="Arial"/>
                        </a:rPr>
                        <a:t>3323</a:t>
                      </a:r>
                    </a:p>
                  </a:txBody>
                  <a:tcPr marL="7620" marR="7620" marT="7620" marB="0" anchor="b"/>
                </a:tc>
                <a:tc>
                  <a:txBody>
                    <a:bodyPr/>
                    <a:lstStyle/>
                    <a:p>
                      <a:pPr algn="ctr" fontAlgn="b"/>
                      <a:r>
                        <a:rPr lang="en-US" sz="2000" b="1" i="0" u="none" strike="noStrike" dirty="0">
                          <a:solidFill>
                            <a:srgbClr val="000000"/>
                          </a:solidFill>
                          <a:effectLst/>
                          <a:latin typeface="Arial"/>
                        </a:rPr>
                        <a:t>905</a:t>
                      </a:r>
                    </a:p>
                  </a:txBody>
                  <a:tcPr marL="7620" marR="7620" marT="7620" marB="0" anchor="b"/>
                </a:tc>
                <a:extLst>
                  <a:ext uri="{0D108BD9-81ED-4DB2-BD59-A6C34878D82A}">
                    <a16:rowId xmlns:a16="http://schemas.microsoft.com/office/drawing/2014/main" val="10010"/>
                  </a:ext>
                </a:extLst>
              </a:tr>
            </a:tbl>
          </a:graphicData>
        </a:graphic>
      </p:graphicFrame>
      <p:grpSp>
        <p:nvGrpSpPr>
          <p:cNvPr id="18" name="Group 17"/>
          <p:cNvGrpSpPr/>
          <p:nvPr/>
        </p:nvGrpSpPr>
        <p:grpSpPr>
          <a:xfrm>
            <a:off x="5603633" y="1676400"/>
            <a:ext cx="1025769" cy="3886200"/>
            <a:chOff x="3241431" y="1981200"/>
            <a:chExt cx="1025769" cy="3886200"/>
          </a:xfrm>
        </p:grpSpPr>
        <p:cxnSp>
          <p:nvCxnSpPr>
            <p:cNvPr id="12" name="Straight Connector 11"/>
            <p:cNvCxnSpPr/>
            <p:nvPr/>
          </p:nvCxnSpPr>
          <p:spPr>
            <a:xfrm flipH="1">
              <a:off x="3241431" y="1981200"/>
              <a:ext cx="1025769" cy="3859823"/>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3332285" y="1981200"/>
              <a:ext cx="934915" cy="388620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1" name="TextBox 20"/>
          <p:cNvSpPr txBox="1"/>
          <p:nvPr/>
        </p:nvSpPr>
        <p:spPr>
          <a:xfrm>
            <a:off x="2438400" y="5999286"/>
            <a:ext cx="7010400" cy="492443"/>
          </a:xfrm>
          <a:prstGeom prst="rect">
            <a:avLst/>
          </a:prstGeom>
          <a:solidFill>
            <a:srgbClr val="FFFF00"/>
          </a:solidFill>
        </p:spPr>
        <p:txBody>
          <a:bodyPr wrap="square" rtlCol="0">
            <a:spAutoFit/>
          </a:bodyPr>
          <a:lstStyle/>
          <a:p>
            <a:pPr algn="ctr"/>
            <a:r>
              <a:rPr lang="en-US" sz="2600" b="1" i="1" dirty="0"/>
              <a:t>From last slide, z = -1.06. Find new Q* </a:t>
            </a:r>
          </a:p>
        </p:txBody>
      </p:sp>
      <p:graphicFrame>
        <p:nvGraphicFramePr>
          <p:cNvPr id="23" name="Table 22"/>
          <p:cNvGraphicFramePr>
            <a:graphicFrameLocks noGrp="1"/>
          </p:cNvGraphicFramePr>
          <p:nvPr>
            <p:extLst/>
          </p:nvPr>
        </p:nvGraphicFramePr>
        <p:xfrm>
          <a:off x="2209801" y="5406390"/>
          <a:ext cx="7696199" cy="312420"/>
        </p:xfrm>
        <a:graphic>
          <a:graphicData uri="http://schemas.openxmlformats.org/drawingml/2006/table">
            <a:tbl>
              <a:tblPr>
                <a:tableStyleId>{18603FDC-E32A-4AB5-989C-0864C3EAD2B8}</a:tableStyleId>
              </a:tblPr>
              <a:tblGrid>
                <a:gridCol w="1600200">
                  <a:extLst>
                    <a:ext uri="{9D8B030D-6E8A-4147-A177-3AD203B41FA5}">
                      <a16:colId xmlns:a16="http://schemas.microsoft.com/office/drawing/2014/main" val="20000"/>
                    </a:ext>
                  </a:extLst>
                </a:gridCol>
                <a:gridCol w="990600">
                  <a:extLst>
                    <a:ext uri="{9D8B030D-6E8A-4147-A177-3AD203B41FA5}">
                      <a16:colId xmlns:a16="http://schemas.microsoft.com/office/drawing/2014/main" val="20001"/>
                    </a:ext>
                  </a:extLst>
                </a:gridCol>
                <a:gridCol w="914400">
                  <a:extLst>
                    <a:ext uri="{9D8B030D-6E8A-4147-A177-3AD203B41FA5}">
                      <a16:colId xmlns:a16="http://schemas.microsoft.com/office/drawing/2014/main" val="20002"/>
                    </a:ext>
                  </a:extLst>
                </a:gridCol>
                <a:gridCol w="990600">
                  <a:extLst>
                    <a:ext uri="{9D8B030D-6E8A-4147-A177-3AD203B41FA5}">
                      <a16:colId xmlns:a16="http://schemas.microsoft.com/office/drawing/2014/main" val="20003"/>
                    </a:ext>
                  </a:extLst>
                </a:gridCol>
                <a:gridCol w="3200399">
                  <a:extLst>
                    <a:ext uri="{9D8B030D-6E8A-4147-A177-3AD203B41FA5}">
                      <a16:colId xmlns:a16="http://schemas.microsoft.com/office/drawing/2014/main" val="20004"/>
                    </a:ext>
                  </a:extLst>
                </a:gridCol>
              </a:tblGrid>
              <a:tr h="312420">
                <a:tc>
                  <a:txBody>
                    <a:bodyPr/>
                    <a:lstStyle/>
                    <a:p>
                      <a:pPr algn="l" fontAlgn="b"/>
                      <a:r>
                        <a:rPr lang="en-US" sz="2000" u="none" strike="noStrike" dirty="0">
                          <a:effectLst/>
                        </a:rPr>
                        <a:t>Total</a:t>
                      </a:r>
                      <a:endParaRPr lang="en-US" sz="2000" b="1" i="0" u="none" strike="noStrike" dirty="0">
                        <a:solidFill>
                          <a:srgbClr val="7030A0"/>
                        </a:solidFill>
                        <a:effectLst/>
                        <a:latin typeface="Arial"/>
                      </a:endParaRPr>
                    </a:p>
                  </a:txBody>
                  <a:tcPr marL="7620" marR="7620" marT="7620" marB="0" anchor="b"/>
                </a:tc>
                <a:tc>
                  <a:txBody>
                    <a:bodyPr/>
                    <a:lstStyle/>
                    <a:p>
                      <a:pPr algn="ctr" fontAlgn="b"/>
                      <a:r>
                        <a:rPr lang="en-US" sz="2000" b="1" i="0" u="none" strike="noStrike" dirty="0">
                          <a:solidFill>
                            <a:schemeClr val="bg1"/>
                          </a:solidFill>
                          <a:effectLst/>
                          <a:latin typeface="Arial"/>
                        </a:rPr>
                        <a:t>20,001</a:t>
                      </a:r>
                    </a:p>
                  </a:txBody>
                  <a:tcPr marL="7620" marR="7620" marT="7620" marB="0" anchor="b"/>
                </a:tc>
                <a:tc>
                  <a:txBody>
                    <a:bodyPr/>
                    <a:lstStyle/>
                    <a:p>
                      <a:pPr algn="ctr" fontAlgn="b"/>
                      <a:r>
                        <a:rPr lang="en-US" sz="2000" b="1" i="0" u="none" strike="noStrike" dirty="0">
                          <a:solidFill>
                            <a:schemeClr val="bg1"/>
                          </a:solidFill>
                          <a:effectLst/>
                          <a:latin typeface="Arial"/>
                        </a:rPr>
                        <a:t>9428</a:t>
                      </a:r>
                    </a:p>
                  </a:txBody>
                  <a:tcPr marL="7620" marR="7620" marT="7620" marB="0" anchor="b"/>
                </a:tc>
                <a:tc>
                  <a:txBody>
                    <a:bodyPr/>
                    <a:lstStyle/>
                    <a:p>
                      <a:pPr algn="ctr" fontAlgn="b"/>
                      <a:r>
                        <a:rPr lang="en-US" sz="2000" b="1" i="0" u="none" strike="noStrike" dirty="0">
                          <a:solidFill>
                            <a:schemeClr val="bg1"/>
                          </a:solidFill>
                          <a:effectLst/>
                          <a:latin typeface="Arial"/>
                        </a:rPr>
                        <a:t>26361</a:t>
                      </a:r>
                    </a:p>
                  </a:txBody>
                  <a:tcPr marL="7620" marR="7620" marT="7620" marB="0" anchor="b"/>
                </a:tc>
                <a:tc>
                  <a:txBody>
                    <a:bodyPr/>
                    <a:lstStyle/>
                    <a:p>
                      <a:pPr algn="ctr" fontAlgn="b"/>
                      <a:r>
                        <a:rPr lang="en-US" sz="2000" b="1" i="0" u="none" strike="noStrike" dirty="0">
                          <a:solidFill>
                            <a:schemeClr val="bg1"/>
                          </a:solidFill>
                          <a:effectLst/>
                          <a:latin typeface="Arial"/>
                        </a:rPr>
                        <a:t>10,007</a:t>
                      </a:r>
                    </a:p>
                  </a:txBody>
                  <a:tcPr marL="7620" marR="7620" marT="7620" marB="0" anchor="b"/>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8763556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bwMode="auto">
          <a:xfrm>
            <a:off x="2209800" y="609600"/>
            <a:ext cx="7772400" cy="1143000"/>
          </a:xfrm>
          <a:noFill/>
          <a:ln w="12700">
            <a:miter lim="800000"/>
            <a:headEnd/>
            <a:tailEnd/>
          </a:ln>
        </p:spPr>
        <p:txBody>
          <a:bodyPr vert="horz" wrap="square" lIns="90487" tIns="44450" rIns="90487" bIns="44450" numCol="1" anchor="ctr" anchorCtr="0" compatLnSpc="1">
            <a:prstTxWarp prst="textNoShape">
              <a:avLst/>
            </a:prstTxWarp>
          </a:bodyPr>
          <a:lstStyle/>
          <a:p>
            <a:pPr eaLnBrk="1" hangingPunct="1"/>
            <a:r>
              <a:rPr lang="en-US" sz="4000" b="1" dirty="0">
                <a:solidFill>
                  <a:srgbClr val="0000CC"/>
                </a:solidFill>
                <a:latin typeface="Arial" panose="020B0604020202020204" pitchFamily="34" charset="0"/>
                <a:cs typeface="Arial" panose="020B0604020202020204" pitchFamily="34" charset="0"/>
              </a:rPr>
              <a:t>How to Deal with Minimum </a:t>
            </a:r>
            <a:br>
              <a:rPr lang="en-US" sz="4000" b="1" dirty="0">
                <a:solidFill>
                  <a:srgbClr val="0000CC"/>
                </a:solidFill>
                <a:latin typeface="Arial" panose="020B0604020202020204" pitchFamily="34" charset="0"/>
                <a:cs typeface="Arial" panose="020B0604020202020204" pitchFamily="34" charset="0"/>
              </a:rPr>
            </a:br>
            <a:r>
              <a:rPr lang="en-US" sz="4000" b="1" dirty="0">
                <a:solidFill>
                  <a:srgbClr val="0000CC"/>
                </a:solidFill>
                <a:latin typeface="Arial" panose="020B0604020202020204" pitchFamily="34" charset="0"/>
                <a:cs typeface="Arial" panose="020B0604020202020204" pitchFamily="34" charset="0"/>
              </a:rPr>
              <a:t>Order Quantities ?</a:t>
            </a:r>
          </a:p>
        </p:txBody>
      </p:sp>
      <p:sp>
        <p:nvSpPr>
          <p:cNvPr id="959491" name="Text Box 3"/>
          <p:cNvSpPr txBox="1">
            <a:spLocks noChangeArrowheads="1"/>
          </p:cNvSpPr>
          <p:nvPr/>
        </p:nvSpPr>
        <p:spPr bwMode="auto">
          <a:xfrm>
            <a:off x="685800" y="2362200"/>
            <a:ext cx="8884163" cy="3000821"/>
          </a:xfrm>
          <a:prstGeom prst="rect">
            <a:avLst/>
          </a:prstGeom>
          <a:noFill/>
          <a:ln w="9525">
            <a:noFill/>
            <a:miter lim="800000"/>
            <a:headEnd/>
            <a:tailEnd/>
          </a:ln>
        </p:spPr>
        <p:txBody>
          <a:bodyPr wrap="none">
            <a:spAutoFit/>
          </a:bodyPr>
          <a:lstStyle/>
          <a:p>
            <a:pPr marL="457200" indent="-457200">
              <a:buFontTx/>
              <a:buChar char="•"/>
            </a:pPr>
            <a:r>
              <a:rPr lang="en-US" sz="3200" b="1" dirty="0">
                <a:solidFill>
                  <a:srgbClr val="990000"/>
                </a:solidFill>
                <a:latin typeface="Arial" panose="020B0604020202020204" pitchFamily="34" charset="0"/>
                <a:cs typeface="Arial" panose="020B0604020202020204" pitchFamily="34" charset="0"/>
              </a:rPr>
              <a:t>Find “safe” styles to order in first period</a:t>
            </a:r>
          </a:p>
          <a:p>
            <a:pPr marL="457200" indent="-457200">
              <a:buFontTx/>
              <a:buChar char="•"/>
            </a:pPr>
            <a:endParaRPr lang="en-US" sz="900" b="1" dirty="0">
              <a:latin typeface="Arial" panose="020B0604020202020204" pitchFamily="34" charset="0"/>
              <a:cs typeface="Arial" panose="020B0604020202020204" pitchFamily="34" charset="0"/>
            </a:endParaRPr>
          </a:p>
          <a:p>
            <a:pPr marL="914400" lvl="1" indent="-457200">
              <a:buFontTx/>
              <a:buAutoNum type="arabicPeriod"/>
            </a:pPr>
            <a:r>
              <a:rPr lang="en-US" b="1" dirty="0">
                <a:latin typeface="Arial" panose="020B0604020202020204" pitchFamily="34" charset="0"/>
                <a:cs typeface="Arial" panose="020B0604020202020204" pitchFamily="34" charset="0"/>
              </a:rPr>
              <a:t>Expected demand &gt; 2 x min order </a:t>
            </a:r>
            <a:r>
              <a:rPr lang="en-US" b="1" dirty="0" err="1">
                <a:latin typeface="Arial" panose="020B0604020202020204" pitchFamily="34" charset="0"/>
                <a:cs typeface="Arial" panose="020B0604020202020204" pitchFamily="34" charset="0"/>
              </a:rPr>
              <a:t>qty</a:t>
            </a:r>
            <a:r>
              <a:rPr lang="en-US" b="1" dirty="0">
                <a:latin typeface="Arial" panose="020B0604020202020204" pitchFamily="34" charset="0"/>
                <a:cs typeface="Arial" panose="020B0604020202020204" pitchFamily="34" charset="0"/>
              </a:rPr>
              <a:t>:</a:t>
            </a:r>
          </a:p>
          <a:p>
            <a:pPr marL="914400" lvl="1" indent="-457200">
              <a:buFontTx/>
              <a:buAutoNum type="arabicPeriod"/>
            </a:pPr>
            <a:endParaRPr lang="en-US" sz="800" b="1" dirty="0">
              <a:latin typeface="Arial" panose="020B0604020202020204" pitchFamily="34" charset="0"/>
              <a:cs typeface="Arial" panose="020B0604020202020204" pitchFamily="34" charset="0"/>
            </a:endParaRPr>
          </a:p>
          <a:p>
            <a:pPr marL="914400" lvl="1" indent="-457200">
              <a:buFontTx/>
              <a:buAutoNum type="arabicPeriod"/>
            </a:pPr>
            <a:r>
              <a:rPr lang="en-US" b="1" dirty="0">
                <a:latin typeface="Arial" panose="020B0604020202020204" pitchFamily="34" charset="0"/>
                <a:cs typeface="Arial" panose="020B0604020202020204" pitchFamily="34" charset="0"/>
              </a:rPr>
              <a:t>Expected demand &lt; min order </a:t>
            </a:r>
            <a:r>
              <a:rPr lang="en-US" b="1" dirty="0" err="1">
                <a:latin typeface="Arial" panose="020B0604020202020204" pitchFamily="34" charset="0"/>
                <a:cs typeface="Arial" panose="020B0604020202020204" pitchFamily="34" charset="0"/>
              </a:rPr>
              <a:t>qty</a:t>
            </a:r>
            <a:endParaRPr lang="en-US" b="1" dirty="0">
              <a:latin typeface="Arial" panose="020B0604020202020204" pitchFamily="34" charset="0"/>
              <a:cs typeface="Arial" panose="020B0604020202020204" pitchFamily="34" charset="0"/>
            </a:endParaRPr>
          </a:p>
          <a:p>
            <a:pPr marL="914400" lvl="1" indent="-457200">
              <a:buFontTx/>
              <a:buAutoNum type="arabicPeriod"/>
            </a:pPr>
            <a:endParaRPr lang="en-US" sz="800" b="1" dirty="0">
              <a:latin typeface="Arial" panose="020B0604020202020204" pitchFamily="34" charset="0"/>
              <a:cs typeface="Arial" panose="020B0604020202020204" pitchFamily="34" charset="0"/>
            </a:endParaRPr>
          </a:p>
          <a:p>
            <a:pPr marL="914400" lvl="1" indent="-457200">
              <a:buFontTx/>
              <a:buAutoNum type="arabicPeriod"/>
            </a:pPr>
            <a:r>
              <a:rPr lang="en-US" b="1" dirty="0">
                <a:latin typeface="Arial" panose="020B0604020202020204" pitchFamily="34" charset="0"/>
                <a:cs typeface="Arial" panose="020B0604020202020204" pitchFamily="34" charset="0"/>
              </a:rPr>
              <a:t>min order </a:t>
            </a:r>
            <a:r>
              <a:rPr lang="en-US" b="1" dirty="0" err="1">
                <a:latin typeface="Arial" panose="020B0604020202020204" pitchFamily="34" charset="0"/>
                <a:cs typeface="Arial" panose="020B0604020202020204" pitchFamily="34" charset="0"/>
              </a:rPr>
              <a:t>qty</a:t>
            </a:r>
            <a:r>
              <a:rPr lang="en-US" b="1" dirty="0">
                <a:latin typeface="Arial" panose="020B0604020202020204" pitchFamily="34" charset="0"/>
                <a:cs typeface="Arial" panose="020B0604020202020204" pitchFamily="34" charset="0"/>
              </a:rPr>
              <a:t> &lt; Expected demand &lt; 2 x min order </a:t>
            </a:r>
            <a:r>
              <a:rPr lang="en-US" b="1" dirty="0" err="1">
                <a:latin typeface="Arial" panose="020B0604020202020204" pitchFamily="34" charset="0"/>
                <a:cs typeface="Arial" panose="020B0604020202020204" pitchFamily="34" charset="0"/>
              </a:rPr>
              <a:t>qty</a:t>
            </a:r>
            <a:endParaRPr lang="en-US" b="1" dirty="0">
              <a:latin typeface="Arial" panose="020B0604020202020204" pitchFamily="34" charset="0"/>
              <a:cs typeface="Arial" panose="020B0604020202020204" pitchFamily="34" charset="0"/>
            </a:endParaRPr>
          </a:p>
          <a:p>
            <a:pPr marL="914400" lvl="1" indent="-457200">
              <a:buFontTx/>
              <a:buChar char="•"/>
            </a:pPr>
            <a:endParaRPr lang="en-US" sz="2800" b="1" dirty="0">
              <a:latin typeface="Arial" panose="020B0604020202020204" pitchFamily="34" charset="0"/>
              <a:cs typeface="Arial" panose="020B0604020202020204" pitchFamily="34" charset="0"/>
            </a:endParaRPr>
          </a:p>
          <a:p>
            <a:pPr marL="457200" indent="-457200">
              <a:buFontTx/>
              <a:buChar char="•"/>
            </a:pPr>
            <a:r>
              <a:rPr lang="en-US" sz="3200" b="1" dirty="0">
                <a:solidFill>
                  <a:srgbClr val="990000"/>
                </a:solidFill>
                <a:latin typeface="Arial" panose="020B0604020202020204" pitchFamily="34" charset="0"/>
                <a:cs typeface="Arial" panose="020B0604020202020204" pitchFamily="34" charset="0"/>
              </a:rPr>
              <a:t>Use Mathematical model</a:t>
            </a:r>
          </a:p>
        </p:txBody>
      </p:sp>
      <p:sp>
        <p:nvSpPr>
          <p:cNvPr id="45060" name="Text Box 4"/>
          <p:cNvSpPr txBox="1">
            <a:spLocks noChangeArrowheads="1"/>
          </p:cNvSpPr>
          <p:nvPr/>
        </p:nvSpPr>
        <p:spPr bwMode="auto">
          <a:xfrm>
            <a:off x="2895600" y="5638800"/>
            <a:ext cx="5226050" cy="457200"/>
          </a:xfrm>
          <a:prstGeom prst="rect">
            <a:avLst/>
          </a:prstGeom>
          <a:solidFill>
            <a:srgbClr val="FFFF00"/>
          </a:solidFill>
          <a:ln w="9525">
            <a:noFill/>
            <a:miter lim="800000"/>
            <a:headEnd/>
            <a:tailEnd/>
          </a:ln>
        </p:spPr>
        <p:txBody>
          <a:bodyPr wrap="none">
            <a:spAutoFit/>
          </a:bodyPr>
          <a:lstStyle/>
          <a:p>
            <a:r>
              <a:rPr lang="en-US" b="1" dirty="0">
                <a:latin typeface="Arial" panose="020B0604020202020204" pitchFamily="34" charset="0"/>
                <a:cs typeface="Arial" panose="020B0604020202020204" pitchFamily="34" charset="0"/>
              </a:rPr>
              <a:t>Risk-based Production Scheduling</a:t>
            </a:r>
          </a:p>
        </p:txBody>
      </p:sp>
      <p:sp>
        <p:nvSpPr>
          <p:cNvPr id="959493" name="Rectangle 5"/>
          <p:cNvSpPr>
            <a:spLocks noChangeArrowheads="1"/>
          </p:cNvSpPr>
          <p:nvPr/>
        </p:nvSpPr>
        <p:spPr bwMode="auto">
          <a:xfrm>
            <a:off x="2286000" y="6330221"/>
            <a:ext cx="6553200" cy="381000"/>
          </a:xfrm>
          <a:prstGeom prst="rect">
            <a:avLst/>
          </a:prstGeom>
          <a:noFill/>
          <a:ln w="9525">
            <a:noFill/>
            <a:miter lim="800000"/>
            <a:headEnd/>
            <a:tailEnd/>
          </a:ln>
        </p:spPr>
        <p:txBody>
          <a:bodyPr/>
          <a:lstStyle/>
          <a:p>
            <a:pPr marL="342900" indent="-342900"/>
            <a:r>
              <a:rPr lang="en-US" altLang="ko-KR" sz="1600" b="1" i="1" dirty="0">
                <a:solidFill>
                  <a:srgbClr val="006600"/>
                </a:solidFill>
                <a:latin typeface="Arial" panose="020B0604020202020204" pitchFamily="34" charset="0"/>
                <a:ea typeface="굴림" pitchFamily="50" charset="-127"/>
                <a:cs typeface="Arial" panose="020B0604020202020204" pitchFamily="34" charset="0"/>
              </a:rPr>
              <a:t>Tip; ALCOHOL - Dilute area with cool water, and then go home!</a:t>
            </a:r>
          </a:p>
        </p:txBody>
      </p:sp>
      <p:pic>
        <p:nvPicPr>
          <p:cNvPr id="6" name="Picture 4"/>
          <p:cNvPicPr>
            <a:picLocks noChangeAspect="1" noChangeArrowheads="1"/>
          </p:cNvPicPr>
          <p:nvPr/>
        </p:nvPicPr>
        <p:blipFill>
          <a:blip r:embed="rId4" cstate="print"/>
          <a:srcRect/>
          <a:stretch>
            <a:fillRect/>
          </a:stretch>
        </p:blipFill>
        <p:spPr bwMode="auto">
          <a:xfrm>
            <a:off x="9857300" y="685800"/>
            <a:ext cx="2001838" cy="1981200"/>
          </a:xfrm>
          <a:prstGeom prst="rect">
            <a:avLst/>
          </a:prstGeom>
          <a:noFill/>
          <a:ln w="9525">
            <a:noFill/>
            <a:miter lim="800000"/>
            <a:headEnd/>
            <a:tailEnd/>
          </a:ln>
        </p:spPr>
      </p:pic>
      <p:pic>
        <p:nvPicPr>
          <p:cNvPr id="7" name="Picture 5"/>
          <p:cNvPicPr>
            <a:picLocks noChangeAspect="1" noChangeArrowheads="1"/>
          </p:cNvPicPr>
          <p:nvPr/>
        </p:nvPicPr>
        <p:blipFill>
          <a:blip r:embed="rId5" cstate="print"/>
          <a:srcRect/>
          <a:stretch>
            <a:fillRect/>
          </a:stretch>
        </p:blipFill>
        <p:spPr bwMode="auto">
          <a:xfrm>
            <a:off x="9857300" y="4563333"/>
            <a:ext cx="2074863" cy="1957388"/>
          </a:xfrm>
          <a:prstGeom prst="rect">
            <a:avLst/>
          </a:prstGeom>
          <a:noFill/>
          <a:ln w="9525">
            <a:noFill/>
            <a:miter lim="800000"/>
            <a:headEnd/>
            <a:tailEnd/>
          </a:ln>
        </p:spPr>
      </p:pic>
    </p:spTree>
    <p:extLst>
      <p:ext uri="{BB962C8B-B14F-4D97-AF65-F5344CB8AC3E}">
        <p14:creationId xmlns:p14="http://schemas.microsoft.com/office/powerpoint/2010/main" val="19735811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59491">
                                            <p:txEl>
                                              <p:pRg st="0" end="0"/>
                                            </p:txEl>
                                          </p:spTgt>
                                        </p:tgtEl>
                                        <p:attrNameLst>
                                          <p:attrName>style.visibility</p:attrName>
                                        </p:attrNameLst>
                                      </p:cBhvr>
                                      <p:to>
                                        <p:strVal val="visible"/>
                                      </p:to>
                                    </p:set>
                                    <p:anim calcmode="lin" valueType="num">
                                      <p:cBhvr additive="base">
                                        <p:cTn id="7" dur="500" fill="hold"/>
                                        <p:tgtEl>
                                          <p:spTgt spid="95949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95949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59491">
                                            <p:txEl>
                                              <p:pRg st="2" end="2"/>
                                            </p:txEl>
                                          </p:spTgt>
                                        </p:tgtEl>
                                        <p:attrNameLst>
                                          <p:attrName>style.visibility</p:attrName>
                                        </p:attrNameLst>
                                      </p:cBhvr>
                                      <p:to>
                                        <p:strVal val="visible"/>
                                      </p:to>
                                    </p:set>
                                    <p:anim calcmode="lin" valueType="num">
                                      <p:cBhvr additive="base">
                                        <p:cTn id="13" dur="500" fill="hold"/>
                                        <p:tgtEl>
                                          <p:spTgt spid="959491">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95949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59491">
                                            <p:txEl>
                                              <p:pRg st="4" end="4"/>
                                            </p:txEl>
                                          </p:spTgt>
                                        </p:tgtEl>
                                        <p:attrNameLst>
                                          <p:attrName>style.visibility</p:attrName>
                                        </p:attrNameLst>
                                      </p:cBhvr>
                                      <p:to>
                                        <p:strVal val="visible"/>
                                      </p:to>
                                    </p:set>
                                    <p:anim calcmode="lin" valueType="num">
                                      <p:cBhvr additive="base">
                                        <p:cTn id="19" dur="500" fill="hold"/>
                                        <p:tgtEl>
                                          <p:spTgt spid="959491">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959491">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959491">
                                            <p:txEl>
                                              <p:pRg st="6" end="6"/>
                                            </p:txEl>
                                          </p:spTgt>
                                        </p:tgtEl>
                                        <p:attrNameLst>
                                          <p:attrName>style.visibility</p:attrName>
                                        </p:attrNameLst>
                                      </p:cBhvr>
                                      <p:to>
                                        <p:strVal val="visible"/>
                                      </p:to>
                                    </p:set>
                                    <p:anim calcmode="lin" valueType="num">
                                      <p:cBhvr additive="base">
                                        <p:cTn id="25" dur="500" fill="hold"/>
                                        <p:tgtEl>
                                          <p:spTgt spid="959491">
                                            <p:txEl>
                                              <p:pRg st="6" end="6"/>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959491">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959491">
                                            <p:txEl>
                                              <p:pRg st="8" end="8"/>
                                            </p:txEl>
                                          </p:spTgt>
                                        </p:tgtEl>
                                        <p:attrNameLst>
                                          <p:attrName>style.visibility</p:attrName>
                                        </p:attrNameLst>
                                      </p:cBhvr>
                                      <p:to>
                                        <p:strVal val="visible"/>
                                      </p:to>
                                    </p:set>
                                    <p:anim calcmode="lin" valueType="num">
                                      <p:cBhvr additive="base">
                                        <p:cTn id="31" dur="500" fill="hold"/>
                                        <p:tgtEl>
                                          <p:spTgt spid="959491">
                                            <p:txEl>
                                              <p:pRg st="8" end="8"/>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959491">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959493"/>
                                        </p:tgtEl>
                                        <p:attrNameLst>
                                          <p:attrName>style.visibility</p:attrName>
                                        </p:attrNameLst>
                                      </p:cBhvr>
                                      <p:to>
                                        <p:strVal val="visible"/>
                                      </p:to>
                                    </p:set>
                                    <p:anim calcmode="lin" valueType="num">
                                      <p:cBhvr additive="base">
                                        <p:cTn id="37" dur="500" fill="hold"/>
                                        <p:tgtEl>
                                          <p:spTgt spid="959493"/>
                                        </p:tgtEl>
                                        <p:attrNameLst>
                                          <p:attrName>ppt_x</p:attrName>
                                        </p:attrNameLst>
                                      </p:cBhvr>
                                      <p:tavLst>
                                        <p:tav tm="0">
                                          <p:val>
                                            <p:strVal val="#ppt_x"/>
                                          </p:val>
                                        </p:tav>
                                        <p:tav tm="100000">
                                          <p:val>
                                            <p:strVal val="#ppt_x"/>
                                          </p:val>
                                        </p:tav>
                                      </p:tavLst>
                                    </p:anim>
                                    <p:anim calcmode="lin" valueType="num">
                                      <p:cBhvr additive="base">
                                        <p:cTn id="38" dur="500" fill="hold"/>
                                        <p:tgtEl>
                                          <p:spTgt spid="959493"/>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35"/>
                                            </p:cond>
                                          </p:stCondLst>
                                          <p:endCondLst>
                                            <p:cond evt="onStopAudio" delay="0">
                                              <p:tgtEl>
                                                <p:sldTgt/>
                                              </p:tgtEl>
                                            </p:cond>
                                          </p:endCondLst>
                                        </p:cTn>
                                        <p:tgtEl>
                                          <p:sndTgt r:embed="rId3" name="laser.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9491" grpId="0" build="p" bldLvl="2" autoUpdateAnimBg="0"/>
      <p:bldP spid="959493"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bwMode="auto">
          <a:xfrm>
            <a:off x="1828800" y="381000"/>
            <a:ext cx="8534400" cy="1143000"/>
          </a:xfrm>
          <a:noFill/>
          <a:ln w="12700">
            <a:miter lim="800000"/>
            <a:headEnd/>
            <a:tailEnd/>
          </a:ln>
        </p:spPr>
        <p:txBody>
          <a:bodyPr vert="horz" wrap="square" lIns="90487" tIns="44450" rIns="90487" bIns="44450" numCol="1" anchor="ctr" anchorCtr="0" compatLnSpc="1">
            <a:prstTxWarp prst="textNoShape">
              <a:avLst/>
            </a:prstTxWarp>
          </a:bodyPr>
          <a:lstStyle/>
          <a:p>
            <a:pPr eaLnBrk="1" hangingPunct="1"/>
            <a:r>
              <a:rPr lang="en-US" sz="3600" b="1">
                <a:solidFill>
                  <a:srgbClr val="0000CC"/>
                </a:solidFill>
                <a:latin typeface="Arial" panose="020B0604020202020204" pitchFamily="34" charset="0"/>
                <a:cs typeface="Arial" panose="020B0604020202020204" pitchFamily="34" charset="0"/>
              </a:rPr>
              <a:t>Reducing Minimum Order Quantities</a:t>
            </a:r>
          </a:p>
        </p:txBody>
      </p:sp>
      <p:graphicFrame>
        <p:nvGraphicFramePr>
          <p:cNvPr id="11266" name="Object 3"/>
          <p:cNvGraphicFramePr>
            <a:graphicFrameLocks/>
          </p:cNvGraphicFramePr>
          <p:nvPr>
            <p:extLst/>
          </p:nvPr>
        </p:nvGraphicFramePr>
        <p:xfrm>
          <a:off x="2743200" y="1643064"/>
          <a:ext cx="6489700" cy="4757737"/>
        </p:xfrm>
        <a:graphic>
          <a:graphicData uri="http://schemas.openxmlformats.org/presentationml/2006/ole">
            <mc:AlternateContent xmlns:mc="http://schemas.openxmlformats.org/markup-compatibility/2006">
              <mc:Choice xmlns:v="urn:schemas-microsoft-com:vml" Requires="v">
                <p:oleObj spid="_x0000_s183336" name="Worksheet" r:id="rId4" imgW="6488113" imgH="4756150" progId="Excel.Sheet.8">
                  <p:embed/>
                </p:oleObj>
              </mc:Choice>
              <mc:Fallback>
                <p:oleObj name="Worksheet" r:id="rId4" imgW="6488113" imgH="4756150" progId="Excel.Sheet.8">
                  <p:embed/>
                  <p:pic>
                    <p:nvPicPr>
                      <p:cNvPr id="11266" name="Object 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43200" y="1643064"/>
                        <a:ext cx="6489700" cy="4757737"/>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730049468"/>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11"/>
          <p:cNvSpPr>
            <a:spLocks noChangeArrowheads="1"/>
          </p:cNvSpPr>
          <p:nvPr/>
        </p:nvSpPr>
        <p:spPr bwMode="auto">
          <a:xfrm>
            <a:off x="2209800" y="533400"/>
            <a:ext cx="7543800" cy="685800"/>
          </a:xfrm>
          <a:prstGeom prst="rect">
            <a:avLst/>
          </a:prstGeom>
          <a:noFill/>
          <a:ln w="9525">
            <a:noFill/>
            <a:miter lim="800000"/>
            <a:headEnd/>
            <a:tailEnd/>
          </a:ln>
        </p:spPr>
        <p:txBody>
          <a:bodyPr anchor="ctr"/>
          <a:lstStyle/>
          <a:p>
            <a:pPr algn="ctr"/>
            <a:r>
              <a:rPr lang="en-US" altLang="ko-KR" sz="4000" b="1">
                <a:solidFill>
                  <a:srgbClr val="0000CC"/>
                </a:solidFill>
                <a:ea typeface="굴림" pitchFamily="34" charset="-127"/>
                <a:cs typeface="Times New Roman" pitchFamily="18" charset="0"/>
              </a:rPr>
              <a:t>The Global Supply Chain</a:t>
            </a:r>
          </a:p>
        </p:txBody>
      </p:sp>
      <p:pic>
        <p:nvPicPr>
          <p:cNvPr id="28675" name="Picture 30" descr="C:\Documents and Settings\Brian\桌面\0773MC00.gif"/>
          <p:cNvPicPr>
            <a:picLocks noChangeAspect="1" noChangeArrowheads="1"/>
          </p:cNvPicPr>
          <p:nvPr/>
        </p:nvPicPr>
        <p:blipFill>
          <a:blip r:embed="rId2" cstate="print"/>
          <a:srcRect/>
          <a:stretch>
            <a:fillRect/>
          </a:stretch>
        </p:blipFill>
        <p:spPr bwMode="auto">
          <a:xfrm>
            <a:off x="2590800" y="1447800"/>
            <a:ext cx="6705600" cy="5029200"/>
          </a:xfrm>
          <a:prstGeom prst="rect">
            <a:avLst/>
          </a:prstGeom>
          <a:noFill/>
          <a:ln w="9525">
            <a:noFill/>
            <a:miter lim="800000"/>
            <a:headEnd/>
            <a:tailEnd/>
          </a:ln>
        </p:spPr>
      </p:pic>
      <p:sp>
        <p:nvSpPr>
          <p:cNvPr id="185375" name="AutoShape 31"/>
          <p:cNvSpPr>
            <a:spLocks noChangeArrowheads="1"/>
          </p:cNvSpPr>
          <p:nvPr/>
        </p:nvSpPr>
        <p:spPr bwMode="auto">
          <a:xfrm>
            <a:off x="6019800" y="3886200"/>
            <a:ext cx="228600" cy="228600"/>
          </a:xfrm>
          <a:prstGeom prst="star5">
            <a:avLst/>
          </a:prstGeom>
          <a:solidFill>
            <a:srgbClr val="0000FF"/>
          </a:solidFill>
          <a:ln w="12700" cap="sq">
            <a:solidFill>
              <a:schemeClr val="tx1"/>
            </a:solidFill>
            <a:miter lim="800000"/>
            <a:headEnd type="none" w="sm" len="sm"/>
            <a:tailEnd type="none" w="sm" len="sm"/>
          </a:ln>
          <a:effectLst/>
        </p:spPr>
        <p:txBody>
          <a:bodyPr wrap="none" anchor="ctr"/>
          <a:lstStyle/>
          <a:p>
            <a:pPr>
              <a:defRPr/>
            </a:pPr>
            <a:endParaRPr lang="en-US"/>
          </a:p>
        </p:txBody>
      </p:sp>
      <p:sp>
        <p:nvSpPr>
          <p:cNvPr id="28677" name="Line 32"/>
          <p:cNvSpPr>
            <a:spLocks noChangeShapeType="1"/>
          </p:cNvSpPr>
          <p:nvPr/>
        </p:nvSpPr>
        <p:spPr bwMode="auto">
          <a:xfrm flipH="1">
            <a:off x="6096000" y="2895600"/>
            <a:ext cx="838200" cy="1066800"/>
          </a:xfrm>
          <a:prstGeom prst="line">
            <a:avLst/>
          </a:prstGeom>
          <a:noFill/>
          <a:ln w="38100" cap="sq">
            <a:solidFill>
              <a:srgbClr val="FF0000"/>
            </a:solidFill>
            <a:round/>
            <a:headEnd type="none" w="sm" len="sm"/>
            <a:tailEnd type="triangle" w="sm" len="sm"/>
          </a:ln>
        </p:spPr>
        <p:txBody>
          <a:bodyPr wrap="none"/>
          <a:lstStyle/>
          <a:p>
            <a:endParaRPr lang="en-US"/>
          </a:p>
        </p:txBody>
      </p:sp>
      <p:sp>
        <p:nvSpPr>
          <p:cNvPr id="28678" name="Line 33"/>
          <p:cNvSpPr>
            <a:spLocks noChangeShapeType="1"/>
          </p:cNvSpPr>
          <p:nvPr/>
        </p:nvSpPr>
        <p:spPr bwMode="auto">
          <a:xfrm flipH="1">
            <a:off x="6172200" y="3200400"/>
            <a:ext cx="1066800" cy="762000"/>
          </a:xfrm>
          <a:prstGeom prst="line">
            <a:avLst/>
          </a:prstGeom>
          <a:noFill/>
          <a:ln w="38100" cap="sq">
            <a:solidFill>
              <a:srgbClr val="FF0000"/>
            </a:solidFill>
            <a:round/>
            <a:headEnd type="none" w="sm" len="sm"/>
            <a:tailEnd type="triangle" w="sm" len="sm"/>
          </a:ln>
        </p:spPr>
        <p:txBody>
          <a:bodyPr wrap="none"/>
          <a:lstStyle/>
          <a:p>
            <a:endParaRPr lang="en-US"/>
          </a:p>
        </p:txBody>
      </p:sp>
      <p:sp>
        <p:nvSpPr>
          <p:cNvPr id="28679" name="Line 34"/>
          <p:cNvSpPr>
            <a:spLocks noChangeShapeType="1"/>
          </p:cNvSpPr>
          <p:nvPr/>
        </p:nvSpPr>
        <p:spPr bwMode="auto">
          <a:xfrm flipH="1">
            <a:off x="6248400" y="4038600"/>
            <a:ext cx="304800" cy="0"/>
          </a:xfrm>
          <a:prstGeom prst="line">
            <a:avLst/>
          </a:prstGeom>
          <a:noFill/>
          <a:ln w="38100" cap="sq">
            <a:solidFill>
              <a:srgbClr val="FF0000"/>
            </a:solidFill>
            <a:round/>
            <a:headEnd type="none" w="sm" len="sm"/>
            <a:tailEnd type="triangle" w="sm" len="sm"/>
          </a:ln>
        </p:spPr>
        <p:txBody>
          <a:bodyPr wrap="none"/>
          <a:lstStyle/>
          <a:p>
            <a:endParaRPr lang="en-US"/>
          </a:p>
        </p:txBody>
      </p:sp>
      <p:sp>
        <p:nvSpPr>
          <p:cNvPr id="28680" name="Line 35"/>
          <p:cNvSpPr>
            <a:spLocks noChangeShapeType="1"/>
          </p:cNvSpPr>
          <p:nvPr/>
        </p:nvSpPr>
        <p:spPr bwMode="auto">
          <a:xfrm>
            <a:off x="3657600" y="3429000"/>
            <a:ext cx="2362200" cy="533400"/>
          </a:xfrm>
          <a:prstGeom prst="line">
            <a:avLst/>
          </a:prstGeom>
          <a:noFill/>
          <a:ln w="38100" cap="sq">
            <a:solidFill>
              <a:srgbClr val="FF0000"/>
            </a:solidFill>
            <a:round/>
            <a:headEnd type="none" w="sm" len="sm"/>
            <a:tailEnd type="triangle" w="sm" len="sm"/>
          </a:ln>
        </p:spPr>
        <p:txBody>
          <a:bodyPr wrap="none"/>
          <a:lstStyle/>
          <a:p>
            <a:endParaRPr lang="en-US"/>
          </a:p>
        </p:txBody>
      </p:sp>
      <p:sp>
        <p:nvSpPr>
          <p:cNvPr id="28681" name="Line 36"/>
          <p:cNvSpPr>
            <a:spLocks noChangeShapeType="1"/>
          </p:cNvSpPr>
          <p:nvPr/>
        </p:nvSpPr>
        <p:spPr bwMode="auto">
          <a:xfrm>
            <a:off x="2895600" y="2133600"/>
            <a:ext cx="3200400" cy="1752600"/>
          </a:xfrm>
          <a:prstGeom prst="line">
            <a:avLst/>
          </a:prstGeom>
          <a:noFill/>
          <a:ln w="38100" cap="sq">
            <a:solidFill>
              <a:srgbClr val="FF0000"/>
            </a:solidFill>
            <a:round/>
            <a:headEnd type="none" w="sm" len="sm"/>
            <a:tailEnd type="triangle" w="sm" len="sm"/>
          </a:ln>
        </p:spPr>
        <p:txBody>
          <a:bodyPr wrap="none"/>
          <a:lstStyle/>
          <a:p>
            <a:endParaRPr lang="en-US"/>
          </a:p>
        </p:txBody>
      </p:sp>
      <p:sp>
        <p:nvSpPr>
          <p:cNvPr id="28682" name="Line 37"/>
          <p:cNvSpPr>
            <a:spLocks noChangeShapeType="1"/>
          </p:cNvSpPr>
          <p:nvPr/>
        </p:nvSpPr>
        <p:spPr bwMode="auto">
          <a:xfrm flipV="1">
            <a:off x="3810000" y="4114800"/>
            <a:ext cx="2209800" cy="533400"/>
          </a:xfrm>
          <a:prstGeom prst="line">
            <a:avLst/>
          </a:prstGeom>
          <a:noFill/>
          <a:ln w="38100" cap="sq">
            <a:solidFill>
              <a:srgbClr val="FF0000"/>
            </a:solidFill>
            <a:round/>
            <a:headEnd type="none" w="sm" len="sm"/>
            <a:tailEnd type="triangle" w="sm" len="sm"/>
          </a:ln>
        </p:spPr>
        <p:txBody>
          <a:bodyPr wrap="none"/>
          <a:lstStyle/>
          <a:p>
            <a:endParaRPr lang="en-US"/>
          </a:p>
        </p:txBody>
      </p:sp>
      <p:sp>
        <p:nvSpPr>
          <p:cNvPr id="28683" name="Line 38"/>
          <p:cNvSpPr>
            <a:spLocks noChangeShapeType="1"/>
          </p:cNvSpPr>
          <p:nvPr/>
        </p:nvSpPr>
        <p:spPr bwMode="auto">
          <a:xfrm flipH="1" flipV="1">
            <a:off x="6172200" y="4191000"/>
            <a:ext cx="381000" cy="1676400"/>
          </a:xfrm>
          <a:prstGeom prst="line">
            <a:avLst/>
          </a:prstGeom>
          <a:noFill/>
          <a:ln w="38100" cap="sq">
            <a:solidFill>
              <a:srgbClr val="FF0000"/>
            </a:solidFill>
            <a:round/>
            <a:headEnd type="none" w="sm" len="sm"/>
            <a:tailEnd type="triangle" w="sm" len="sm"/>
          </a:ln>
        </p:spPr>
        <p:txBody>
          <a:bodyPr wrap="none"/>
          <a:lstStyle/>
          <a:p>
            <a:endParaRPr lang="en-US"/>
          </a:p>
        </p:txBody>
      </p:sp>
      <p:sp>
        <p:nvSpPr>
          <p:cNvPr id="28684" name="Text Box 39"/>
          <p:cNvSpPr txBox="1">
            <a:spLocks noChangeArrowheads="1"/>
          </p:cNvSpPr>
          <p:nvPr/>
        </p:nvSpPr>
        <p:spPr bwMode="auto">
          <a:xfrm>
            <a:off x="7239000" y="2895600"/>
            <a:ext cx="2209800" cy="349250"/>
          </a:xfrm>
          <a:prstGeom prst="rect">
            <a:avLst/>
          </a:prstGeom>
          <a:solidFill>
            <a:schemeClr val="bg1"/>
          </a:solidFill>
          <a:ln w="12700" cap="sq">
            <a:solidFill>
              <a:schemeClr val="tx1"/>
            </a:solidFill>
            <a:miter lim="800000"/>
            <a:headEnd type="none" w="sm" len="sm"/>
            <a:tailEnd type="none" w="sm" len="sm"/>
          </a:ln>
        </p:spPr>
        <p:txBody>
          <a:bodyPr>
            <a:spAutoFit/>
          </a:bodyPr>
          <a:lstStyle/>
          <a:p>
            <a:pPr>
              <a:spcBef>
                <a:spcPct val="50000"/>
              </a:spcBef>
            </a:pPr>
            <a:r>
              <a:rPr lang="en-US" altLang="zh-TW" sz="1600">
                <a:ea typeface="PMingLiU" pitchFamily="18" charset="-120"/>
              </a:rPr>
              <a:t>Japan-Fabric/Zipper</a:t>
            </a:r>
          </a:p>
        </p:txBody>
      </p:sp>
      <p:sp>
        <p:nvSpPr>
          <p:cNvPr id="28685" name="Text Box 40"/>
          <p:cNvSpPr txBox="1">
            <a:spLocks noChangeArrowheads="1"/>
          </p:cNvSpPr>
          <p:nvPr/>
        </p:nvSpPr>
        <p:spPr bwMode="auto">
          <a:xfrm>
            <a:off x="4648200" y="2514600"/>
            <a:ext cx="2743200" cy="349250"/>
          </a:xfrm>
          <a:prstGeom prst="rect">
            <a:avLst/>
          </a:prstGeom>
          <a:solidFill>
            <a:schemeClr val="bg1"/>
          </a:solidFill>
          <a:ln w="12700" cap="sq">
            <a:solidFill>
              <a:schemeClr val="tx1"/>
            </a:solidFill>
            <a:miter lim="800000"/>
            <a:headEnd type="none" w="sm" len="sm"/>
            <a:tailEnd type="none" w="sm" len="sm"/>
          </a:ln>
        </p:spPr>
        <p:txBody>
          <a:bodyPr>
            <a:spAutoFit/>
          </a:bodyPr>
          <a:lstStyle/>
          <a:p>
            <a:pPr>
              <a:spcBef>
                <a:spcPct val="50000"/>
              </a:spcBef>
            </a:pPr>
            <a:r>
              <a:rPr lang="en-US" altLang="zh-TW" sz="1600">
                <a:ea typeface="PMingLiU" pitchFamily="18" charset="-120"/>
              </a:rPr>
              <a:t>Korea-Fabric/insulation</a:t>
            </a:r>
          </a:p>
        </p:txBody>
      </p:sp>
      <p:sp>
        <p:nvSpPr>
          <p:cNvPr id="28686" name="Text Box 41"/>
          <p:cNvSpPr txBox="1">
            <a:spLocks noChangeArrowheads="1"/>
          </p:cNvSpPr>
          <p:nvPr/>
        </p:nvSpPr>
        <p:spPr bwMode="auto">
          <a:xfrm>
            <a:off x="6400800" y="4191000"/>
            <a:ext cx="2743200" cy="349250"/>
          </a:xfrm>
          <a:prstGeom prst="rect">
            <a:avLst/>
          </a:prstGeom>
          <a:solidFill>
            <a:schemeClr val="bg1"/>
          </a:solidFill>
          <a:ln w="12700" cap="sq">
            <a:solidFill>
              <a:schemeClr val="tx1"/>
            </a:solidFill>
            <a:miter lim="800000"/>
            <a:headEnd type="none" w="sm" len="sm"/>
            <a:tailEnd type="none" w="sm" len="sm"/>
          </a:ln>
        </p:spPr>
        <p:txBody>
          <a:bodyPr>
            <a:spAutoFit/>
          </a:bodyPr>
          <a:lstStyle/>
          <a:p>
            <a:pPr>
              <a:spcBef>
                <a:spcPct val="50000"/>
              </a:spcBef>
            </a:pPr>
            <a:r>
              <a:rPr lang="en-US" altLang="zh-TW" sz="1600">
                <a:ea typeface="PMingLiU" pitchFamily="18" charset="-120"/>
              </a:rPr>
              <a:t>Taiwan-Fabric/Insulation</a:t>
            </a:r>
          </a:p>
        </p:txBody>
      </p:sp>
      <p:sp>
        <p:nvSpPr>
          <p:cNvPr id="28687" name="Text Box 42"/>
          <p:cNvSpPr txBox="1">
            <a:spLocks noChangeArrowheads="1"/>
          </p:cNvSpPr>
          <p:nvPr/>
        </p:nvSpPr>
        <p:spPr bwMode="auto">
          <a:xfrm>
            <a:off x="6324600" y="5867400"/>
            <a:ext cx="1905000" cy="349250"/>
          </a:xfrm>
          <a:prstGeom prst="rect">
            <a:avLst/>
          </a:prstGeom>
          <a:solidFill>
            <a:schemeClr val="bg1"/>
          </a:solidFill>
          <a:ln w="12700" cap="sq">
            <a:solidFill>
              <a:schemeClr val="tx1"/>
            </a:solidFill>
            <a:miter lim="800000"/>
            <a:headEnd type="none" w="sm" len="sm"/>
            <a:tailEnd type="none" w="sm" len="sm"/>
          </a:ln>
        </p:spPr>
        <p:txBody>
          <a:bodyPr>
            <a:spAutoFit/>
          </a:bodyPr>
          <a:lstStyle/>
          <a:p>
            <a:pPr>
              <a:spcBef>
                <a:spcPct val="50000"/>
              </a:spcBef>
            </a:pPr>
            <a:r>
              <a:rPr lang="en-US" altLang="zh-TW" sz="1600">
                <a:ea typeface="PMingLiU" pitchFamily="18" charset="-120"/>
              </a:rPr>
              <a:t>Australia-Fabric</a:t>
            </a:r>
          </a:p>
        </p:txBody>
      </p:sp>
      <p:sp>
        <p:nvSpPr>
          <p:cNvPr id="28688" name="Text Box 43"/>
          <p:cNvSpPr txBox="1">
            <a:spLocks noChangeArrowheads="1"/>
          </p:cNvSpPr>
          <p:nvPr/>
        </p:nvSpPr>
        <p:spPr bwMode="auto">
          <a:xfrm>
            <a:off x="2590800" y="1828800"/>
            <a:ext cx="1905000" cy="349250"/>
          </a:xfrm>
          <a:prstGeom prst="rect">
            <a:avLst/>
          </a:prstGeom>
          <a:solidFill>
            <a:schemeClr val="bg1"/>
          </a:solidFill>
          <a:ln w="12700" cap="sq">
            <a:solidFill>
              <a:schemeClr val="tx1"/>
            </a:solidFill>
            <a:miter lim="800000"/>
            <a:headEnd type="none" w="sm" len="sm"/>
            <a:tailEnd type="none" w="sm" len="sm"/>
          </a:ln>
        </p:spPr>
        <p:txBody>
          <a:bodyPr>
            <a:spAutoFit/>
          </a:bodyPr>
          <a:lstStyle/>
          <a:p>
            <a:pPr>
              <a:spcBef>
                <a:spcPct val="50000"/>
              </a:spcBef>
            </a:pPr>
            <a:r>
              <a:rPr lang="en-US" altLang="zh-TW" sz="1600">
                <a:ea typeface="PMingLiU" pitchFamily="18" charset="-120"/>
              </a:rPr>
              <a:t>Germany-Snaps</a:t>
            </a:r>
          </a:p>
        </p:txBody>
      </p:sp>
      <p:sp>
        <p:nvSpPr>
          <p:cNvPr id="28689" name="Text Box 44"/>
          <p:cNvSpPr txBox="1">
            <a:spLocks noChangeArrowheads="1"/>
          </p:cNvSpPr>
          <p:nvPr/>
        </p:nvSpPr>
        <p:spPr bwMode="auto">
          <a:xfrm>
            <a:off x="2514600" y="3048000"/>
            <a:ext cx="1676400" cy="349250"/>
          </a:xfrm>
          <a:prstGeom prst="rect">
            <a:avLst/>
          </a:prstGeom>
          <a:solidFill>
            <a:schemeClr val="bg1"/>
          </a:solidFill>
          <a:ln w="12700" cap="sq">
            <a:solidFill>
              <a:schemeClr val="tx1"/>
            </a:solidFill>
            <a:miter lim="800000"/>
            <a:headEnd type="none" w="sm" len="sm"/>
            <a:tailEnd type="none" w="sm" len="sm"/>
          </a:ln>
        </p:spPr>
        <p:txBody>
          <a:bodyPr>
            <a:spAutoFit/>
          </a:bodyPr>
          <a:lstStyle/>
          <a:p>
            <a:pPr>
              <a:spcBef>
                <a:spcPct val="50000"/>
              </a:spcBef>
            </a:pPr>
            <a:r>
              <a:rPr lang="en-US" altLang="zh-TW" sz="1600">
                <a:ea typeface="PMingLiU" pitchFamily="18" charset="-120"/>
              </a:rPr>
              <a:t>Swiss-Fabric</a:t>
            </a:r>
          </a:p>
        </p:txBody>
      </p:sp>
      <p:sp>
        <p:nvSpPr>
          <p:cNvPr id="28690" name="Text Box 45"/>
          <p:cNvSpPr txBox="1">
            <a:spLocks noChangeArrowheads="1"/>
          </p:cNvSpPr>
          <p:nvPr/>
        </p:nvSpPr>
        <p:spPr bwMode="auto">
          <a:xfrm>
            <a:off x="2514600" y="4648200"/>
            <a:ext cx="1371600" cy="349250"/>
          </a:xfrm>
          <a:prstGeom prst="rect">
            <a:avLst/>
          </a:prstGeom>
          <a:solidFill>
            <a:schemeClr val="bg1"/>
          </a:solidFill>
          <a:ln w="12700" cap="sq">
            <a:solidFill>
              <a:schemeClr val="tx1"/>
            </a:solidFill>
            <a:miter lim="800000"/>
            <a:headEnd type="none" w="sm" len="sm"/>
            <a:tailEnd type="none" w="sm" len="sm"/>
          </a:ln>
        </p:spPr>
        <p:txBody>
          <a:bodyPr>
            <a:spAutoFit/>
          </a:bodyPr>
          <a:lstStyle/>
          <a:p>
            <a:pPr>
              <a:spcBef>
                <a:spcPct val="50000"/>
              </a:spcBef>
            </a:pPr>
            <a:r>
              <a:rPr lang="en-US" altLang="zh-TW" sz="1600">
                <a:ea typeface="PMingLiU" pitchFamily="18" charset="-120"/>
              </a:rPr>
              <a:t>Italy-Snaps</a:t>
            </a:r>
          </a:p>
        </p:txBody>
      </p:sp>
      <p:sp>
        <p:nvSpPr>
          <p:cNvPr id="28691" name="Line 46"/>
          <p:cNvSpPr>
            <a:spLocks noChangeShapeType="1"/>
          </p:cNvSpPr>
          <p:nvPr/>
        </p:nvSpPr>
        <p:spPr bwMode="auto">
          <a:xfrm flipH="1">
            <a:off x="6248400" y="3733800"/>
            <a:ext cx="2590800" cy="228600"/>
          </a:xfrm>
          <a:prstGeom prst="line">
            <a:avLst/>
          </a:prstGeom>
          <a:noFill/>
          <a:ln w="38100" cap="sq">
            <a:solidFill>
              <a:srgbClr val="FF0000"/>
            </a:solidFill>
            <a:round/>
            <a:headEnd type="none" w="sm" len="sm"/>
            <a:tailEnd type="triangle" w="sm" len="sm"/>
          </a:ln>
        </p:spPr>
        <p:txBody>
          <a:bodyPr wrap="none"/>
          <a:lstStyle/>
          <a:p>
            <a:endParaRPr lang="en-US"/>
          </a:p>
        </p:txBody>
      </p:sp>
      <p:sp>
        <p:nvSpPr>
          <p:cNvPr id="28692" name="Text Box 47"/>
          <p:cNvSpPr txBox="1">
            <a:spLocks noChangeArrowheads="1"/>
          </p:cNvSpPr>
          <p:nvPr/>
        </p:nvSpPr>
        <p:spPr bwMode="auto">
          <a:xfrm>
            <a:off x="8763000" y="3581400"/>
            <a:ext cx="1447800" cy="349250"/>
          </a:xfrm>
          <a:prstGeom prst="rect">
            <a:avLst/>
          </a:prstGeom>
          <a:solidFill>
            <a:schemeClr val="bg1"/>
          </a:solidFill>
          <a:ln w="12700" cap="sq">
            <a:solidFill>
              <a:schemeClr val="tx1"/>
            </a:solidFill>
            <a:miter lim="800000"/>
            <a:headEnd type="none" w="sm" len="sm"/>
            <a:tailEnd type="none" w="sm" len="sm"/>
          </a:ln>
        </p:spPr>
        <p:txBody>
          <a:bodyPr>
            <a:spAutoFit/>
          </a:bodyPr>
          <a:lstStyle/>
          <a:p>
            <a:pPr>
              <a:spcBef>
                <a:spcPct val="50000"/>
              </a:spcBef>
            </a:pPr>
            <a:r>
              <a:rPr lang="en-US" altLang="zh-TW" sz="1600">
                <a:ea typeface="PMingLiU" pitchFamily="18" charset="-120"/>
              </a:rPr>
              <a:t>USA-Fabric</a:t>
            </a:r>
          </a:p>
        </p:txBody>
      </p:sp>
    </p:spTree>
    <p:extLst>
      <p:ext uri="{BB962C8B-B14F-4D97-AF65-F5344CB8AC3E}">
        <p14:creationId xmlns:p14="http://schemas.microsoft.com/office/powerpoint/2010/main" val="31855979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bwMode="auto">
          <a:xfrm>
            <a:off x="2209800" y="838200"/>
            <a:ext cx="7772400" cy="1143000"/>
          </a:xfrm>
          <a:noFill/>
          <a:ln w="12700">
            <a:miter lim="800000"/>
            <a:headEnd/>
            <a:tailEnd/>
          </a:ln>
        </p:spPr>
        <p:txBody>
          <a:bodyPr vert="horz" wrap="square" lIns="90487" tIns="44450" rIns="90487" bIns="44450" numCol="1" anchor="ctr" anchorCtr="0" compatLnSpc="1">
            <a:prstTxWarp prst="textNoShape">
              <a:avLst/>
            </a:prstTxWarp>
          </a:bodyPr>
          <a:lstStyle/>
          <a:p>
            <a:pPr eaLnBrk="1" hangingPunct="1"/>
            <a:r>
              <a:rPr lang="en-US" sz="4000" b="1">
                <a:solidFill>
                  <a:srgbClr val="0000CC"/>
                </a:solidFill>
                <a:latin typeface="Arial" pitchFamily="34" charset="0"/>
                <a:cs typeface="Arial" pitchFamily="34" charset="0"/>
              </a:rPr>
              <a:t>Coordination in The Global </a:t>
            </a:r>
            <a:br>
              <a:rPr lang="en-US" sz="4000" b="1">
                <a:solidFill>
                  <a:srgbClr val="0000CC"/>
                </a:solidFill>
                <a:latin typeface="Arial" pitchFamily="34" charset="0"/>
                <a:cs typeface="Arial" pitchFamily="34" charset="0"/>
              </a:rPr>
            </a:br>
            <a:r>
              <a:rPr lang="en-US" sz="4000" b="1">
                <a:solidFill>
                  <a:srgbClr val="0000CC"/>
                </a:solidFill>
                <a:latin typeface="Arial" pitchFamily="34" charset="0"/>
                <a:cs typeface="Arial" pitchFamily="34" charset="0"/>
              </a:rPr>
              <a:t>Supply Chain</a:t>
            </a:r>
          </a:p>
        </p:txBody>
      </p:sp>
      <p:sp>
        <p:nvSpPr>
          <p:cNvPr id="973827" name="Rectangle 3"/>
          <p:cNvSpPr>
            <a:spLocks noGrp="1" noChangeArrowheads="1"/>
          </p:cNvSpPr>
          <p:nvPr>
            <p:ph type="body" idx="1"/>
          </p:nvPr>
        </p:nvSpPr>
        <p:spPr bwMode="auto">
          <a:xfrm>
            <a:off x="838200" y="2667000"/>
            <a:ext cx="7848600" cy="3733800"/>
          </a:xfrm>
          <a:noFill/>
          <a:ln w="12700">
            <a:miter lim="800000"/>
            <a:headEnd/>
            <a:tailEnd/>
          </a:ln>
        </p:spPr>
        <p:txBody>
          <a:bodyPr vert="horz" wrap="square" lIns="90487" tIns="44450" rIns="90487" bIns="44450" numCol="1" anchor="t" anchorCtr="0" compatLnSpc="1">
            <a:prstTxWarp prst="textNoShape">
              <a:avLst/>
            </a:prstTxWarp>
          </a:bodyPr>
          <a:lstStyle/>
          <a:p>
            <a:pPr eaLnBrk="1" hangingPunct="1"/>
            <a:r>
              <a:rPr lang="en-US" b="1" dirty="0">
                <a:latin typeface="Arial" pitchFamily="34" charset="0"/>
                <a:cs typeface="Arial" pitchFamily="34" charset="0"/>
              </a:rPr>
              <a:t>Issues</a:t>
            </a:r>
          </a:p>
          <a:p>
            <a:pPr lvl="1" eaLnBrk="1" hangingPunct="1"/>
            <a:r>
              <a:rPr lang="en-US" b="1" dirty="0">
                <a:solidFill>
                  <a:srgbClr val="800000"/>
                </a:solidFill>
                <a:latin typeface="Arial" pitchFamily="34" charset="0"/>
                <a:cs typeface="Arial" pitchFamily="34" charset="0"/>
              </a:rPr>
              <a:t>Demand variability</a:t>
            </a:r>
          </a:p>
          <a:p>
            <a:pPr lvl="1" eaLnBrk="1" hangingPunct="1"/>
            <a:r>
              <a:rPr lang="en-US" b="1" dirty="0">
                <a:solidFill>
                  <a:srgbClr val="800000"/>
                </a:solidFill>
                <a:latin typeface="Arial" pitchFamily="34" charset="0"/>
                <a:cs typeface="Arial" pitchFamily="34" charset="0"/>
              </a:rPr>
              <a:t>Component sourcing</a:t>
            </a:r>
          </a:p>
          <a:p>
            <a:pPr lvl="1" eaLnBrk="1" hangingPunct="1"/>
            <a:r>
              <a:rPr lang="en-US" b="1" dirty="0">
                <a:solidFill>
                  <a:srgbClr val="800000"/>
                </a:solidFill>
                <a:latin typeface="Arial" pitchFamily="34" charset="0"/>
                <a:cs typeface="Arial" pitchFamily="34" charset="0"/>
              </a:rPr>
              <a:t>Lead time</a:t>
            </a:r>
          </a:p>
          <a:p>
            <a:pPr lvl="1" eaLnBrk="1" hangingPunct="1"/>
            <a:r>
              <a:rPr lang="en-US" b="1" dirty="0">
                <a:solidFill>
                  <a:srgbClr val="800000"/>
                </a:solidFill>
                <a:latin typeface="Arial" pitchFamily="34" charset="0"/>
                <a:cs typeface="Arial" pitchFamily="34" charset="0"/>
              </a:rPr>
              <a:t>Taxes, tariffs</a:t>
            </a:r>
          </a:p>
          <a:p>
            <a:pPr lvl="1" eaLnBrk="1" hangingPunct="1"/>
            <a:r>
              <a:rPr lang="en-US" b="1" dirty="0">
                <a:solidFill>
                  <a:srgbClr val="800000"/>
                </a:solidFill>
                <a:latin typeface="Arial" pitchFamily="34" charset="0"/>
                <a:cs typeface="Arial" pitchFamily="34" charset="0"/>
              </a:rPr>
              <a:t>Trade barriers, quota, etc.</a:t>
            </a:r>
          </a:p>
        </p:txBody>
      </p:sp>
    </p:spTree>
    <p:extLst>
      <p:ext uri="{BB962C8B-B14F-4D97-AF65-F5344CB8AC3E}">
        <p14:creationId xmlns:p14="http://schemas.microsoft.com/office/powerpoint/2010/main" val="238890983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73827">
                                            <p:txEl>
                                              <p:pRg st="0" end="0"/>
                                            </p:txEl>
                                          </p:spTgt>
                                        </p:tgtEl>
                                        <p:attrNameLst>
                                          <p:attrName>style.visibility</p:attrName>
                                        </p:attrNameLst>
                                      </p:cBhvr>
                                      <p:to>
                                        <p:strVal val="visible"/>
                                      </p:to>
                                    </p:set>
                                    <p:anim calcmode="lin" valueType="num">
                                      <p:cBhvr additive="base">
                                        <p:cTn id="7" dur="500" fill="hold"/>
                                        <p:tgtEl>
                                          <p:spTgt spid="97382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97382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73827">
                                            <p:txEl>
                                              <p:pRg st="1" end="1"/>
                                            </p:txEl>
                                          </p:spTgt>
                                        </p:tgtEl>
                                        <p:attrNameLst>
                                          <p:attrName>style.visibility</p:attrName>
                                        </p:attrNameLst>
                                      </p:cBhvr>
                                      <p:to>
                                        <p:strVal val="visible"/>
                                      </p:to>
                                    </p:set>
                                    <p:anim calcmode="lin" valueType="num">
                                      <p:cBhvr additive="base">
                                        <p:cTn id="13" dur="500" fill="hold"/>
                                        <p:tgtEl>
                                          <p:spTgt spid="97382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97382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73827">
                                            <p:txEl>
                                              <p:pRg st="2" end="2"/>
                                            </p:txEl>
                                          </p:spTgt>
                                        </p:tgtEl>
                                        <p:attrNameLst>
                                          <p:attrName>style.visibility</p:attrName>
                                        </p:attrNameLst>
                                      </p:cBhvr>
                                      <p:to>
                                        <p:strVal val="visible"/>
                                      </p:to>
                                    </p:set>
                                    <p:anim calcmode="lin" valueType="num">
                                      <p:cBhvr additive="base">
                                        <p:cTn id="19" dur="500" fill="hold"/>
                                        <p:tgtEl>
                                          <p:spTgt spid="973827">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97382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973827">
                                            <p:txEl>
                                              <p:pRg st="3" end="3"/>
                                            </p:txEl>
                                          </p:spTgt>
                                        </p:tgtEl>
                                        <p:attrNameLst>
                                          <p:attrName>style.visibility</p:attrName>
                                        </p:attrNameLst>
                                      </p:cBhvr>
                                      <p:to>
                                        <p:strVal val="visible"/>
                                      </p:to>
                                    </p:set>
                                    <p:anim calcmode="lin" valueType="num">
                                      <p:cBhvr additive="base">
                                        <p:cTn id="25" dur="500" fill="hold"/>
                                        <p:tgtEl>
                                          <p:spTgt spid="973827">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97382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973827">
                                            <p:txEl>
                                              <p:pRg st="4" end="4"/>
                                            </p:txEl>
                                          </p:spTgt>
                                        </p:tgtEl>
                                        <p:attrNameLst>
                                          <p:attrName>style.visibility</p:attrName>
                                        </p:attrNameLst>
                                      </p:cBhvr>
                                      <p:to>
                                        <p:strVal val="visible"/>
                                      </p:to>
                                    </p:set>
                                    <p:anim calcmode="lin" valueType="num">
                                      <p:cBhvr additive="base">
                                        <p:cTn id="31" dur="500" fill="hold"/>
                                        <p:tgtEl>
                                          <p:spTgt spid="973827">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973827">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973827">
                                            <p:txEl>
                                              <p:pRg st="5" end="5"/>
                                            </p:txEl>
                                          </p:spTgt>
                                        </p:tgtEl>
                                        <p:attrNameLst>
                                          <p:attrName>style.visibility</p:attrName>
                                        </p:attrNameLst>
                                      </p:cBhvr>
                                      <p:to>
                                        <p:strVal val="visible"/>
                                      </p:to>
                                    </p:set>
                                    <p:anim calcmode="lin" valueType="num">
                                      <p:cBhvr additive="base">
                                        <p:cTn id="37" dur="500" fill="hold"/>
                                        <p:tgtEl>
                                          <p:spTgt spid="973827">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973827">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3827" grpId="0" build="p" bldLvl="5"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bwMode="auto">
          <a:xfrm>
            <a:off x="2819400" y="609600"/>
            <a:ext cx="6096000" cy="685800"/>
          </a:xfrm>
          <a:ln>
            <a:miter lim="800000"/>
            <a:headEnd/>
            <a:tailEnd/>
          </a:ln>
        </p:spPr>
        <p:txBody>
          <a:bodyPr vert="horz" wrap="square" lIns="91440" tIns="45720" rIns="91440" bIns="45720" numCol="1" anchor="t" anchorCtr="0" compatLnSpc="1">
            <a:prstTxWarp prst="textNoShape">
              <a:avLst/>
            </a:prstTxWarp>
          </a:bodyPr>
          <a:lstStyle/>
          <a:p>
            <a:pPr>
              <a:defRPr/>
            </a:pPr>
            <a:r>
              <a:rPr lang="en-US" altLang="zh-TW" b="1" dirty="0">
                <a:solidFill>
                  <a:schemeClr val="accent6"/>
                </a:solidFill>
                <a:latin typeface="Arial" pitchFamily="34" charset="0"/>
                <a:ea typeface="PMingLiU" pitchFamily="18" charset="-120"/>
                <a:cs typeface="Arial" pitchFamily="34" charset="0"/>
              </a:rPr>
              <a:t>Hong Kong VS. China</a:t>
            </a:r>
          </a:p>
        </p:txBody>
      </p:sp>
      <p:graphicFrame>
        <p:nvGraphicFramePr>
          <p:cNvPr id="24607" name="Group 31"/>
          <p:cNvGraphicFramePr>
            <a:graphicFrameLocks noGrp="1"/>
          </p:cNvGraphicFramePr>
          <p:nvPr>
            <p:ph type="tbl" idx="1"/>
          </p:nvPr>
        </p:nvGraphicFramePr>
        <p:xfrm>
          <a:off x="2057400" y="1676401"/>
          <a:ext cx="8153400" cy="4910139"/>
        </p:xfrm>
        <a:graphic>
          <a:graphicData uri="http://schemas.openxmlformats.org/drawingml/2006/table">
            <a:tbl>
              <a:tblPr/>
              <a:tblGrid>
                <a:gridCol w="2717800">
                  <a:extLst>
                    <a:ext uri="{9D8B030D-6E8A-4147-A177-3AD203B41FA5}">
                      <a16:colId xmlns:a16="http://schemas.microsoft.com/office/drawing/2014/main" val="20000"/>
                    </a:ext>
                  </a:extLst>
                </a:gridCol>
                <a:gridCol w="2717800">
                  <a:extLst>
                    <a:ext uri="{9D8B030D-6E8A-4147-A177-3AD203B41FA5}">
                      <a16:colId xmlns:a16="http://schemas.microsoft.com/office/drawing/2014/main" val="20001"/>
                    </a:ext>
                  </a:extLst>
                </a:gridCol>
                <a:gridCol w="2717800">
                  <a:extLst>
                    <a:ext uri="{9D8B030D-6E8A-4147-A177-3AD203B41FA5}">
                      <a16:colId xmlns:a16="http://schemas.microsoft.com/office/drawing/2014/main" val="20002"/>
                    </a:ext>
                  </a:extLst>
                </a:gridCol>
              </a:tblGrid>
              <a:tr h="649288">
                <a:tc>
                  <a:txBody>
                    <a:bodyPr/>
                    <a:lstStyle/>
                    <a:p>
                      <a:pPr marL="0" marR="0" lvl="0" indent="0" algn="l" defTabSz="914400" rtl="0" eaLnBrk="1" fontAlgn="base" latinLnBrk="0" hangingPunct="1">
                        <a:lnSpc>
                          <a:spcPct val="100000"/>
                        </a:lnSpc>
                        <a:spcBef>
                          <a:spcPct val="20000"/>
                        </a:spcBef>
                        <a:spcAft>
                          <a:spcPct val="0"/>
                        </a:spcAft>
                        <a:buClrTx/>
                        <a:buSzPct val="90000"/>
                        <a:buFontTx/>
                        <a:buNone/>
                        <a:tabLst/>
                      </a:pPr>
                      <a:endParaRPr kumimoji="0" lang="zh-TW" altLang="en-US" sz="2400" b="0" i="0" u="none" strike="noStrike" cap="none" normalizeH="0" baseline="0" dirty="0">
                        <a:ln>
                          <a:noFill/>
                        </a:ln>
                        <a:solidFill>
                          <a:srgbClr val="C00000"/>
                        </a:solidFill>
                        <a:effectLst/>
                        <a:latin typeface="Tahoma" pitchFamily="34" charset="0"/>
                        <a:ea typeface="PMingLiU" pitchFamily="18" charset="-12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0" lang="en-US" altLang="zh-TW" sz="2400" b="1" i="0" u="none" strike="noStrike" cap="none" normalizeH="0" baseline="0" dirty="0">
                          <a:ln>
                            <a:noFill/>
                          </a:ln>
                          <a:solidFill>
                            <a:srgbClr val="009900"/>
                          </a:solidFill>
                          <a:effectLst/>
                          <a:latin typeface="Tahoma" pitchFamily="34" charset="0"/>
                          <a:ea typeface="PMingLiU" pitchFamily="18" charset="-120"/>
                        </a:rPr>
                        <a:t>Hong Kong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0" lang="en-US" altLang="zh-TW" sz="2400" b="1" i="0" u="none" strike="noStrike" cap="none" normalizeH="0" baseline="0" dirty="0">
                          <a:ln>
                            <a:noFill/>
                          </a:ln>
                          <a:solidFill>
                            <a:srgbClr val="996633"/>
                          </a:solidFill>
                          <a:effectLst/>
                          <a:latin typeface="Tahoma" pitchFamily="34" charset="0"/>
                          <a:ea typeface="PMingLiU" pitchFamily="18" charset="-120"/>
                        </a:rPr>
                        <a:t>China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820738">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0" lang="en-US" altLang="zh-TW" sz="2400" b="0" i="0" u="none" strike="noStrike" cap="none" normalizeH="0" baseline="0">
                          <a:ln>
                            <a:noFill/>
                          </a:ln>
                          <a:solidFill>
                            <a:srgbClr val="C00000"/>
                          </a:solidFill>
                          <a:effectLst/>
                          <a:latin typeface="Tahoma" pitchFamily="34" charset="0"/>
                          <a:ea typeface="PMingLiU" pitchFamily="18" charset="-120"/>
                        </a:rPr>
                        <a:t>Line Configuration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0" lang="zh-TW" altLang="en-US" sz="2400" b="0" i="0" u="none" strike="noStrike" cap="none" normalizeH="0" baseline="0">
                          <a:ln>
                            <a:noFill/>
                          </a:ln>
                          <a:solidFill>
                            <a:srgbClr val="009900"/>
                          </a:solidFill>
                          <a:effectLst/>
                          <a:latin typeface="Tahoma" pitchFamily="34" charset="0"/>
                          <a:ea typeface="PMingLiU" pitchFamily="18" charset="-120"/>
                        </a:rPr>
                        <a:t> 10-12 </a:t>
                      </a:r>
                      <a:r>
                        <a:rPr kumimoji="0" lang="en-US" altLang="zh-TW" sz="2400" b="0" i="0" u="none" strike="noStrike" cap="none" normalizeH="0" baseline="0">
                          <a:ln>
                            <a:noFill/>
                          </a:ln>
                          <a:solidFill>
                            <a:srgbClr val="009900"/>
                          </a:solidFill>
                          <a:effectLst/>
                          <a:latin typeface="Tahoma" pitchFamily="34" charset="0"/>
                          <a:ea typeface="PMingLiU" pitchFamily="18" charset="-120"/>
                        </a:rPr>
                        <a:t>people/line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0" lang="zh-TW" altLang="en-US" sz="2400" b="0" i="0" u="none" strike="noStrike" cap="none" normalizeH="0" baseline="0" dirty="0">
                          <a:ln>
                            <a:noFill/>
                          </a:ln>
                          <a:solidFill>
                            <a:srgbClr val="996633"/>
                          </a:solidFill>
                          <a:effectLst/>
                          <a:latin typeface="Tahoma" pitchFamily="34" charset="0"/>
                          <a:ea typeface="PMingLiU" pitchFamily="18" charset="-120"/>
                        </a:rPr>
                        <a:t>40 </a:t>
                      </a:r>
                      <a:r>
                        <a:rPr kumimoji="0" lang="en-US" altLang="zh-TW" sz="2400" b="0" i="0" u="none" strike="noStrike" cap="none" normalizeH="0" baseline="0" dirty="0">
                          <a:ln>
                            <a:noFill/>
                          </a:ln>
                          <a:solidFill>
                            <a:srgbClr val="996633"/>
                          </a:solidFill>
                          <a:effectLst/>
                          <a:latin typeface="Tahoma" pitchFamily="34" charset="0"/>
                          <a:ea typeface="PMingLiU" pitchFamily="18" charset="-120"/>
                        </a:rPr>
                        <a:t>people/line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930275">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0" lang="en-US" altLang="zh-TW" sz="2400" b="0" i="0" u="none" strike="noStrike" cap="none" normalizeH="0" baseline="0">
                          <a:ln>
                            <a:noFill/>
                          </a:ln>
                          <a:solidFill>
                            <a:srgbClr val="C00000"/>
                          </a:solidFill>
                          <a:effectLst/>
                          <a:latin typeface="Tahoma" pitchFamily="34" charset="0"/>
                          <a:ea typeface="PMingLiU" pitchFamily="18" charset="-120"/>
                        </a:rPr>
                        <a:t>Training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0" lang="en-US" altLang="zh-TW" sz="2400" b="0" i="0" u="none" strike="noStrike" cap="none" normalizeH="0" baseline="0" dirty="0">
                          <a:ln>
                            <a:noFill/>
                          </a:ln>
                          <a:solidFill>
                            <a:srgbClr val="009900"/>
                          </a:solidFill>
                          <a:effectLst/>
                          <a:latin typeface="Tahoma" pitchFamily="34" charset="0"/>
                          <a:ea typeface="PMingLiU" pitchFamily="18" charset="-120"/>
                        </a:rPr>
                        <a:t>Cross-trained</a:t>
                      </a:r>
                    </a:p>
                    <a:p>
                      <a:pPr marL="0" marR="0" lvl="0" indent="0" algn="ctr" defTabSz="914400" rtl="0" eaLnBrk="1" fontAlgn="base" latinLnBrk="0" hangingPunct="1">
                        <a:lnSpc>
                          <a:spcPct val="100000"/>
                        </a:lnSpc>
                        <a:spcBef>
                          <a:spcPct val="20000"/>
                        </a:spcBef>
                        <a:spcAft>
                          <a:spcPct val="0"/>
                        </a:spcAft>
                        <a:buClrTx/>
                        <a:buSzPct val="90000"/>
                        <a:buFontTx/>
                        <a:buNone/>
                        <a:tabLst/>
                      </a:pPr>
                      <a:r>
                        <a:rPr kumimoji="0" lang="en-US" altLang="zh-TW" sz="2400" b="0" i="0" u="none" strike="noStrike" cap="none" normalizeH="0" baseline="0" dirty="0">
                          <a:ln>
                            <a:noFill/>
                          </a:ln>
                          <a:solidFill>
                            <a:srgbClr val="009900"/>
                          </a:solidFill>
                          <a:effectLst/>
                          <a:latin typeface="Tahoma" pitchFamily="34" charset="0"/>
                          <a:ea typeface="PMingLiU" pitchFamily="18" charset="-120"/>
                        </a:rPr>
                        <a:t>50% faster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0" lang="en-US" altLang="zh-TW" sz="2400" b="0" i="0" u="none" strike="noStrike" cap="none" normalizeH="0" baseline="0" dirty="0">
                          <a:ln>
                            <a:noFill/>
                          </a:ln>
                          <a:solidFill>
                            <a:srgbClr val="996633"/>
                          </a:solidFill>
                          <a:effectLst/>
                          <a:latin typeface="Tahoma" pitchFamily="34" charset="0"/>
                          <a:ea typeface="PMingLiU" pitchFamily="18" charset="-120"/>
                        </a:rPr>
                        <a:t>Trained for single operation only</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49288">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0" lang="en-US" altLang="zh-TW" sz="2400" b="0" i="0" u="none" strike="noStrike" cap="none" normalizeH="0" baseline="0">
                          <a:ln>
                            <a:noFill/>
                          </a:ln>
                          <a:solidFill>
                            <a:srgbClr val="C00000"/>
                          </a:solidFill>
                          <a:effectLst/>
                          <a:latin typeface="Tahoma" pitchFamily="34" charset="0"/>
                          <a:ea typeface="PMingLiU" pitchFamily="18" charset="-120"/>
                        </a:rPr>
                        <a:t>Repair Rate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0" lang="zh-TW" altLang="en-US" sz="2400" b="0" i="0" u="none" strike="noStrike" cap="none" normalizeH="0" baseline="0">
                          <a:ln>
                            <a:noFill/>
                          </a:ln>
                          <a:solidFill>
                            <a:srgbClr val="009900"/>
                          </a:solidFill>
                          <a:effectLst/>
                          <a:latin typeface="Tahoma" pitchFamily="34" charset="0"/>
                          <a:ea typeface="PMingLiU" pitchFamily="18" charset="-120"/>
                        </a:rPr>
                        <a:t>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0" lang="zh-TW" altLang="en-US" sz="2400" b="0" i="0" u="none" strike="noStrike" cap="none" normalizeH="0" baseline="0" dirty="0">
                          <a:ln>
                            <a:noFill/>
                          </a:ln>
                          <a:solidFill>
                            <a:srgbClr val="996633"/>
                          </a:solidFill>
                          <a:effectLst/>
                          <a:latin typeface="Tahoma" pitchFamily="34" charset="0"/>
                          <a:ea typeface="PMingLiU" pitchFamily="18" charset="-120"/>
                        </a:rPr>
                        <a:t>10%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930275">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0" lang="en-US" altLang="zh-TW" sz="2400" b="0" i="0" u="none" strike="noStrike" cap="none" normalizeH="0" baseline="0" dirty="0">
                          <a:ln>
                            <a:noFill/>
                          </a:ln>
                          <a:solidFill>
                            <a:srgbClr val="C00000"/>
                          </a:solidFill>
                          <a:effectLst/>
                          <a:latin typeface="Tahoma" pitchFamily="34" charset="0"/>
                          <a:ea typeface="PMingLiU" pitchFamily="18" charset="-120"/>
                        </a:rPr>
                        <a:t>Minimum Order</a:t>
                      </a:r>
                    </a:p>
                    <a:p>
                      <a:pPr marL="0" marR="0" lvl="0" indent="0" algn="ctr" defTabSz="914400" rtl="0" eaLnBrk="1" fontAlgn="base" latinLnBrk="0" hangingPunct="1">
                        <a:lnSpc>
                          <a:spcPct val="100000"/>
                        </a:lnSpc>
                        <a:spcBef>
                          <a:spcPct val="20000"/>
                        </a:spcBef>
                        <a:spcAft>
                          <a:spcPct val="0"/>
                        </a:spcAft>
                        <a:buClrTx/>
                        <a:buSzPct val="90000"/>
                        <a:buFontTx/>
                        <a:buNone/>
                        <a:tabLst/>
                      </a:pPr>
                      <a:r>
                        <a:rPr kumimoji="0" lang="en-US" altLang="zh-TW" sz="2400" b="0" i="0" u="none" strike="noStrike" cap="none" normalizeH="0" baseline="0" dirty="0">
                          <a:ln>
                            <a:noFill/>
                          </a:ln>
                          <a:solidFill>
                            <a:srgbClr val="C00000"/>
                          </a:solidFill>
                          <a:effectLst/>
                          <a:latin typeface="Tahoma" pitchFamily="34" charset="0"/>
                          <a:ea typeface="PMingLiU" pitchFamily="18" charset="-120"/>
                        </a:rPr>
                        <a:t>Quantity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0" lang="zh-TW" altLang="en-US" sz="2400" b="0" i="0" u="none" strike="noStrike" cap="none" normalizeH="0" baseline="0" dirty="0">
                          <a:ln>
                            <a:noFill/>
                          </a:ln>
                          <a:solidFill>
                            <a:srgbClr val="009900"/>
                          </a:solidFill>
                          <a:effectLst/>
                          <a:latin typeface="Tahoma" pitchFamily="34" charset="0"/>
                          <a:ea typeface="PMingLiU" pitchFamily="18" charset="-120"/>
                        </a:rPr>
                        <a:t>600 </a:t>
                      </a:r>
                      <a:r>
                        <a:rPr kumimoji="0" lang="en-US" altLang="zh-TW" sz="2400" b="0" i="0" u="none" strike="noStrike" cap="none" normalizeH="0" baseline="0" dirty="0">
                          <a:ln>
                            <a:noFill/>
                          </a:ln>
                          <a:solidFill>
                            <a:srgbClr val="009900"/>
                          </a:solidFill>
                          <a:effectLst/>
                          <a:latin typeface="Tahoma" pitchFamily="34" charset="0"/>
                          <a:ea typeface="PMingLiU" pitchFamily="18" charset="-120"/>
                        </a:rPr>
                        <a:t>units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0" lang="zh-TW" altLang="en-US" sz="2400" b="0" i="0" u="none" strike="noStrike" cap="none" normalizeH="0" baseline="0" dirty="0">
                          <a:ln>
                            <a:noFill/>
                          </a:ln>
                          <a:solidFill>
                            <a:srgbClr val="996633"/>
                          </a:solidFill>
                          <a:effectLst/>
                          <a:latin typeface="Tahoma" pitchFamily="34" charset="0"/>
                          <a:ea typeface="PMingLiU" pitchFamily="18" charset="-120"/>
                        </a:rPr>
                        <a:t>1200 </a:t>
                      </a:r>
                      <a:r>
                        <a:rPr kumimoji="0" lang="en-US" altLang="zh-TW" sz="2400" b="0" i="0" u="none" strike="noStrike" cap="none" normalizeH="0" baseline="0" dirty="0">
                          <a:ln>
                            <a:noFill/>
                          </a:ln>
                          <a:solidFill>
                            <a:srgbClr val="996633"/>
                          </a:solidFill>
                          <a:effectLst/>
                          <a:latin typeface="Tahoma" pitchFamily="34" charset="0"/>
                          <a:ea typeface="PMingLiU" pitchFamily="18" charset="-120"/>
                        </a:rPr>
                        <a:t>units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930275">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0" lang="en-US" altLang="zh-TW" sz="2400" b="0" i="0" u="none" strike="noStrike" cap="none" normalizeH="0" baseline="0" dirty="0">
                          <a:ln>
                            <a:noFill/>
                          </a:ln>
                          <a:solidFill>
                            <a:srgbClr val="C00000"/>
                          </a:solidFill>
                          <a:effectLst/>
                          <a:latin typeface="Tahoma" pitchFamily="34" charset="0"/>
                          <a:ea typeface="PMingLiU" pitchFamily="18" charset="-120"/>
                        </a:rPr>
                        <a:t>Cost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0" lang="en-US" altLang="zh-TW" sz="2400" b="0" i="0" u="none" strike="noStrike" cap="none" normalizeH="0" baseline="0" dirty="0">
                          <a:ln>
                            <a:noFill/>
                          </a:ln>
                          <a:solidFill>
                            <a:srgbClr val="009900"/>
                          </a:solidFill>
                          <a:effectLst/>
                          <a:latin typeface="Tahoma" pitchFamily="34" charset="0"/>
                          <a:ea typeface="PMingLiU" pitchFamily="18" charset="-120"/>
                        </a:rPr>
                        <a:t>$60.08 (landed)</a:t>
                      </a:r>
                    </a:p>
                    <a:p>
                      <a:pPr marL="0" marR="0" lvl="0" indent="0" algn="ctr" defTabSz="914400" rtl="0" eaLnBrk="1" fontAlgn="base" latinLnBrk="0" hangingPunct="1">
                        <a:lnSpc>
                          <a:spcPct val="100000"/>
                        </a:lnSpc>
                        <a:spcBef>
                          <a:spcPct val="20000"/>
                        </a:spcBef>
                        <a:spcAft>
                          <a:spcPct val="0"/>
                        </a:spcAft>
                        <a:buClrTx/>
                        <a:buSzPct val="90000"/>
                        <a:buFontTx/>
                        <a:buNone/>
                        <a:tabLst/>
                      </a:pPr>
                      <a:r>
                        <a:rPr kumimoji="0" lang="en-US" altLang="zh-TW" sz="2400" b="0" i="0" u="none" strike="noStrike" cap="none" normalizeH="0" baseline="0" dirty="0">
                          <a:ln>
                            <a:noFill/>
                          </a:ln>
                          <a:solidFill>
                            <a:srgbClr val="009900"/>
                          </a:solidFill>
                          <a:effectLst/>
                          <a:latin typeface="Tahoma" pitchFamily="34" charset="0"/>
                          <a:ea typeface="PMingLiU" pitchFamily="18" charset="-120"/>
                        </a:rPr>
                        <a:t>$3.84/hr (labor)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0" lang="en-US" altLang="zh-TW" sz="2400" b="0" i="0" u="none" strike="noStrike" cap="none" normalizeH="0" baseline="0" dirty="0">
                          <a:ln>
                            <a:noFill/>
                          </a:ln>
                          <a:solidFill>
                            <a:srgbClr val="996633"/>
                          </a:solidFill>
                          <a:effectLst/>
                          <a:latin typeface="Tahoma" pitchFamily="34" charset="0"/>
                          <a:ea typeface="PMingLiU" pitchFamily="18" charset="-120"/>
                        </a:rPr>
                        <a:t>$51.92</a:t>
                      </a:r>
                    </a:p>
                    <a:p>
                      <a:pPr marL="0" marR="0" lvl="0" indent="0" algn="ctr" defTabSz="914400" rtl="0" eaLnBrk="1" fontAlgn="base" latinLnBrk="0" hangingPunct="1">
                        <a:lnSpc>
                          <a:spcPct val="100000"/>
                        </a:lnSpc>
                        <a:spcBef>
                          <a:spcPct val="20000"/>
                        </a:spcBef>
                        <a:spcAft>
                          <a:spcPct val="0"/>
                        </a:spcAft>
                        <a:buClrTx/>
                        <a:buSzPct val="90000"/>
                        <a:buFontTx/>
                        <a:buNone/>
                        <a:tabLst/>
                      </a:pPr>
                      <a:r>
                        <a:rPr kumimoji="0" lang="en-US" altLang="zh-TW" sz="2400" b="0" i="0" u="none" strike="noStrike" cap="none" normalizeH="0" baseline="0" dirty="0">
                          <a:ln>
                            <a:noFill/>
                          </a:ln>
                          <a:solidFill>
                            <a:srgbClr val="996633"/>
                          </a:solidFill>
                          <a:effectLst/>
                          <a:latin typeface="Tahoma" pitchFamily="34" charset="0"/>
                          <a:ea typeface="PMingLiU" pitchFamily="18" charset="-120"/>
                        </a:rPr>
                        <a:t>$0.16/hr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53804807"/>
      </p:ext>
    </p:extLst>
  </p:cSld>
  <p:clrMapOvr>
    <a:masterClrMapping/>
  </p:clrMapOvr>
  <p:transition>
    <p:wipe dir="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362" name="Object 2"/>
          <p:cNvGraphicFramePr>
            <a:graphicFrameLocks/>
          </p:cNvGraphicFramePr>
          <p:nvPr>
            <p:extLst/>
          </p:nvPr>
        </p:nvGraphicFramePr>
        <p:xfrm>
          <a:off x="2806700" y="2362200"/>
          <a:ext cx="6794500" cy="2916238"/>
        </p:xfrm>
        <a:graphic>
          <a:graphicData uri="http://schemas.openxmlformats.org/presentationml/2006/ole">
            <mc:AlternateContent xmlns:mc="http://schemas.openxmlformats.org/markup-compatibility/2006">
              <mc:Choice xmlns:v="urn:schemas-microsoft-com:vml" Requires="v">
                <p:oleObj spid="_x0000_s185384" name="Worksheet" r:id="rId4" imgW="6792913" imgH="2914650" progId="Excel.Sheet.8">
                  <p:embed/>
                </p:oleObj>
              </mc:Choice>
              <mc:Fallback>
                <p:oleObj name="Worksheet" r:id="rId4" imgW="6792913" imgH="2914650" progId="Excel.Sheet.8">
                  <p:embed/>
                  <p:pic>
                    <p:nvPicPr>
                      <p:cNvPr id="15362"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06700" y="2362200"/>
                        <a:ext cx="6794500" cy="2916238"/>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5363" name="Rectangle 3"/>
          <p:cNvSpPr>
            <a:spLocks noGrp="1" noChangeArrowheads="1"/>
          </p:cNvSpPr>
          <p:nvPr>
            <p:ph type="title"/>
          </p:nvPr>
        </p:nvSpPr>
        <p:spPr bwMode="auto">
          <a:xfrm>
            <a:off x="2209800" y="609600"/>
            <a:ext cx="7772400" cy="1143000"/>
          </a:xfrm>
          <a:noFill/>
          <a:ln w="12700">
            <a:miter lim="800000"/>
            <a:headEnd/>
            <a:tailEnd/>
          </a:ln>
        </p:spPr>
        <p:txBody>
          <a:bodyPr vert="horz" wrap="square" lIns="90487" tIns="44450" rIns="90487" bIns="44450" numCol="1" anchor="ctr" anchorCtr="0" compatLnSpc="1">
            <a:prstTxWarp prst="textNoShape">
              <a:avLst/>
            </a:prstTxWarp>
          </a:bodyPr>
          <a:lstStyle/>
          <a:p>
            <a:pPr eaLnBrk="1" hangingPunct="1"/>
            <a:r>
              <a:rPr lang="en-US" b="1">
                <a:solidFill>
                  <a:srgbClr val="0000CC"/>
                </a:solidFill>
                <a:latin typeface="Arial" panose="020B0604020202020204" pitchFamily="34" charset="0"/>
                <a:cs typeface="Arial" panose="020B0604020202020204" pitchFamily="34" charset="0"/>
              </a:rPr>
              <a:t>Results at Sport Obermeyer</a:t>
            </a:r>
          </a:p>
        </p:txBody>
      </p:sp>
    </p:spTree>
    <p:extLst>
      <p:ext uri="{BB962C8B-B14F-4D97-AF65-F5344CB8AC3E}">
        <p14:creationId xmlns:p14="http://schemas.microsoft.com/office/powerpoint/2010/main" val="4050775881"/>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bwMode="auto">
          <a:xfrm>
            <a:off x="2209800" y="609600"/>
            <a:ext cx="7772400" cy="914400"/>
          </a:xfrm>
          <a:noFill/>
          <a:ln w="12700">
            <a:miter lim="800000"/>
            <a:headEnd/>
            <a:tailEnd/>
          </a:ln>
        </p:spPr>
        <p:txBody>
          <a:bodyPr vert="horz" wrap="square" lIns="90487" tIns="44450" rIns="90487" bIns="44450" numCol="1" anchor="ctr" anchorCtr="0" compatLnSpc="1">
            <a:prstTxWarp prst="textNoShape">
              <a:avLst/>
            </a:prstTxWarp>
          </a:bodyPr>
          <a:lstStyle/>
          <a:p>
            <a:pPr eaLnBrk="1" hangingPunct="1"/>
            <a:r>
              <a:rPr lang="en-US" b="1" dirty="0">
                <a:solidFill>
                  <a:srgbClr val="0000CC"/>
                </a:solidFill>
                <a:latin typeface="Arial" panose="020B0604020202020204" pitchFamily="34" charset="0"/>
                <a:cs typeface="Arial" panose="020B0604020202020204" pitchFamily="34" charset="0"/>
              </a:rPr>
              <a:t>Lessons Learned</a:t>
            </a:r>
          </a:p>
        </p:txBody>
      </p:sp>
      <p:sp>
        <p:nvSpPr>
          <p:cNvPr id="33795" name="Rectangle 3"/>
          <p:cNvSpPr>
            <a:spLocks noGrp="1" noChangeArrowheads="1"/>
          </p:cNvSpPr>
          <p:nvPr>
            <p:ph type="body" idx="1"/>
          </p:nvPr>
        </p:nvSpPr>
        <p:spPr bwMode="auto">
          <a:xfrm>
            <a:off x="914400" y="1905000"/>
            <a:ext cx="9448800" cy="4114800"/>
          </a:xfrm>
          <a:noFill/>
          <a:ln w="12700">
            <a:miter lim="800000"/>
            <a:headEnd/>
            <a:tailEnd/>
          </a:ln>
        </p:spPr>
        <p:txBody>
          <a:bodyPr vert="horz" wrap="square" lIns="90487" tIns="44450" rIns="90487" bIns="44450" numCol="1" anchor="t" anchorCtr="0" compatLnSpc="1">
            <a:prstTxWarp prst="textNoShape">
              <a:avLst/>
            </a:prstTxWarp>
          </a:bodyPr>
          <a:lstStyle/>
          <a:p>
            <a:pPr eaLnBrk="1" hangingPunct="1">
              <a:lnSpc>
                <a:spcPct val="90000"/>
              </a:lnSpc>
            </a:pPr>
            <a:r>
              <a:rPr lang="en-US" sz="2800" b="1" dirty="0">
                <a:solidFill>
                  <a:srgbClr val="A50021"/>
                </a:solidFill>
                <a:latin typeface="Arial" panose="020B0604020202020204" pitchFamily="34" charset="0"/>
                <a:cs typeface="Arial" panose="020B0604020202020204" pitchFamily="34" charset="0"/>
              </a:rPr>
              <a:t>Blend statistics with expert predictions!</a:t>
            </a:r>
          </a:p>
          <a:p>
            <a:pPr eaLnBrk="1" hangingPunct="1">
              <a:lnSpc>
                <a:spcPct val="90000"/>
              </a:lnSpc>
            </a:pPr>
            <a:endParaRPr lang="en-US" sz="2800" b="1" dirty="0">
              <a:solidFill>
                <a:srgbClr val="A50021"/>
              </a:solidFill>
              <a:latin typeface="Arial" panose="020B0604020202020204" pitchFamily="34" charset="0"/>
              <a:cs typeface="Arial" panose="020B0604020202020204" pitchFamily="34" charset="0"/>
            </a:endParaRPr>
          </a:p>
          <a:p>
            <a:pPr eaLnBrk="1" hangingPunct="1">
              <a:lnSpc>
                <a:spcPct val="90000"/>
              </a:lnSpc>
            </a:pPr>
            <a:r>
              <a:rPr lang="en-US" sz="2800" b="1" dirty="0">
                <a:solidFill>
                  <a:srgbClr val="A50021"/>
                </a:solidFill>
                <a:latin typeface="Arial" panose="020B0604020202020204" pitchFamily="34" charset="0"/>
                <a:cs typeface="Arial" panose="020B0604020202020204" pitchFamily="34" charset="0"/>
              </a:rPr>
              <a:t>The big picture</a:t>
            </a:r>
          </a:p>
          <a:p>
            <a:pPr lvl="1" eaLnBrk="1" hangingPunct="1">
              <a:lnSpc>
                <a:spcPct val="90000"/>
              </a:lnSpc>
            </a:pPr>
            <a:r>
              <a:rPr lang="en-US" sz="2400" b="1" dirty="0">
                <a:solidFill>
                  <a:srgbClr val="009900"/>
                </a:solidFill>
                <a:latin typeface="Arial" panose="020B0604020202020204" pitchFamily="34" charset="0"/>
                <a:cs typeface="Arial" panose="020B0604020202020204" pitchFamily="34" charset="0"/>
              </a:rPr>
              <a:t>How forecasting relates to production planning</a:t>
            </a:r>
          </a:p>
          <a:p>
            <a:pPr lvl="1" eaLnBrk="1" hangingPunct="1">
              <a:lnSpc>
                <a:spcPct val="90000"/>
              </a:lnSpc>
            </a:pPr>
            <a:r>
              <a:rPr lang="en-US" sz="2400" b="1" dirty="0">
                <a:solidFill>
                  <a:srgbClr val="009900"/>
                </a:solidFill>
                <a:latin typeface="Arial" panose="020B0604020202020204" pitchFamily="34" charset="0"/>
                <a:cs typeface="Arial" panose="020B0604020202020204" pitchFamily="34" charset="0"/>
              </a:rPr>
              <a:t>Role of lead-time in SCM</a:t>
            </a:r>
          </a:p>
          <a:p>
            <a:pPr lvl="1" eaLnBrk="1" hangingPunct="1">
              <a:lnSpc>
                <a:spcPct val="90000"/>
              </a:lnSpc>
            </a:pPr>
            <a:r>
              <a:rPr lang="en-US" sz="2400" b="1" dirty="0">
                <a:solidFill>
                  <a:srgbClr val="009900"/>
                </a:solidFill>
                <a:latin typeface="Arial" panose="020B0604020202020204" pitchFamily="34" charset="0"/>
                <a:cs typeface="Arial" panose="020B0604020202020204" pitchFamily="34" charset="0"/>
              </a:rPr>
              <a:t>How forecasting relates to SCM</a:t>
            </a:r>
          </a:p>
          <a:p>
            <a:pPr lvl="1" eaLnBrk="1" hangingPunct="1">
              <a:lnSpc>
                <a:spcPct val="90000"/>
              </a:lnSpc>
            </a:pPr>
            <a:endParaRPr lang="en-US" sz="2400" b="1" dirty="0">
              <a:latin typeface="Arial" panose="020B0604020202020204" pitchFamily="34" charset="0"/>
              <a:cs typeface="Arial" panose="020B0604020202020204" pitchFamily="34" charset="0"/>
            </a:endParaRPr>
          </a:p>
          <a:p>
            <a:pPr eaLnBrk="1" hangingPunct="1">
              <a:lnSpc>
                <a:spcPct val="90000"/>
              </a:lnSpc>
            </a:pPr>
            <a:r>
              <a:rPr lang="en-US" sz="2800" b="1" dirty="0">
                <a:solidFill>
                  <a:srgbClr val="A50021"/>
                </a:solidFill>
                <a:latin typeface="Arial" panose="020B0604020202020204" pitchFamily="34" charset="0"/>
                <a:cs typeface="Arial" panose="020B0604020202020204" pitchFamily="34" charset="0"/>
              </a:rPr>
              <a:t>Strong analytical techniques are useful</a:t>
            </a:r>
          </a:p>
        </p:txBody>
      </p:sp>
      <p:sp>
        <p:nvSpPr>
          <p:cNvPr id="980996" name="Text Box 4"/>
          <p:cNvSpPr txBox="1">
            <a:spLocks noChangeArrowheads="1"/>
          </p:cNvSpPr>
          <p:nvPr/>
        </p:nvSpPr>
        <p:spPr bwMode="auto">
          <a:xfrm>
            <a:off x="2286001" y="6140450"/>
            <a:ext cx="7907421" cy="338554"/>
          </a:xfrm>
          <a:prstGeom prst="rect">
            <a:avLst/>
          </a:prstGeom>
          <a:noFill/>
          <a:ln w="12700" cap="sq">
            <a:noFill/>
            <a:miter lim="800000"/>
            <a:headEnd type="none" w="sm" len="sm"/>
            <a:tailEnd type="none" w="sm" len="sm"/>
          </a:ln>
        </p:spPr>
        <p:txBody>
          <a:bodyPr wrap="none">
            <a:spAutoFit/>
          </a:bodyPr>
          <a:lstStyle/>
          <a:p>
            <a:r>
              <a:rPr lang="en-US" altLang="ko-KR" sz="1600" b="1" i="1" dirty="0">
                <a:solidFill>
                  <a:srgbClr val="006600"/>
                </a:solidFill>
                <a:latin typeface="Arial" panose="020B0604020202020204" pitchFamily="34" charset="0"/>
                <a:ea typeface="굴림" pitchFamily="50" charset="-127"/>
                <a:cs typeface="Arial" panose="020B0604020202020204" pitchFamily="34" charset="0"/>
              </a:rPr>
              <a:t>Tip; BUTTER - Pre-treat &amp; follow regular laundering instructions for washables.</a:t>
            </a:r>
          </a:p>
        </p:txBody>
      </p:sp>
    </p:spTree>
    <p:extLst>
      <p:ext uri="{BB962C8B-B14F-4D97-AF65-F5344CB8AC3E}">
        <p14:creationId xmlns:p14="http://schemas.microsoft.com/office/powerpoint/2010/main" val="11351023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80996"/>
                                        </p:tgtEl>
                                        <p:attrNameLst>
                                          <p:attrName>style.visibility</p:attrName>
                                        </p:attrNameLst>
                                      </p:cBhvr>
                                      <p:to>
                                        <p:strVal val="visible"/>
                                      </p:to>
                                    </p:set>
                                    <p:anim calcmode="lin" valueType="num">
                                      <p:cBhvr additive="base">
                                        <p:cTn id="7" dur="500" fill="hold"/>
                                        <p:tgtEl>
                                          <p:spTgt spid="980996"/>
                                        </p:tgtEl>
                                        <p:attrNameLst>
                                          <p:attrName>ppt_x</p:attrName>
                                        </p:attrNameLst>
                                      </p:cBhvr>
                                      <p:tavLst>
                                        <p:tav tm="0">
                                          <p:val>
                                            <p:strVal val="0-#ppt_w/2"/>
                                          </p:val>
                                        </p:tav>
                                        <p:tav tm="100000">
                                          <p:val>
                                            <p:strVal val="#ppt_x"/>
                                          </p:val>
                                        </p:tav>
                                      </p:tavLst>
                                    </p:anim>
                                    <p:anim calcmode="lin" valueType="num">
                                      <p:cBhvr additive="base">
                                        <p:cTn id="8" dur="500" fill="hold"/>
                                        <p:tgtEl>
                                          <p:spTgt spid="980996"/>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laser.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0996"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bwMode="auto">
          <a:xfrm>
            <a:off x="1524000" y="1524000"/>
            <a:ext cx="9144000" cy="3962400"/>
          </a:xfrm>
          <a:noFill/>
          <a:ln w="12700">
            <a:miter lim="800000"/>
            <a:headEnd/>
            <a:tailEnd/>
          </a:ln>
        </p:spPr>
        <p:txBody>
          <a:bodyPr vert="horz" wrap="square" lIns="90487" tIns="44450" rIns="90487" bIns="44450" numCol="1" anchor="ctr" anchorCtr="0" compatLnSpc="1">
            <a:prstTxWarp prst="textNoShape">
              <a:avLst/>
            </a:prstTxWarp>
          </a:bodyPr>
          <a:lstStyle/>
          <a:p>
            <a:pPr algn="l" eaLnBrk="1" hangingPunct="1"/>
            <a:r>
              <a:rPr lang="en-US" sz="5400" b="1" dirty="0">
                <a:solidFill>
                  <a:srgbClr val="0000CC"/>
                </a:solidFill>
                <a:latin typeface="Arial" panose="020B0604020202020204" pitchFamily="34" charset="0"/>
                <a:cs typeface="Arial" panose="020B0604020202020204" pitchFamily="34" charset="0"/>
              </a:rPr>
              <a:t>A quick demo of the</a:t>
            </a:r>
            <a:br>
              <a:rPr lang="en-US" sz="5400" b="1" dirty="0">
                <a:solidFill>
                  <a:srgbClr val="0000CC"/>
                </a:solidFill>
                <a:latin typeface="Arial" panose="020B0604020202020204" pitchFamily="34" charset="0"/>
                <a:cs typeface="Arial" panose="020B0604020202020204" pitchFamily="34" charset="0"/>
              </a:rPr>
            </a:br>
            <a:r>
              <a:rPr lang="en-US" sz="5400" b="1" dirty="0">
                <a:solidFill>
                  <a:srgbClr val="0000CC"/>
                </a:solidFill>
                <a:latin typeface="Arial" panose="020B0604020202020204" pitchFamily="34" charset="0"/>
                <a:cs typeface="Arial" panose="020B0604020202020204" pitchFamily="34" charset="0"/>
              </a:rPr>
              <a:t>newsvendor calculations</a:t>
            </a:r>
            <a:br>
              <a:rPr lang="en-US" sz="5400" b="1" dirty="0">
                <a:solidFill>
                  <a:srgbClr val="0000CC"/>
                </a:solidFill>
                <a:latin typeface="Arial" panose="020B0604020202020204" pitchFamily="34" charset="0"/>
                <a:cs typeface="Arial" panose="020B0604020202020204" pitchFamily="34" charset="0"/>
              </a:rPr>
            </a:br>
            <a:r>
              <a:rPr lang="en-US" sz="5400" b="1" dirty="0">
                <a:solidFill>
                  <a:srgbClr val="0000CC"/>
                </a:solidFill>
                <a:latin typeface="Arial" panose="020B0604020202020204" pitchFamily="34" charset="0"/>
                <a:cs typeface="Arial" panose="020B0604020202020204" pitchFamily="34" charset="0"/>
              </a:rPr>
              <a:t>spreadsheet ..</a:t>
            </a:r>
          </a:p>
        </p:txBody>
      </p:sp>
    </p:spTree>
    <p:extLst>
      <p:ext uri="{BB962C8B-B14F-4D97-AF65-F5344CB8AC3E}">
        <p14:creationId xmlns:p14="http://schemas.microsoft.com/office/powerpoint/2010/main" val="176660926"/>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p:cNvSpPr txBox="1">
            <a:spLocks noChangeArrowheads="1"/>
          </p:cNvSpPr>
          <p:nvPr/>
        </p:nvSpPr>
        <p:spPr bwMode="auto">
          <a:xfrm>
            <a:off x="3810001" y="914400"/>
            <a:ext cx="4284663" cy="762000"/>
          </a:xfrm>
          <a:prstGeom prst="rect">
            <a:avLst/>
          </a:prstGeom>
          <a:noFill/>
          <a:ln w="9525">
            <a:noFill/>
            <a:miter lim="800000"/>
            <a:headEnd/>
            <a:tailEnd/>
          </a:ln>
        </p:spPr>
        <p:txBody>
          <a:bodyPr wrap="none">
            <a:spAutoFit/>
          </a:bodyPr>
          <a:lstStyle/>
          <a:p>
            <a:r>
              <a:rPr lang="en-US" sz="4400">
                <a:solidFill>
                  <a:srgbClr val="0000CC"/>
                </a:solidFill>
              </a:rPr>
              <a:t>Lecture Outline</a:t>
            </a:r>
          </a:p>
        </p:txBody>
      </p:sp>
      <p:sp>
        <p:nvSpPr>
          <p:cNvPr id="23555" name="Text Box 3"/>
          <p:cNvSpPr txBox="1">
            <a:spLocks noChangeArrowheads="1"/>
          </p:cNvSpPr>
          <p:nvPr/>
        </p:nvSpPr>
        <p:spPr bwMode="auto">
          <a:xfrm>
            <a:off x="990600" y="2514600"/>
            <a:ext cx="7301999" cy="3046988"/>
          </a:xfrm>
          <a:prstGeom prst="rect">
            <a:avLst/>
          </a:prstGeom>
          <a:noFill/>
          <a:ln w="9525">
            <a:noFill/>
            <a:miter lim="800000"/>
            <a:headEnd/>
            <a:tailEnd/>
          </a:ln>
        </p:spPr>
        <p:txBody>
          <a:bodyPr wrap="none">
            <a:spAutoFit/>
          </a:bodyPr>
          <a:lstStyle/>
          <a:p>
            <a:pPr marL="571500" indent="-571500">
              <a:buFont typeface="Wingdings" panose="05000000000000000000" pitchFamily="2" charset="2"/>
              <a:buChar char="ü"/>
            </a:pPr>
            <a:r>
              <a:rPr lang="en-US" sz="3600" dirty="0">
                <a:solidFill>
                  <a:schemeClr val="bg1">
                    <a:lumMod val="65000"/>
                  </a:schemeClr>
                </a:solidFill>
              </a:rPr>
              <a:t>Case: Sport Obermeyer</a:t>
            </a:r>
          </a:p>
          <a:p>
            <a:pPr>
              <a:buFont typeface="Wingdings" pitchFamily="2" charset="2"/>
              <a:buChar char="Ø"/>
            </a:pPr>
            <a:endParaRPr lang="en-US" sz="1600" dirty="0">
              <a:solidFill>
                <a:srgbClr val="009900"/>
              </a:solidFill>
            </a:endParaRPr>
          </a:p>
          <a:p>
            <a:pPr marL="571500" indent="-571500">
              <a:buFont typeface="Wingdings" panose="05000000000000000000" pitchFamily="2" charset="2"/>
              <a:buChar char="Ø"/>
            </a:pPr>
            <a:r>
              <a:rPr lang="en-US" sz="3600" dirty="0">
                <a:solidFill>
                  <a:srgbClr val="009900"/>
                </a:solidFill>
              </a:rPr>
              <a:t>Classifying Inventory Models</a:t>
            </a:r>
          </a:p>
          <a:p>
            <a:pPr>
              <a:buFontTx/>
              <a:buChar char="•"/>
            </a:pPr>
            <a:endParaRPr lang="en-US" sz="1600" dirty="0"/>
          </a:p>
          <a:p>
            <a:pPr marL="571500" indent="-571500">
              <a:buFont typeface="Arial" pitchFamily="34" charset="0"/>
              <a:buChar char="•"/>
            </a:pPr>
            <a:r>
              <a:rPr lang="en-US" sz="3600" dirty="0"/>
              <a:t>Inventory Models: The Details</a:t>
            </a:r>
          </a:p>
          <a:p>
            <a:endParaRPr lang="en-US" sz="1600" dirty="0"/>
          </a:p>
          <a:p>
            <a:pPr marL="571500" indent="-571500">
              <a:buFont typeface="Arial" pitchFamily="34" charset="0"/>
              <a:buChar char="•"/>
            </a:pPr>
            <a:r>
              <a:rPr lang="en-US" sz="3600" dirty="0"/>
              <a:t>Summary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91600" y="2590800"/>
            <a:ext cx="2667000" cy="2667000"/>
          </a:xfrm>
          <a:prstGeom prst="rect">
            <a:avLst/>
          </a:prstGeom>
        </p:spPr>
      </p:pic>
    </p:spTree>
    <p:extLst>
      <p:ext uri="{BB962C8B-B14F-4D97-AF65-F5344CB8AC3E}">
        <p14:creationId xmlns:p14="http://schemas.microsoft.com/office/powerpoint/2010/main" val="638704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579" name="Group 3"/>
          <p:cNvGrpSpPr>
            <a:grpSpLocks/>
          </p:cNvGrpSpPr>
          <p:nvPr/>
        </p:nvGrpSpPr>
        <p:grpSpPr bwMode="auto">
          <a:xfrm>
            <a:off x="4732530" y="963434"/>
            <a:ext cx="5915025" cy="1371600"/>
            <a:chOff x="114" y="2304"/>
            <a:chExt cx="5550" cy="1632"/>
          </a:xfrm>
        </p:grpSpPr>
        <p:sp>
          <p:nvSpPr>
            <p:cNvPr id="24602" name="Rectangle 4"/>
            <p:cNvSpPr>
              <a:spLocks noChangeArrowheads="1"/>
            </p:cNvSpPr>
            <p:nvPr/>
          </p:nvSpPr>
          <p:spPr bwMode="auto">
            <a:xfrm>
              <a:off x="114" y="2304"/>
              <a:ext cx="5550" cy="1632"/>
            </a:xfrm>
            <a:prstGeom prst="rect">
              <a:avLst/>
            </a:prstGeom>
            <a:solidFill>
              <a:schemeClr val="bg1"/>
            </a:solidFill>
            <a:ln w="12700">
              <a:solidFill>
                <a:schemeClr val="bg2"/>
              </a:solidFill>
              <a:miter lim="800000"/>
              <a:headEnd type="none" w="sm" len="sm"/>
              <a:tailEnd type="none" w="sm" len="sm"/>
            </a:ln>
          </p:spPr>
          <p:txBody>
            <a:bodyPr wrap="none" anchor="ctr"/>
            <a:lstStyle/>
            <a:p>
              <a:endParaRPr lang="en-US"/>
            </a:p>
          </p:txBody>
        </p:sp>
        <p:sp>
          <p:nvSpPr>
            <p:cNvPr id="24603" name="Rectangle 5"/>
            <p:cNvSpPr>
              <a:spLocks noChangeArrowheads="1"/>
            </p:cNvSpPr>
            <p:nvPr/>
          </p:nvSpPr>
          <p:spPr bwMode="auto">
            <a:xfrm>
              <a:off x="226" y="2495"/>
              <a:ext cx="526" cy="220"/>
            </a:xfrm>
            <a:prstGeom prst="rect">
              <a:avLst/>
            </a:prstGeom>
            <a:solidFill>
              <a:schemeClr val="bg1"/>
            </a:solidFill>
            <a:ln w="28575">
              <a:solidFill>
                <a:schemeClr val="tx1"/>
              </a:solidFill>
              <a:miter lim="800000"/>
              <a:headEnd/>
              <a:tailEnd/>
            </a:ln>
          </p:spPr>
          <p:txBody>
            <a:bodyPr lIns="92075" tIns="46038" rIns="92075" bIns="46038">
              <a:spAutoFit/>
            </a:bodyPr>
            <a:lstStyle/>
            <a:p>
              <a:pPr eaLnBrk="0" hangingPunct="0">
                <a:spcBef>
                  <a:spcPct val="50000"/>
                </a:spcBef>
              </a:pPr>
              <a:r>
                <a:rPr lang="en-US" sz="600"/>
                <a:t>Supplier</a:t>
              </a:r>
            </a:p>
          </p:txBody>
        </p:sp>
        <p:sp>
          <p:nvSpPr>
            <p:cNvPr id="24604" name="Rectangle 6"/>
            <p:cNvSpPr>
              <a:spLocks noChangeArrowheads="1"/>
            </p:cNvSpPr>
            <p:nvPr/>
          </p:nvSpPr>
          <p:spPr bwMode="auto">
            <a:xfrm>
              <a:off x="144" y="3303"/>
              <a:ext cx="526" cy="220"/>
            </a:xfrm>
            <a:prstGeom prst="rect">
              <a:avLst/>
            </a:prstGeom>
            <a:solidFill>
              <a:schemeClr val="bg1"/>
            </a:solidFill>
            <a:ln w="28575">
              <a:solidFill>
                <a:schemeClr val="tx1"/>
              </a:solidFill>
              <a:miter lim="800000"/>
              <a:headEnd/>
              <a:tailEnd/>
            </a:ln>
          </p:spPr>
          <p:txBody>
            <a:bodyPr lIns="92075" tIns="46038" rIns="92075" bIns="46038">
              <a:spAutoFit/>
            </a:bodyPr>
            <a:lstStyle/>
            <a:p>
              <a:pPr eaLnBrk="0" hangingPunct="0">
                <a:spcBef>
                  <a:spcPct val="50000"/>
                </a:spcBef>
              </a:pPr>
              <a:r>
                <a:rPr lang="en-US" sz="600"/>
                <a:t>Supplier</a:t>
              </a:r>
            </a:p>
          </p:txBody>
        </p:sp>
        <p:sp>
          <p:nvSpPr>
            <p:cNvPr id="24605" name="Rectangle 7"/>
            <p:cNvSpPr>
              <a:spLocks noChangeArrowheads="1"/>
            </p:cNvSpPr>
            <p:nvPr/>
          </p:nvSpPr>
          <p:spPr bwMode="auto">
            <a:xfrm>
              <a:off x="358" y="2878"/>
              <a:ext cx="528" cy="220"/>
            </a:xfrm>
            <a:prstGeom prst="rect">
              <a:avLst/>
            </a:prstGeom>
            <a:solidFill>
              <a:schemeClr val="bg1"/>
            </a:solidFill>
            <a:ln w="28575">
              <a:solidFill>
                <a:schemeClr val="tx1"/>
              </a:solidFill>
              <a:miter lim="800000"/>
              <a:headEnd/>
              <a:tailEnd/>
            </a:ln>
          </p:spPr>
          <p:txBody>
            <a:bodyPr lIns="92075" tIns="46038" rIns="92075" bIns="46038">
              <a:spAutoFit/>
            </a:bodyPr>
            <a:lstStyle/>
            <a:p>
              <a:pPr eaLnBrk="0" hangingPunct="0">
                <a:spcBef>
                  <a:spcPct val="50000"/>
                </a:spcBef>
              </a:pPr>
              <a:r>
                <a:rPr lang="en-US" sz="600"/>
                <a:t>Supplier</a:t>
              </a:r>
            </a:p>
          </p:txBody>
        </p:sp>
        <p:sp>
          <p:nvSpPr>
            <p:cNvPr id="24606" name="Rectangle 8"/>
            <p:cNvSpPr>
              <a:spLocks noChangeArrowheads="1"/>
            </p:cNvSpPr>
            <p:nvPr/>
          </p:nvSpPr>
          <p:spPr bwMode="auto">
            <a:xfrm>
              <a:off x="1024" y="2495"/>
              <a:ext cx="526" cy="220"/>
            </a:xfrm>
            <a:prstGeom prst="rect">
              <a:avLst/>
            </a:prstGeom>
            <a:solidFill>
              <a:schemeClr val="bg1"/>
            </a:solidFill>
            <a:ln w="28575">
              <a:solidFill>
                <a:schemeClr val="tx1"/>
              </a:solidFill>
              <a:miter lim="800000"/>
              <a:headEnd/>
              <a:tailEnd/>
            </a:ln>
          </p:spPr>
          <p:txBody>
            <a:bodyPr lIns="92075" tIns="46038" rIns="92075" bIns="46038">
              <a:spAutoFit/>
            </a:bodyPr>
            <a:lstStyle/>
            <a:p>
              <a:pPr eaLnBrk="0" hangingPunct="0">
                <a:spcBef>
                  <a:spcPct val="50000"/>
                </a:spcBef>
              </a:pPr>
              <a:r>
                <a:rPr lang="en-US" sz="600"/>
                <a:t>ASIC</a:t>
              </a:r>
            </a:p>
          </p:txBody>
        </p:sp>
        <p:sp>
          <p:nvSpPr>
            <p:cNvPr id="24607" name="Rectangle 9"/>
            <p:cNvSpPr>
              <a:spLocks noChangeArrowheads="1"/>
            </p:cNvSpPr>
            <p:nvPr/>
          </p:nvSpPr>
          <p:spPr bwMode="auto">
            <a:xfrm>
              <a:off x="1201" y="2878"/>
              <a:ext cx="438" cy="385"/>
            </a:xfrm>
            <a:prstGeom prst="rect">
              <a:avLst/>
            </a:prstGeom>
            <a:solidFill>
              <a:schemeClr val="bg1"/>
            </a:solidFill>
            <a:ln w="28575">
              <a:solidFill>
                <a:schemeClr val="tx1"/>
              </a:solidFill>
              <a:miter lim="800000"/>
              <a:headEnd/>
              <a:tailEnd/>
            </a:ln>
          </p:spPr>
          <p:txBody>
            <a:bodyPr lIns="92075" tIns="46038" rIns="92075" bIns="46038">
              <a:spAutoFit/>
            </a:bodyPr>
            <a:lstStyle/>
            <a:p>
              <a:pPr eaLnBrk="0" hangingPunct="0">
                <a:spcBef>
                  <a:spcPct val="50000"/>
                </a:spcBef>
              </a:pPr>
              <a:r>
                <a:rPr lang="en-US" sz="600"/>
                <a:t>PC</a:t>
              </a:r>
            </a:p>
            <a:p>
              <a:pPr eaLnBrk="0" hangingPunct="0">
                <a:spcBef>
                  <a:spcPct val="50000"/>
                </a:spcBef>
              </a:pPr>
              <a:r>
                <a:rPr lang="en-US" sz="600"/>
                <a:t>Board</a:t>
              </a:r>
            </a:p>
          </p:txBody>
        </p:sp>
        <p:sp>
          <p:nvSpPr>
            <p:cNvPr id="24608" name="Rectangle 10"/>
            <p:cNvSpPr>
              <a:spLocks noChangeArrowheads="1"/>
            </p:cNvSpPr>
            <p:nvPr/>
          </p:nvSpPr>
          <p:spPr bwMode="auto">
            <a:xfrm>
              <a:off x="957" y="3328"/>
              <a:ext cx="781" cy="220"/>
            </a:xfrm>
            <a:prstGeom prst="rect">
              <a:avLst/>
            </a:prstGeom>
            <a:solidFill>
              <a:schemeClr val="bg1"/>
            </a:solidFill>
            <a:ln w="28575">
              <a:solidFill>
                <a:schemeClr val="tx1"/>
              </a:solidFill>
              <a:miter lim="800000"/>
              <a:headEnd/>
              <a:tailEnd/>
            </a:ln>
          </p:spPr>
          <p:txBody>
            <a:bodyPr lIns="92075" tIns="46038" rIns="92075" bIns="46038">
              <a:spAutoFit/>
            </a:bodyPr>
            <a:lstStyle/>
            <a:p>
              <a:pPr eaLnBrk="0" hangingPunct="0">
                <a:spcBef>
                  <a:spcPct val="50000"/>
                </a:spcBef>
              </a:pPr>
              <a:r>
                <a:rPr lang="en-US" sz="600"/>
                <a:t>Subassembly</a:t>
              </a:r>
            </a:p>
          </p:txBody>
        </p:sp>
        <p:sp>
          <p:nvSpPr>
            <p:cNvPr id="24609" name="Rectangle 11"/>
            <p:cNvSpPr>
              <a:spLocks noChangeArrowheads="1"/>
            </p:cNvSpPr>
            <p:nvPr/>
          </p:nvSpPr>
          <p:spPr bwMode="auto">
            <a:xfrm>
              <a:off x="1788" y="3552"/>
              <a:ext cx="526" cy="220"/>
            </a:xfrm>
            <a:prstGeom prst="rect">
              <a:avLst/>
            </a:prstGeom>
            <a:solidFill>
              <a:schemeClr val="bg1"/>
            </a:solidFill>
            <a:ln w="28575">
              <a:solidFill>
                <a:schemeClr val="tx1"/>
              </a:solidFill>
              <a:miter lim="800000"/>
              <a:headEnd/>
              <a:tailEnd/>
            </a:ln>
          </p:spPr>
          <p:txBody>
            <a:bodyPr lIns="92075" tIns="46038" rIns="92075" bIns="46038">
              <a:spAutoFit/>
            </a:bodyPr>
            <a:lstStyle/>
            <a:p>
              <a:pPr eaLnBrk="0" hangingPunct="0">
                <a:spcBef>
                  <a:spcPct val="50000"/>
                </a:spcBef>
              </a:pPr>
              <a:r>
                <a:rPr lang="en-US" sz="600"/>
                <a:t>Supplier</a:t>
              </a:r>
            </a:p>
          </p:txBody>
        </p:sp>
        <p:sp>
          <p:nvSpPr>
            <p:cNvPr id="24610" name="Rectangle 12"/>
            <p:cNvSpPr>
              <a:spLocks noChangeArrowheads="1"/>
            </p:cNvSpPr>
            <p:nvPr/>
          </p:nvSpPr>
          <p:spPr bwMode="auto">
            <a:xfrm>
              <a:off x="2000" y="3024"/>
              <a:ext cx="526" cy="220"/>
            </a:xfrm>
            <a:prstGeom prst="rect">
              <a:avLst/>
            </a:prstGeom>
            <a:solidFill>
              <a:schemeClr val="bg1"/>
            </a:solidFill>
            <a:ln w="28575">
              <a:solidFill>
                <a:schemeClr val="tx1"/>
              </a:solidFill>
              <a:miter lim="800000"/>
              <a:headEnd/>
              <a:tailEnd/>
            </a:ln>
          </p:spPr>
          <p:txBody>
            <a:bodyPr lIns="92075" tIns="46038" rIns="92075" bIns="46038">
              <a:spAutoFit/>
            </a:bodyPr>
            <a:lstStyle/>
            <a:p>
              <a:pPr eaLnBrk="0" hangingPunct="0">
                <a:spcBef>
                  <a:spcPct val="50000"/>
                </a:spcBef>
              </a:pPr>
              <a:r>
                <a:rPr lang="en-US" sz="600"/>
                <a:t>FAT</a:t>
              </a:r>
            </a:p>
          </p:txBody>
        </p:sp>
        <p:sp>
          <p:nvSpPr>
            <p:cNvPr id="24611" name="Rectangle 13"/>
            <p:cNvSpPr>
              <a:spLocks noChangeArrowheads="1"/>
            </p:cNvSpPr>
            <p:nvPr/>
          </p:nvSpPr>
          <p:spPr bwMode="auto">
            <a:xfrm>
              <a:off x="2932" y="2591"/>
              <a:ext cx="525" cy="220"/>
            </a:xfrm>
            <a:prstGeom prst="rect">
              <a:avLst/>
            </a:prstGeom>
            <a:solidFill>
              <a:schemeClr val="bg1"/>
            </a:solidFill>
            <a:ln w="28575">
              <a:solidFill>
                <a:schemeClr val="tx1"/>
              </a:solidFill>
              <a:miter lim="800000"/>
              <a:headEnd/>
              <a:tailEnd/>
            </a:ln>
          </p:spPr>
          <p:txBody>
            <a:bodyPr lIns="92075" tIns="46038" rIns="92075" bIns="46038">
              <a:spAutoFit/>
            </a:bodyPr>
            <a:lstStyle/>
            <a:p>
              <a:pPr eaLnBrk="0" hangingPunct="0">
                <a:spcBef>
                  <a:spcPct val="50000"/>
                </a:spcBef>
              </a:pPr>
              <a:r>
                <a:rPr lang="en-US" sz="600"/>
                <a:t>US DC</a:t>
              </a:r>
            </a:p>
          </p:txBody>
        </p:sp>
        <p:sp>
          <p:nvSpPr>
            <p:cNvPr id="24612" name="Rectangle 14"/>
            <p:cNvSpPr>
              <a:spLocks noChangeArrowheads="1"/>
            </p:cNvSpPr>
            <p:nvPr/>
          </p:nvSpPr>
          <p:spPr bwMode="auto">
            <a:xfrm>
              <a:off x="2975" y="3454"/>
              <a:ext cx="528" cy="330"/>
            </a:xfrm>
            <a:prstGeom prst="rect">
              <a:avLst/>
            </a:prstGeom>
            <a:solidFill>
              <a:schemeClr val="bg1"/>
            </a:solidFill>
            <a:ln w="28575">
              <a:solidFill>
                <a:schemeClr val="tx1"/>
              </a:solidFill>
              <a:miter lim="800000"/>
              <a:headEnd/>
              <a:tailEnd/>
            </a:ln>
          </p:spPr>
          <p:txBody>
            <a:bodyPr lIns="92075" tIns="46038" rIns="92075" bIns="46038">
              <a:spAutoFit/>
            </a:bodyPr>
            <a:lstStyle/>
            <a:p>
              <a:pPr eaLnBrk="0" hangingPunct="0">
                <a:spcBef>
                  <a:spcPct val="50000"/>
                </a:spcBef>
              </a:pPr>
              <a:r>
                <a:rPr lang="en-US" sz="600"/>
                <a:t>Far East DC</a:t>
              </a:r>
            </a:p>
          </p:txBody>
        </p:sp>
        <p:sp>
          <p:nvSpPr>
            <p:cNvPr id="24613" name="Rectangle 15"/>
            <p:cNvSpPr>
              <a:spLocks noChangeArrowheads="1"/>
            </p:cNvSpPr>
            <p:nvPr/>
          </p:nvSpPr>
          <p:spPr bwMode="auto">
            <a:xfrm>
              <a:off x="2932" y="3024"/>
              <a:ext cx="525" cy="220"/>
            </a:xfrm>
            <a:prstGeom prst="rect">
              <a:avLst/>
            </a:prstGeom>
            <a:solidFill>
              <a:schemeClr val="bg1"/>
            </a:solidFill>
            <a:ln w="28575">
              <a:solidFill>
                <a:schemeClr val="tx1"/>
              </a:solidFill>
              <a:miter lim="800000"/>
              <a:headEnd/>
              <a:tailEnd/>
            </a:ln>
          </p:spPr>
          <p:txBody>
            <a:bodyPr lIns="92075" tIns="46038" rIns="92075" bIns="46038">
              <a:spAutoFit/>
            </a:bodyPr>
            <a:lstStyle/>
            <a:p>
              <a:pPr eaLnBrk="0" hangingPunct="0">
                <a:spcBef>
                  <a:spcPct val="50000"/>
                </a:spcBef>
              </a:pPr>
              <a:r>
                <a:rPr lang="en-US" sz="600"/>
                <a:t>Euro DC</a:t>
              </a:r>
            </a:p>
          </p:txBody>
        </p:sp>
        <p:sp>
          <p:nvSpPr>
            <p:cNvPr id="24614" name="Rectangle 16"/>
            <p:cNvSpPr>
              <a:spLocks noChangeArrowheads="1"/>
            </p:cNvSpPr>
            <p:nvPr/>
          </p:nvSpPr>
          <p:spPr bwMode="auto">
            <a:xfrm>
              <a:off x="4903" y="2591"/>
              <a:ext cx="666" cy="220"/>
            </a:xfrm>
            <a:prstGeom prst="rect">
              <a:avLst/>
            </a:prstGeom>
            <a:solidFill>
              <a:schemeClr val="bg1"/>
            </a:solidFill>
            <a:ln w="28575">
              <a:solidFill>
                <a:schemeClr val="tx1"/>
              </a:solidFill>
              <a:miter lim="800000"/>
              <a:headEnd/>
              <a:tailEnd/>
            </a:ln>
          </p:spPr>
          <p:txBody>
            <a:bodyPr lIns="92075" tIns="46038" rIns="92075" bIns="46038">
              <a:spAutoFit/>
            </a:bodyPr>
            <a:lstStyle/>
            <a:p>
              <a:pPr eaLnBrk="0" hangingPunct="0">
                <a:spcBef>
                  <a:spcPct val="50000"/>
                </a:spcBef>
              </a:pPr>
              <a:r>
                <a:rPr lang="en-US" sz="600"/>
                <a:t>Customer</a:t>
              </a:r>
            </a:p>
          </p:txBody>
        </p:sp>
        <p:sp>
          <p:nvSpPr>
            <p:cNvPr id="24615" name="Rectangle 17"/>
            <p:cNvSpPr>
              <a:spLocks noChangeArrowheads="1"/>
            </p:cNvSpPr>
            <p:nvPr/>
          </p:nvSpPr>
          <p:spPr bwMode="auto">
            <a:xfrm>
              <a:off x="4948" y="3024"/>
              <a:ext cx="621" cy="220"/>
            </a:xfrm>
            <a:prstGeom prst="rect">
              <a:avLst/>
            </a:prstGeom>
            <a:solidFill>
              <a:schemeClr val="bg1"/>
            </a:solidFill>
            <a:ln w="28575">
              <a:solidFill>
                <a:schemeClr val="tx1"/>
              </a:solidFill>
              <a:miter lim="800000"/>
              <a:headEnd/>
              <a:tailEnd/>
            </a:ln>
          </p:spPr>
          <p:txBody>
            <a:bodyPr lIns="92075" tIns="46038" rIns="92075" bIns="46038">
              <a:spAutoFit/>
            </a:bodyPr>
            <a:lstStyle/>
            <a:p>
              <a:pPr eaLnBrk="0" hangingPunct="0">
                <a:spcBef>
                  <a:spcPct val="50000"/>
                </a:spcBef>
              </a:pPr>
              <a:r>
                <a:rPr lang="en-US" sz="600"/>
                <a:t>Customer</a:t>
              </a:r>
            </a:p>
          </p:txBody>
        </p:sp>
        <p:sp>
          <p:nvSpPr>
            <p:cNvPr id="24616" name="Rectangle 18"/>
            <p:cNvSpPr>
              <a:spLocks noChangeArrowheads="1"/>
            </p:cNvSpPr>
            <p:nvPr/>
          </p:nvSpPr>
          <p:spPr bwMode="auto">
            <a:xfrm>
              <a:off x="4927" y="3505"/>
              <a:ext cx="642" cy="220"/>
            </a:xfrm>
            <a:prstGeom prst="rect">
              <a:avLst/>
            </a:prstGeom>
            <a:solidFill>
              <a:schemeClr val="bg1"/>
            </a:solidFill>
            <a:ln w="28575">
              <a:solidFill>
                <a:schemeClr val="tx1"/>
              </a:solidFill>
              <a:miter lim="800000"/>
              <a:headEnd/>
              <a:tailEnd/>
            </a:ln>
          </p:spPr>
          <p:txBody>
            <a:bodyPr lIns="92075" tIns="46038" rIns="92075" bIns="46038">
              <a:spAutoFit/>
            </a:bodyPr>
            <a:lstStyle/>
            <a:p>
              <a:pPr eaLnBrk="0" hangingPunct="0">
                <a:spcBef>
                  <a:spcPct val="50000"/>
                </a:spcBef>
              </a:pPr>
              <a:r>
                <a:rPr lang="en-US" sz="600"/>
                <a:t>Customer</a:t>
              </a:r>
            </a:p>
          </p:txBody>
        </p:sp>
        <p:sp>
          <p:nvSpPr>
            <p:cNvPr id="24617" name="Line 19"/>
            <p:cNvSpPr>
              <a:spLocks noChangeShapeType="1"/>
            </p:cNvSpPr>
            <p:nvPr/>
          </p:nvSpPr>
          <p:spPr bwMode="auto">
            <a:xfrm>
              <a:off x="755" y="2587"/>
              <a:ext cx="267" cy="0"/>
            </a:xfrm>
            <a:prstGeom prst="line">
              <a:avLst/>
            </a:prstGeom>
            <a:noFill/>
            <a:ln w="28575">
              <a:solidFill>
                <a:schemeClr val="tx1"/>
              </a:solidFill>
              <a:round/>
              <a:headEnd type="none" w="sm" len="sm"/>
              <a:tailEnd type="stealth" w="med" len="lg"/>
            </a:ln>
          </p:spPr>
          <p:txBody>
            <a:bodyPr wrap="none" anchor="ctr"/>
            <a:lstStyle/>
            <a:p>
              <a:endParaRPr lang="en-US"/>
            </a:p>
          </p:txBody>
        </p:sp>
        <p:sp>
          <p:nvSpPr>
            <p:cNvPr id="24618" name="Line 20"/>
            <p:cNvSpPr>
              <a:spLocks noChangeShapeType="1"/>
            </p:cNvSpPr>
            <p:nvPr/>
          </p:nvSpPr>
          <p:spPr bwMode="auto">
            <a:xfrm>
              <a:off x="889" y="2971"/>
              <a:ext cx="311" cy="48"/>
            </a:xfrm>
            <a:prstGeom prst="line">
              <a:avLst/>
            </a:prstGeom>
            <a:noFill/>
            <a:ln w="28575">
              <a:solidFill>
                <a:schemeClr val="tx1"/>
              </a:solidFill>
              <a:round/>
              <a:headEnd type="none" w="sm" len="sm"/>
              <a:tailEnd type="stealth" w="med" len="lg"/>
            </a:ln>
          </p:spPr>
          <p:txBody>
            <a:bodyPr wrap="none" anchor="ctr"/>
            <a:lstStyle/>
            <a:p>
              <a:endParaRPr lang="en-US"/>
            </a:p>
          </p:txBody>
        </p:sp>
        <p:sp>
          <p:nvSpPr>
            <p:cNvPr id="24619" name="Line 21"/>
            <p:cNvSpPr>
              <a:spLocks noChangeShapeType="1"/>
            </p:cNvSpPr>
            <p:nvPr/>
          </p:nvSpPr>
          <p:spPr bwMode="auto">
            <a:xfrm>
              <a:off x="680" y="3387"/>
              <a:ext cx="267" cy="48"/>
            </a:xfrm>
            <a:prstGeom prst="line">
              <a:avLst/>
            </a:prstGeom>
            <a:noFill/>
            <a:ln w="28575">
              <a:solidFill>
                <a:schemeClr val="tx1"/>
              </a:solidFill>
              <a:round/>
              <a:headEnd type="none" w="sm" len="sm"/>
              <a:tailEnd type="stealth" w="med" len="lg"/>
            </a:ln>
          </p:spPr>
          <p:txBody>
            <a:bodyPr wrap="none" anchor="ctr"/>
            <a:lstStyle/>
            <a:p>
              <a:endParaRPr lang="en-US"/>
            </a:p>
          </p:txBody>
        </p:sp>
        <p:sp>
          <p:nvSpPr>
            <p:cNvPr id="24620" name="Line 22"/>
            <p:cNvSpPr>
              <a:spLocks noChangeShapeType="1"/>
            </p:cNvSpPr>
            <p:nvPr/>
          </p:nvSpPr>
          <p:spPr bwMode="auto">
            <a:xfrm>
              <a:off x="1243" y="2683"/>
              <a:ext cx="179" cy="192"/>
            </a:xfrm>
            <a:prstGeom prst="line">
              <a:avLst/>
            </a:prstGeom>
            <a:noFill/>
            <a:ln w="28575">
              <a:solidFill>
                <a:schemeClr val="tx1"/>
              </a:solidFill>
              <a:round/>
              <a:headEnd type="none" w="sm" len="sm"/>
              <a:tailEnd type="stealth" w="med" len="lg"/>
            </a:ln>
          </p:spPr>
          <p:txBody>
            <a:bodyPr wrap="none" anchor="ctr"/>
            <a:lstStyle/>
            <a:p>
              <a:endParaRPr lang="en-US"/>
            </a:p>
          </p:txBody>
        </p:sp>
        <p:sp>
          <p:nvSpPr>
            <p:cNvPr id="24621" name="Line 23"/>
            <p:cNvSpPr>
              <a:spLocks noChangeShapeType="1"/>
            </p:cNvSpPr>
            <p:nvPr/>
          </p:nvSpPr>
          <p:spPr bwMode="auto">
            <a:xfrm>
              <a:off x="1643" y="3067"/>
              <a:ext cx="355" cy="48"/>
            </a:xfrm>
            <a:prstGeom prst="line">
              <a:avLst/>
            </a:prstGeom>
            <a:noFill/>
            <a:ln w="28575">
              <a:solidFill>
                <a:schemeClr val="tx1"/>
              </a:solidFill>
              <a:round/>
              <a:headEnd type="none" w="sm" len="sm"/>
              <a:tailEnd type="stealth" w="med" len="lg"/>
            </a:ln>
          </p:spPr>
          <p:txBody>
            <a:bodyPr wrap="none" anchor="ctr"/>
            <a:lstStyle/>
            <a:p>
              <a:endParaRPr lang="en-US"/>
            </a:p>
          </p:txBody>
        </p:sp>
        <p:sp>
          <p:nvSpPr>
            <p:cNvPr id="24622" name="Line 24"/>
            <p:cNvSpPr>
              <a:spLocks noChangeShapeType="1"/>
            </p:cNvSpPr>
            <p:nvPr/>
          </p:nvSpPr>
          <p:spPr bwMode="auto">
            <a:xfrm flipV="1">
              <a:off x="1743" y="3162"/>
              <a:ext cx="253" cy="263"/>
            </a:xfrm>
            <a:prstGeom prst="line">
              <a:avLst/>
            </a:prstGeom>
            <a:noFill/>
            <a:ln w="28575">
              <a:solidFill>
                <a:schemeClr val="tx1"/>
              </a:solidFill>
              <a:round/>
              <a:headEnd type="none" w="sm" len="sm"/>
              <a:tailEnd type="stealth" w="med" len="lg"/>
            </a:ln>
          </p:spPr>
          <p:txBody>
            <a:bodyPr wrap="none" anchor="ctr"/>
            <a:lstStyle/>
            <a:p>
              <a:endParaRPr lang="en-US"/>
            </a:p>
          </p:txBody>
        </p:sp>
        <p:sp>
          <p:nvSpPr>
            <p:cNvPr id="24623" name="Line 25"/>
            <p:cNvSpPr>
              <a:spLocks noChangeShapeType="1"/>
            </p:cNvSpPr>
            <p:nvPr/>
          </p:nvSpPr>
          <p:spPr bwMode="auto">
            <a:xfrm flipV="1">
              <a:off x="1955" y="3211"/>
              <a:ext cx="175" cy="331"/>
            </a:xfrm>
            <a:prstGeom prst="line">
              <a:avLst/>
            </a:prstGeom>
            <a:noFill/>
            <a:ln w="28575">
              <a:solidFill>
                <a:schemeClr val="tx1"/>
              </a:solidFill>
              <a:round/>
              <a:headEnd type="none" w="sm" len="sm"/>
              <a:tailEnd type="stealth" w="med" len="lg"/>
            </a:ln>
          </p:spPr>
          <p:txBody>
            <a:bodyPr wrap="none" anchor="ctr"/>
            <a:lstStyle/>
            <a:p>
              <a:endParaRPr lang="en-US"/>
            </a:p>
          </p:txBody>
        </p:sp>
        <p:sp>
          <p:nvSpPr>
            <p:cNvPr id="24624" name="Line 26"/>
            <p:cNvSpPr>
              <a:spLocks noChangeShapeType="1"/>
            </p:cNvSpPr>
            <p:nvPr/>
          </p:nvSpPr>
          <p:spPr bwMode="auto">
            <a:xfrm flipV="1">
              <a:off x="2530" y="2684"/>
              <a:ext cx="398" cy="431"/>
            </a:xfrm>
            <a:prstGeom prst="line">
              <a:avLst/>
            </a:prstGeom>
            <a:noFill/>
            <a:ln w="28575">
              <a:solidFill>
                <a:schemeClr val="tx1"/>
              </a:solidFill>
              <a:round/>
              <a:headEnd type="none" w="sm" len="sm"/>
              <a:tailEnd type="stealth" w="med" len="lg"/>
            </a:ln>
          </p:spPr>
          <p:txBody>
            <a:bodyPr wrap="none" anchor="ctr"/>
            <a:lstStyle/>
            <a:p>
              <a:endParaRPr lang="en-US"/>
            </a:p>
          </p:txBody>
        </p:sp>
        <p:sp>
          <p:nvSpPr>
            <p:cNvPr id="24625" name="Line 27"/>
            <p:cNvSpPr>
              <a:spLocks noChangeShapeType="1"/>
            </p:cNvSpPr>
            <p:nvPr/>
          </p:nvSpPr>
          <p:spPr bwMode="auto">
            <a:xfrm>
              <a:off x="2530" y="3115"/>
              <a:ext cx="399" cy="0"/>
            </a:xfrm>
            <a:prstGeom prst="line">
              <a:avLst/>
            </a:prstGeom>
            <a:noFill/>
            <a:ln w="28575">
              <a:solidFill>
                <a:schemeClr val="tx1"/>
              </a:solidFill>
              <a:round/>
              <a:headEnd type="none" w="sm" len="sm"/>
              <a:tailEnd type="stealth" w="med" len="lg"/>
            </a:ln>
          </p:spPr>
          <p:txBody>
            <a:bodyPr wrap="none" anchor="ctr"/>
            <a:lstStyle/>
            <a:p>
              <a:endParaRPr lang="en-US"/>
            </a:p>
          </p:txBody>
        </p:sp>
        <p:sp>
          <p:nvSpPr>
            <p:cNvPr id="24626" name="Line 28"/>
            <p:cNvSpPr>
              <a:spLocks noChangeShapeType="1"/>
            </p:cNvSpPr>
            <p:nvPr/>
          </p:nvSpPr>
          <p:spPr bwMode="auto">
            <a:xfrm>
              <a:off x="2530" y="3115"/>
              <a:ext cx="442" cy="481"/>
            </a:xfrm>
            <a:prstGeom prst="line">
              <a:avLst/>
            </a:prstGeom>
            <a:noFill/>
            <a:ln w="28575">
              <a:solidFill>
                <a:schemeClr val="tx1"/>
              </a:solidFill>
              <a:round/>
              <a:headEnd type="none" w="sm" len="sm"/>
              <a:tailEnd type="stealth" w="med" len="lg"/>
            </a:ln>
          </p:spPr>
          <p:txBody>
            <a:bodyPr wrap="none" anchor="ctr"/>
            <a:lstStyle/>
            <a:p>
              <a:endParaRPr lang="en-US"/>
            </a:p>
          </p:txBody>
        </p:sp>
        <p:sp>
          <p:nvSpPr>
            <p:cNvPr id="24627" name="Line 29"/>
            <p:cNvSpPr>
              <a:spLocks noChangeShapeType="1"/>
            </p:cNvSpPr>
            <p:nvPr/>
          </p:nvSpPr>
          <p:spPr bwMode="auto">
            <a:xfrm>
              <a:off x="3461" y="2683"/>
              <a:ext cx="354" cy="1"/>
            </a:xfrm>
            <a:prstGeom prst="line">
              <a:avLst/>
            </a:prstGeom>
            <a:noFill/>
            <a:ln w="28575">
              <a:solidFill>
                <a:schemeClr val="tx1"/>
              </a:solidFill>
              <a:round/>
              <a:headEnd type="none" w="sm" len="sm"/>
              <a:tailEnd type="stealth" w="med" len="lg"/>
            </a:ln>
          </p:spPr>
          <p:txBody>
            <a:bodyPr wrap="none" anchor="ctr"/>
            <a:lstStyle/>
            <a:p>
              <a:endParaRPr lang="en-US"/>
            </a:p>
          </p:txBody>
        </p:sp>
        <p:sp>
          <p:nvSpPr>
            <p:cNvPr id="24628" name="Line 30"/>
            <p:cNvSpPr>
              <a:spLocks noChangeShapeType="1"/>
            </p:cNvSpPr>
            <p:nvPr/>
          </p:nvSpPr>
          <p:spPr bwMode="auto">
            <a:xfrm>
              <a:off x="3461" y="3115"/>
              <a:ext cx="399" cy="0"/>
            </a:xfrm>
            <a:prstGeom prst="line">
              <a:avLst/>
            </a:prstGeom>
            <a:noFill/>
            <a:ln w="28575">
              <a:solidFill>
                <a:schemeClr val="tx1"/>
              </a:solidFill>
              <a:round/>
              <a:headEnd type="none" w="sm" len="sm"/>
              <a:tailEnd type="stealth" w="med" len="lg"/>
            </a:ln>
          </p:spPr>
          <p:txBody>
            <a:bodyPr wrap="none" anchor="ctr"/>
            <a:lstStyle/>
            <a:p>
              <a:endParaRPr lang="en-US"/>
            </a:p>
          </p:txBody>
        </p:sp>
        <p:sp>
          <p:nvSpPr>
            <p:cNvPr id="24629" name="Line 31"/>
            <p:cNvSpPr>
              <a:spLocks noChangeShapeType="1"/>
            </p:cNvSpPr>
            <p:nvPr/>
          </p:nvSpPr>
          <p:spPr bwMode="auto">
            <a:xfrm>
              <a:off x="3514" y="3600"/>
              <a:ext cx="399" cy="0"/>
            </a:xfrm>
            <a:prstGeom prst="line">
              <a:avLst/>
            </a:prstGeom>
            <a:noFill/>
            <a:ln w="28575">
              <a:solidFill>
                <a:schemeClr val="tx1"/>
              </a:solidFill>
              <a:round/>
              <a:headEnd type="none" w="sm" len="sm"/>
              <a:tailEnd type="stealth" w="med" len="lg"/>
            </a:ln>
          </p:spPr>
          <p:txBody>
            <a:bodyPr wrap="none" anchor="ctr"/>
            <a:lstStyle/>
            <a:p>
              <a:endParaRPr lang="en-US"/>
            </a:p>
          </p:txBody>
        </p:sp>
        <p:sp>
          <p:nvSpPr>
            <p:cNvPr id="24630" name="Rectangle 32"/>
            <p:cNvSpPr>
              <a:spLocks noChangeArrowheads="1"/>
            </p:cNvSpPr>
            <p:nvPr/>
          </p:nvSpPr>
          <p:spPr bwMode="auto">
            <a:xfrm>
              <a:off x="3888" y="2593"/>
              <a:ext cx="575" cy="220"/>
            </a:xfrm>
            <a:prstGeom prst="rect">
              <a:avLst/>
            </a:prstGeom>
            <a:solidFill>
              <a:schemeClr val="bg1"/>
            </a:solidFill>
            <a:ln w="28575">
              <a:solidFill>
                <a:schemeClr val="tx1"/>
              </a:solidFill>
              <a:miter lim="800000"/>
              <a:headEnd/>
              <a:tailEnd/>
            </a:ln>
          </p:spPr>
          <p:txBody>
            <a:bodyPr lIns="92075" tIns="46038" rIns="92075" bIns="46038">
              <a:spAutoFit/>
            </a:bodyPr>
            <a:lstStyle/>
            <a:p>
              <a:pPr eaLnBrk="0" hangingPunct="0">
                <a:spcBef>
                  <a:spcPct val="50000"/>
                </a:spcBef>
              </a:pPr>
              <a:r>
                <a:rPr lang="en-US" sz="600"/>
                <a:t>Retailer</a:t>
              </a:r>
            </a:p>
          </p:txBody>
        </p:sp>
        <p:sp>
          <p:nvSpPr>
            <p:cNvPr id="24631" name="Line 33"/>
            <p:cNvSpPr>
              <a:spLocks noChangeShapeType="1"/>
            </p:cNvSpPr>
            <p:nvPr/>
          </p:nvSpPr>
          <p:spPr bwMode="auto">
            <a:xfrm>
              <a:off x="4494" y="2688"/>
              <a:ext cx="354" cy="1"/>
            </a:xfrm>
            <a:prstGeom prst="line">
              <a:avLst/>
            </a:prstGeom>
            <a:noFill/>
            <a:ln w="28575">
              <a:solidFill>
                <a:schemeClr val="tx1"/>
              </a:solidFill>
              <a:round/>
              <a:headEnd type="none" w="sm" len="sm"/>
              <a:tailEnd type="stealth" w="med" len="lg"/>
            </a:ln>
          </p:spPr>
          <p:txBody>
            <a:bodyPr wrap="none" anchor="ctr"/>
            <a:lstStyle/>
            <a:p>
              <a:endParaRPr lang="en-US"/>
            </a:p>
          </p:txBody>
        </p:sp>
        <p:sp>
          <p:nvSpPr>
            <p:cNvPr id="24632" name="Rectangle 34"/>
            <p:cNvSpPr>
              <a:spLocks noChangeArrowheads="1"/>
            </p:cNvSpPr>
            <p:nvPr/>
          </p:nvSpPr>
          <p:spPr bwMode="auto">
            <a:xfrm>
              <a:off x="3888" y="3024"/>
              <a:ext cx="575" cy="220"/>
            </a:xfrm>
            <a:prstGeom prst="rect">
              <a:avLst/>
            </a:prstGeom>
            <a:solidFill>
              <a:schemeClr val="bg1"/>
            </a:solidFill>
            <a:ln w="28575">
              <a:solidFill>
                <a:schemeClr val="tx1"/>
              </a:solidFill>
              <a:miter lim="800000"/>
              <a:headEnd/>
              <a:tailEnd/>
            </a:ln>
          </p:spPr>
          <p:txBody>
            <a:bodyPr lIns="92075" tIns="46038" rIns="92075" bIns="46038">
              <a:spAutoFit/>
            </a:bodyPr>
            <a:lstStyle/>
            <a:p>
              <a:pPr eaLnBrk="0" hangingPunct="0">
                <a:spcBef>
                  <a:spcPct val="50000"/>
                </a:spcBef>
              </a:pPr>
              <a:r>
                <a:rPr lang="en-US" sz="600"/>
                <a:t>Retailer</a:t>
              </a:r>
            </a:p>
          </p:txBody>
        </p:sp>
        <p:sp>
          <p:nvSpPr>
            <p:cNvPr id="24633" name="Line 35"/>
            <p:cNvSpPr>
              <a:spLocks noChangeShapeType="1"/>
            </p:cNvSpPr>
            <p:nvPr/>
          </p:nvSpPr>
          <p:spPr bwMode="auto">
            <a:xfrm>
              <a:off x="4494" y="3120"/>
              <a:ext cx="354" cy="1"/>
            </a:xfrm>
            <a:prstGeom prst="line">
              <a:avLst/>
            </a:prstGeom>
            <a:noFill/>
            <a:ln w="28575">
              <a:solidFill>
                <a:schemeClr val="tx1"/>
              </a:solidFill>
              <a:round/>
              <a:headEnd type="none" w="sm" len="sm"/>
              <a:tailEnd type="stealth" w="med" len="lg"/>
            </a:ln>
          </p:spPr>
          <p:txBody>
            <a:bodyPr wrap="none" anchor="ctr"/>
            <a:lstStyle/>
            <a:p>
              <a:endParaRPr lang="en-US"/>
            </a:p>
          </p:txBody>
        </p:sp>
        <p:sp>
          <p:nvSpPr>
            <p:cNvPr id="24634" name="Rectangle 36"/>
            <p:cNvSpPr>
              <a:spLocks noChangeArrowheads="1"/>
            </p:cNvSpPr>
            <p:nvPr/>
          </p:nvSpPr>
          <p:spPr bwMode="auto">
            <a:xfrm>
              <a:off x="3888" y="3505"/>
              <a:ext cx="575" cy="220"/>
            </a:xfrm>
            <a:prstGeom prst="rect">
              <a:avLst/>
            </a:prstGeom>
            <a:solidFill>
              <a:schemeClr val="bg1"/>
            </a:solidFill>
            <a:ln w="28575">
              <a:solidFill>
                <a:schemeClr val="tx1"/>
              </a:solidFill>
              <a:miter lim="800000"/>
              <a:headEnd/>
              <a:tailEnd/>
            </a:ln>
          </p:spPr>
          <p:txBody>
            <a:bodyPr lIns="92075" tIns="46038" rIns="92075" bIns="46038">
              <a:spAutoFit/>
            </a:bodyPr>
            <a:lstStyle/>
            <a:p>
              <a:pPr eaLnBrk="0" hangingPunct="0">
                <a:spcBef>
                  <a:spcPct val="50000"/>
                </a:spcBef>
              </a:pPr>
              <a:r>
                <a:rPr lang="en-US" sz="600"/>
                <a:t>Retailer</a:t>
              </a:r>
            </a:p>
          </p:txBody>
        </p:sp>
        <p:sp>
          <p:nvSpPr>
            <p:cNvPr id="24635" name="Line 37"/>
            <p:cNvSpPr>
              <a:spLocks noChangeShapeType="1"/>
            </p:cNvSpPr>
            <p:nvPr/>
          </p:nvSpPr>
          <p:spPr bwMode="auto">
            <a:xfrm>
              <a:off x="4494" y="3552"/>
              <a:ext cx="354" cy="1"/>
            </a:xfrm>
            <a:prstGeom prst="line">
              <a:avLst/>
            </a:prstGeom>
            <a:noFill/>
            <a:ln w="28575">
              <a:solidFill>
                <a:schemeClr val="tx1"/>
              </a:solidFill>
              <a:round/>
              <a:headEnd type="none" w="sm" len="sm"/>
              <a:tailEnd type="stealth" w="med" len="lg"/>
            </a:ln>
          </p:spPr>
          <p:txBody>
            <a:bodyPr wrap="none" anchor="ctr"/>
            <a:lstStyle/>
            <a:p>
              <a:endParaRPr lang="en-US"/>
            </a:p>
          </p:txBody>
        </p:sp>
      </p:grpSp>
      <p:grpSp>
        <p:nvGrpSpPr>
          <p:cNvPr id="24580" name="Group 38"/>
          <p:cNvGrpSpPr>
            <a:grpSpLocks/>
          </p:cNvGrpSpPr>
          <p:nvPr/>
        </p:nvGrpSpPr>
        <p:grpSpPr bwMode="auto">
          <a:xfrm>
            <a:off x="4724400" y="4888191"/>
            <a:ext cx="5853006" cy="315400"/>
            <a:chOff x="240" y="3808"/>
            <a:chExt cx="4890" cy="190"/>
          </a:xfrm>
        </p:grpSpPr>
        <p:sp>
          <p:nvSpPr>
            <p:cNvPr id="24593" name="Text Box 39"/>
            <p:cNvSpPr txBox="1">
              <a:spLocks noChangeArrowheads="1"/>
            </p:cNvSpPr>
            <p:nvPr/>
          </p:nvSpPr>
          <p:spPr bwMode="auto">
            <a:xfrm>
              <a:off x="240" y="3829"/>
              <a:ext cx="666" cy="169"/>
            </a:xfrm>
            <a:prstGeom prst="rect">
              <a:avLst/>
            </a:prstGeom>
            <a:solidFill>
              <a:schemeClr val="accent1"/>
            </a:solidFill>
            <a:ln w="9525">
              <a:noFill/>
              <a:miter lim="800000"/>
              <a:headEnd/>
              <a:tailEnd/>
            </a:ln>
          </p:spPr>
          <p:txBody>
            <a:bodyPr wrap="none">
              <a:spAutoFit/>
            </a:bodyPr>
            <a:lstStyle/>
            <a:p>
              <a:r>
                <a:rPr lang="en-US" sz="1200" dirty="0"/>
                <a:t>Supplier</a:t>
              </a:r>
              <a:endParaRPr lang="en-US" sz="1200" b="0" dirty="0"/>
            </a:p>
          </p:txBody>
        </p:sp>
        <p:sp>
          <p:nvSpPr>
            <p:cNvPr id="24594" name="Text Box 40"/>
            <p:cNvSpPr txBox="1">
              <a:spLocks noChangeArrowheads="1"/>
            </p:cNvSpPr>
            <p:nvPr/>
          </p:nvSpPr>
          <p:spPr bwMode="auto">
            <a:xfrm>
              <a:off x="4390" y="3808"/>
              <a:ext cx="740" cy="169"/>
            </a:xfrm>
            <a:prstGeom prst="rect">
              <a:avLst/>
            </a:prstGeom>
            <a:solidFill>
              <a:schemeClr val="accent1"/>
            </a:solidFill>
            <a:ln w="9525">
              <a:noFill/>
              <a:miter lim="800000"/>
              <a:headEnd/>
              <a:tailEnd/>
            </a:ln>
          </p:spPr>
          <p:txBody>
            <a:bodyPr wrap="none">
              <a:spAutoFit/>
            </a:bodyPr>
            <a:lstStyle/>
            <a:p>
              <a:r>
                <a:rPr lang="en-US" sz="1200"/>
                <a:t>Customers</a:t>
              </a:r>
            </a:p>
          </p:txBody>
        </p:sp>
        <p:sp>
          <p:nvSpPr>
            <p:cNvPr id="24595" name="Text Box 41"/>
            <p:cNvSpPr txBox="1">
              <a:spLocks noChangeArrowheads="1"/>
            </p:cNvSpPr>
            <p:nvPr/>
          </p:nvSpPr>
          <p:spPr bwMode="auto">
            <a:xfrm>
              <a:off x="3475" y="3828"/>
              <a:ext cx="625" cy="169"/>
            </a:xfrm>
            <a:prstGeom prst="rect">
              <a:avLst/>
            </a:prstGeom>
            <a:solidFill>
              <a:schemeClr val="accent1"/>
            </a:solidFill>
            <a:ln w="9525">
              <a:noFill/>
              <a:miter lim="800000"/>
              <a:headEnd/>
              <a:tailEnd/>
            </a:ln>
          </p:spPr>
          <p:txBody>
            <a:bodyPr wrap="none">
              <a:spAutoFit/>
            </a:bodyPr>
            <a:lstStyle/>
            <a:p>
              <a:r>
                <a:rPr lang="en-US" sz="1200" dirty="0"/>
                <a:t>Retailer</a:t>
              </a:r>
            </a:p>
          </p:txBody>
        </p:sp>
        <p:sp>
          <p:nvSpPr>
            <p:cNvPr id="24596" name="Text Box 42"/>
            <p:cNvSpPr txBox="1">
              <a:spLocks noChangeArrowheads="1"/>
            </p:cNvSpPr>
            <p:nvPr/>
          </p:nvSpPr>
          <p:spPr bwMode="auto">
            <a:xfrm>
              <a:off x="1120" y="3828"/>
              <a:ext cx="1014" cy="167"/>
            </a:xfrm>
            <a:prstGeom prst="rect">
              <a:avLst/>
            </a:prstGeom>
            <a:solidFill>
              <a:schemeClr val="accent1"/>
            </a:solidFill>
            <a:ln w="9525">
              <a:noFill/>
              <a:miter lim="800000"/>
              <a:headEnd/>
              <a:tailEnd/>
            </a:ln>
          </p:spPr>
          <p:txBody>
            <a:bodyPr wrap="square">
              <a:spAutoFit/>
            </a:bodyPr>
            <a:lstStyle/>
            <a:p>
              <a:r>
                <a:rPr lang="en-US" sz="1200" dirty="0"/>
                <a:t>Manufacturer</a:t>
              </a:r>
              <a:endParaRPr lang="en-US" sz="1200" b="0" dirty="0"/>
            </a:p>
          </p:txBody>
        </p:sp>
        <p:sp>
          <p:nvSpPr>
            <p:cNvPr id="24597" name="Text Box 43"/>
            <p:cNvSpPr txBox="1">
              <a:spLocks noChangeArrowheads="1"/>
            </p:cNvSpPr>
            <p:nvPr/>
          </p:nvSpPr>
          <p:spPr bwMode="auto">
            <a:xfrm>
              <a:off x="2393" y="3828"/>
              <a:ext cx="812" cy="167"/>
            </a:xfrm>
            <a:prstGeom prst="rect">
              <a:avLst/>
            </a:prstGeom>
            <a:solidFill>
              <a:schemeClr val="accent1"/>
            </a:solidFill>
            <a:ln w="9525">
              <a:noFill/>
              <a:miter lim="800000"/>
              <a:headEnd/>
              <a:tailEnd/>
            </a:ln>
          </p:spPr>
          <p:txBody>
            <a:bodyPr wrap="none">
              <a:spAutoFit/>
            </a:bodyPr>
            <a:lstStyle/>
            <a:p>
              <a:r>
                <a:rPr lang="en-US" sz="1200" dirty="0"/>
                <a:t>Distributor</a:t>
              </a:r>
              <a:endParaRPr lang="en-US" sz="1200" b="0" dirty="0"/>
            </a:p>
          </p:txBody>
        </p:sp>
        <p:sp>
          <p:nvSpPr>
            <p:cNvPr id="24598" name="AutoShape 44"/>
            <p:cNvSpPr>
              <a:spLocks noChangeArrowheads="1"/>
            </p:cNvSpPr>
            <p:nvPr/>
          </p:nvSpPr>
          <p:spPr bwMode="auto">
            <a:xfrm>
              <a:off x="929" y="3832"/>
              <a:ext cx="144" cy="144"/>
            </a:xfrm>
            <a:prstGeom prst="rightArrow">
              <a:avLst>
                <a:gd name="adj1" fmla="val 50000"/>
                <a:gd name="adj2" fmla="val 25000"/>
              </a:avLst>
            </a:prstGeom>
            <a:solidFill>
              <a:srgbClr val="FFCC99"/>
            </a:solidFill>
            <a:ln w="9525">
              <a:solidFill>
                <a:schemeClr val="tx1"/>
              </a:solidFill>
              <a:miter lim="800000"/>
              <a:headEnd/>
              <a:tailEnd/>
            </a:ln>
          </p:spPr>
          <p:txBody>
            <a:bodyPr wrap="none" anchor="ctr"/>
            <a:lstStyle/>
            <a:p>
              <a:endParaRPr lang="en-US" sz="2000"/>
            </a:p>
          </p:txBody>
        </p:sp>
        <p:sp>
          <p:nvSpPr>
            <p:cNvPr id="24599" name="AutoShape 45"/>
            <p:cNvSpPr>
              <a:spLocks noChangeArrowheads="1"/>
            </p:cNvSpPr>
            <p:nvPr/>
          </p:nvSpPr>
          <p:spPr bwMode="auto">
            <a:xfrm>
              <a:off x="2185" y="3832"/>
              <a:ext cx="144" cy="144"/>
            </a:xfrm>
            <a:prstGeom prst="rightArrow">
              <a:avLst>
                <a:gd name="adj1" fmla="val 50000"/>
                <a:gd name="adj2" fmla="val 25000"/>
              </a:avLst>
            </a:prstGeom>
            <a:solidFill>
              <a:srgbClr val="FFCC99"/>
            </a:solidFill>
            <a:ln w="9525">
              <a:solidFill>
                <a:schemeClr val="tx1"/>
              </a:solidFill>
              <a:miter lim="800000"/>
              <a:headEnd/>
              <a:tailEnd/>
            </a:ln>
          </p:spPr>
          <p:txBody>
            <a:bodyPr wrap="none" anchor="ctr"/>
            <a:lstStyle/>
            <a:p>
              <a:endParaRPr lang="en-US" sz="2000"/>
            </a:p>
          </p:txBody>
        </p:sp>
        <p:sp>
          <p:nvSpPr>
            <p:cNvPr id="24600" name="AutoShape 46"/>
            <p:cNvSpPr>
              <a:spLocks noChangeArrowheads="1"/>
            </p:cNvSpPr>
            <p:nvPr/>
          </p:nvSpPr>
          <p:spPr bwMode="auto">
            <a:xfrm>
              <a:off x="3267" y="3832"/>
              <a:ext cx="144" cy="144"/>
            </a:xfrm>
            <a:prstGeom prst="rightArrow">
              <a:avLst>
                <a:gd name="adj1" fmla="val 50000"/>
                <a:gd name="adj2" fmla="val 25000"/>
              </a:avLst>
            </a:prstGeom>
            <a:solidFill>
              <a:srgbClr val="FFCC99"/>
            </a:solidFill>
            <a:ln w="9525">
              <a:solidFill>
                <a:schemeClr val="tx1"/>
              </a:solidFill>
              <a:miter lim="800000"/>
              <a:headEnd/>
              <a:tailEnd/>
            </a:ln>
          </p:spPr>
          <p:txBody>
            <a:bodyPr wrap="none" anchor="ctr"/>
            <a:lstStyle/>
            <a:p>
              <a:endParaRPr lang="en-US" sz="2000"/>
            </a:p>
          </p:txBody>
        </p:sp>
        <p:sp>
          <p:nvSpPr>
            <p:cNvPr id="24601" name="AutoShape 47"/>
            <p:cNvSpPr>
              <a:spLocks noChangeArrowheads="1"/>
            </p:cNvSpPr>
            <p:nvPr/>
          </p:nvSpPr>
          <p:spPr bwMode="auto">
            <a:xfrm>
              <a:off x="4166" y="3832"/>
              <a:ext cx="144" cy="144"/>
            </a:xfrm>
            <a:prstGeom prst="rightArrow">
              <a:avLst>
                <a:gd name="adj1" fmla="val 50000"/>
                <a:gd name="adj2" fmla="val 25000"/>
              </a:avLst>
            </a:prstGeom>
            <a:solidFill>
              <a:srgbClr val="FFCC99"/>
            </a:solidFill>
            <a:ln w="9525">
              <a:solidFill>
                <a:schemeClr val="tx1"/>
              </a:solidFill>
              <a:miter lim="800000"/>
              <a:headEnd/>
              <a:tailEnd/>
            </a:ln>
          </p:spPr>
          <p:txBody>
            <a:bodyPr wrap="none" anchor="ctr"/>
            <a:lstStyle/>
            <a:p>
              <a:endParaRPr lang="en-US" sz="2000"/>
            </a:p>
          </p:txBody>
        </p:sp>
      </p:grpSp>
      <p:sp>
        <p:nvSpPr>
          <p:cNvPr id="24581" name="Oval 48"/>
          <p:cNvSpPr>
            <a:spLocks noChangeArrowheads="1"/>
          </p:cNvSpPr>
          <p:nvPr/>
        </p:nvSpPr>
        <p:spPr bwMode="auto">
          <a:xfrm>
            <a:off x="7521684" y="1854022"/>
            <a:ext cx="990600" cy="528637"/>
          </a:xfrm>
          <a:prstGeom prst="ellipse">
            <a:avLst/>
          </a:prstGeom>
          <a:noFill/>
          <a:ln w="28575">
            <a:solidFill>
              <a:srgbClr val="FF0000"/>
            </a:solidFill>
            <a:round/>
            <a:headEnd/>
            <a:tailEnd/>
          </a:ln>
        </p:spPr>
        <p:txBody>
          <a:bodyPr wrap="none" anchor="ctr"/>
          <a:lstStyle/>
          <a:p>
            <a:endParaRPr lang="en-US"/>
          </a:p>
        </p:txBody>
      </p:sp>
      <p:grpSp>
        <p:nvGrpSpPr>
          <p:cNvPr id="24582" name="Group 49"/>
          <p:cNvGrpSpPr>
            <a:grpSpLocks/>
          </p:cNvGrpSpPr>
          <p:nvPr/>
        </p:nvGrpSpPr>
        <p:grpSpPr bwMode="auto">
          <a:xfrm>
            <a:off x="3810000" y="2228447"/>
            <a:ext cx="3711577" cy="1209677"/>
            <a:chOff x="4111" y="451"/>
            <a:chExt cx="2338" cy="762"/>
          </a:xfrm>
        </p:grpSpPr>
        <p:sp>
          <p:nvSpPr>
            <p:cNvPr id="24591" name="Text Box 50"/>
            <p:cNvSpPr txBox="1">
              <a:spLocks noChangeArrowheads="1"/>
            </p:cNvSpPr>
            <p:nvPr/>
          </p:nvSpPr>
          <p:spPr bwMode="auto">
            <a:xfrm>
              <a:off x="4111" y="631"/>
              <a:ext cx="1877" cy="582"/>
            </a:xfrm>
            <a:prstGeom prst="rect">
              <a:avLst/>
            </a:prstGeom>
            <a:noFill/>
            <a:ln w="9525">
              <a:noFill/>
              <a:miter lim="800000"/>
              <a:headEnd/>
              <a:tailEnd/>
            </a:ln>
          </p:spPr>
          <p:txBody>
            <a:bodyPr wrap="none">
              <a:spAutoFit/>
            </a:bodyPr>
            <a:lstStyle/>
            <a:p>
              <a:r>
                <a:rPr lang="en-US" sz="1800" dirty="0"/>
                <a:t>You are the manger of </a:t>
              </a:r>
            </a:p>
            <a:p>
              <a:r>
                <a:rPr lang="en-US" sz="1800" dirty="0"/>
                <a:t>this facility. </a:t>
              </a:r>
              <a:r>
                <a:rPr lang="en-US" sz="1800" dirty="0">
                  <a:solidFill>
                    <a:srgbClr val="FF0000"/>
                  </a:solidFill>
                </a:rPr>
                <a:t>What is your </a:t>
              </a:r>
            </a:p>
            <a:p>
              <a:r>
                <a:rPr lang="en-US" sz="1800" dirty="0">
                  <a:solidFill>
                    <a:srgbClr val="FF0000"/>
                  </a:solidFill>
                </a:rPr>
                <a:t>optimal inventory policy?</a:t>
              </a:r>
            </a:p>
          </p:txBody>
        </p:sp>
        <p:sp>
          <p:nvSpPr>
            <p:cNvPr id="24592" name="Line 51"/>
            <p:cNvSpPr>
              <a:spLocks noChangeShapeType="1"/>
            </p:cNvSpPr>
            <p:nvPr/>
          </p:nvSpPr>
          <p:spPr bwMode="auto">
            <a:xfrm flipV="1">
              <a:off x="5771" y="451"/>
              <a:ext cx="678" cy="316"/>
            </a:xfrm>
            <a:prstGeom prst="line">
              <a:avLst/>
            </a:prstGeom>
            <a:noFill/>
            <a:ln w="76200">
              <a:solidFill>
                <a:srgbClr val="FF0000"/>
              </a:solidFill>
              <a:round/>
              <a:headEnd/>
              <a:tailEnd type="triangle" w="med" len="med"/>
            </a:ln>
          </p:spPr>
          <p:txBody>
            <a:bodyPr/>
            <a:lstStyle/>
            <a:p>
              <a:endParaRPr lang="en-US"/>
            </a:p>
          </p:txBody>
        </p:sp>
      </p:grpSp>
      <p:grpSp>
        <p:nvGrpSpPr>
          <p:cNvPr id="24584" name="Group 53"/>
          <p:cNvGrpSpPr>
            <a:grpSpLocks/>
          </p:cNvGrpSpPr>
          <p:nvPr/>
        </p:nvGrpSpPr>
        <p:grpSpPr bwMode="auto">
          <a:xfrm>
            <a:off x="3396922" y="5401752"/>
            <a:ext cx="2492376" cy="881064"/>
            <a:chOff x="-218" y="3696"/>
            <a:chExt cx="1570" cy="555"/>
          </a:xfrm>
        </p:grpSpPr>
        <p:sp>
          <p:nvSpPr>
            <p:cNvPr id="24589" name="Text Box 54"/>
            <p:cNvSpPr txBox="1">
              <a:spLocks noChangeArrowheads="1"/>
            </p:cNvSpPr>
            <p:nvPr/>
          </p:nvSpPr>
          <p:spPr bwMode="auto">
            <a:xfrm>
              <a:off x="-218" y="3844"/>
              <a:ext cx="1570" cy="407"/>
            </a:xfrm>
            <a:prstGeom prst="rect">
              <a:avLst/>
            </a:prstGeom>
            <a:noFill/>
            <a:ln w="9525">
              <a:noFill/>
              <a:miter lim="800000"/>
              <a:headEnd/>
              <a:tailEnd/>
            </a:ln>
          </p:spPr>
          <p:txBody>
            <a:bodyPr wrap="none">
              <a:spAutoFit/>
            </a:bodyPr>
            <a:lstStyle/>
            <a:p>
              <a:r>
                <a:rPr lang="en-US" sz="1800" dirty="0">
                  <a:solidFill>
                    <a:srgbClr val="FF0000"/>
                  </a:solidFill>
                </a:rPr>
                <a:t>What is the total</a:t>
              </a:r>
            </a:p>
            <a:p>
              <a:r>
                <a:rPr lang="en-US" sz="1800" dirty="0">
                  <a:solidFill>
                    <a:srgbClr val="FF0000"/>
                  </a:solidFill>
                </a:rPr>
                <a:t>inventory in this SC?</a:t>
              </a:r>
            </a:p>
          </p:txBody>
        </p:sp>
        <p:sp>
          <p:nvSpPr>
            <p:cNvPr id="24590" name="AutoShape 55"/>
            <p:cNvSpPr>
              <a:spLocks noChangeArrowheads="1"/>
            </p:cNvSpPr>
            <p:nvPr/>
          </p:nvSpPr>
          <p:spPr bwMode="auto">
            <a:xfrm>
              <a:off x="960" y="3696"/>
              <a:ext cx="240" cy="240"/>
            </a:xfrm>
            <a:prstGeom prst="upArrow">
              <a:avLst>
                <a:gd name="adj1" fmla="val 50000"/>
                <a:gd name="adj2" fmla="val 25000"/>
              </a:avLst>
            </a:prstGeom>
            <a:solidFill>
              <a:srgbClr val="FF0000"/>
            </a:solidFill>
            <a:ln w="9525">
              <a:solidFill>
                <a:srgbClr val="FF0000"/>
              </a:solidFill>
              <a:miter lim="800000"/>
              <a:headEnd/>
              <a:tailEnd/>
            </a:ln>
          </p:spPr>
          <p:txBody>
            <a:bodyPr wrap="none" anchor="ctr"/>
            <a:lstStyle/>
            <a:p>
              <a:endParaRPr lang="en-US"/>
            </a:p>
          </p:txBody>
        </p:sp>
      </p:grpSp>
      <p:sp>
        <p:nvSpPr>
          <p:cNvPr id="2" name="TextBox 1"/>
          <p:cNvSpPr txBox="1"/>
          <p:nvPr/>
        </p:nvSpPr>
        <p:spPr>
          <a:xfrm rot="16200000">
            <a:off x="-671639" y="3073064"/>
            <a:ext cx="3002745" cy="830997"/>
          </a:xfrm>
          <a:prstGeom prst="rect">
            <a:avLst/>
          </a:prstGeom>
          <a:noFill/>
          <a:ln w="28575">
            <a:solidFill>
              <a:srgbClr val="009900"/>
            </a:solidFill>
          </a:ln>
        </p:spPr>
        <p:txBody>
          <a:bodyPr wrap="none" rtlCol="0">
            <a:spAutoFit/>
          </a:bodyPr>
          <a:lstStyle/>
          <a:p>
            <a:pPr algn="ctr"/>
            <a:r>
              <a:rPr lang="en-US" dirty="0"/>
              <a:t>Inventory Modeling</a:t>
            </a:r>
          </a:p>
          <a:p>
            <a:pPr algn="ctr"/>
            <a:r>
              <a:rPr lang="en-US" dirty="0"/>
              <a:t>Approaches</a:t>
            </a:r>
          </a:p>
        </p:txBody>
      </p:sp>
      <p:grpSp>
        <p:nvGrpSpPr>
          <p:cNvPr id="7" name="Group 6"/>
          <p:cNvGrpSpPr/>
          <p:nvPr/>
        </p:nvGrpSpPr>
        <p:grpSpPr>
          <a:xfrm>
            <a:off x="1245232" y="1095236"/>
            <a:ext cx="3021968" cy="4387236"/>
            <a:chOff x="1245232" y="1095236"/>
            <a:chExt cx="3021968" cy="4387236"/>
          </a:xfrm>
        </p:grpSpPr>
        <p:sp>
          <p:nvSpPr>
            <p:cNvPr id="24585" name="Text Box 56"/>
            <p:cNvSpPr txBox="1">
              <a:spLocks noChangeArrowheads="1"/>
            </p:cNvSpPr>
            <p:nvPr/>
          </p:nvSpPr>
          <p:spPr bwMode="auto">
            <a:xfrm>
              <a:off x="1913671" y="1095236"/>
              <a:ext cx="2353529" cy="1107996"/>
            </a:xfrm>
            <a:prstGeom prst="rect">
              <a:avLst/>
            </a:prstGeom>
            <a:noFill/>
            <a:ln w="28575">
              <a:solidFill>
                <a:srgbClr val="009900"/>
              </a:solidFill>
              <a:miter lim="800000"/>
              <a:headEnd/>
              <a:tailEnd/>
            </a:ln>
          </p:spPr>
          <p:txBody>
            <a:bodyPr wrap="none">
              <a:spAutoFit/>
            </a:bodyPr>
            <a:lstStyle/>
            <a:p>
              <a:r>
                <a:rPr lang="en-US" sz="2200" dirty="0"/>
                <a:t>Inventory policy</a:t>
              </a:r>
            </a:p>
            <a:p>
              <a:r>
                <a:rPr lang="en-US" sz="2200" dirty="0"/>
                <a:t>at a location </a:t>
              </a:r>
            </a:p>
            <a:p>
              <a:r>
                <a:rPr lang="en-US" sz="2200" dirty="0"/>
                <a:t>(e.g. at a DC)</a:t>
              </a:r>
            </a:p>
          </p:txBody>
        </p:sp>
        <p:sp>
          <p:nvSpPr>
            <p:cNvPr id="24586" name="Text Box 57"/>
            <p:cNvSpPr txBox="1">
              <a:spLocks noChangeArrowheads="1"/>
            </p:cNvSpPr>
            <p:nvPr/>
          </p:nvSpPr>
          <p:spPr bwMode="auto">
            <a:xfrm>
              <a:off x="1913671" y="4374476"/>
              <a:ext cx="2257882" cy="1107996"/>
            </a:xfrm>
            <a:prstGeom prst="rect">
              <a:avLst/>
            </a:prstGeom>
            <a:noFill/>
            <a:ln w="28575">
              <a:solidFill>
                <a:srgbClr val="009900"/>
              </a:solidFill>
              <a:miter lim="800000"/>
              <a:headEnd/>
              <a:tailEnd/>
            </a:ln>
          </p:spPr>
          <p:txBody>
            <a:bodyPr wrap="square">
              <a:spAutoFit/>
            </a:bodyPr>
            <a:lstStyle/>
            <a:p>
              <a:r>
                <a:rPr lang="en-US" sz="2200" dirty="0"/>
                <a:t>Finding total </a:t>
              </a:r>
            </a:p>
            <a:p>
              <a:r>
                <a:rPr lang="en-US" sz="2200" dirty="0"/>
                <a:t>inventory in a</a:t>
              </a:r>
            </a:p>
            <a:p>
              <a:r>
                <a:rPr lang="en-US" sz="2200" dirty="0"/>
                <a:t>supply Chain </a:t>
              </a:r>
            </a:p>
          </p:txBody>
        </p:sp>
        <p:cxnSp>
          <p:nvCxnSpPr>
            <p:cNvPr id="4" name="Straight Arrow Connector 3"/>
            <p:cNvCxnSpPr>
              <a:stCxn id="2" idx="2"/>
              <a:endCxn id="24585" idx="1"/>
            </p:cNvCxnSpPr>
            <p:nvPr/>
          </p:nvCxnSpPr>
          <p:spPr bwMode="auto">
            <a:xfrm flipV="1">
              <a:off x="1245232" y="1649234"/>
              <a:ext cx="668439" cy="1839328"/>
            </a:xfrm>
            <a:prstGeom prst="straightConnector1">
              <a:avLst/>
            </a:prstGeom>
            <a:solidFill>
              <a:schemeClr val="accent1"/>
            </a:solidFill>
            <a:ln w="28575" cap="flat" cmpd="sng" algn="ctr">
              <a:solidFill>
                <a:srgbClr val="009900"/>
              </a:solidFill>
              <a:prstDash val="solid"/>
              <a:round/>
              <a:headEnd type="none" w="med" len="med"/>
              <a:tailEnd type="triangle"/>
            </a:ln>
            <a:effectLst/>
          </p:spPr>
        </p:cxnSp>
        <p:cxnSp>
          <p:nvCxnSpPr>
            <p:cNvPr id="6" name="Straight Arrow Connector 5"/>
            <p:cNvCxnSpPr>
              <a:stCxn id="2" idx="2"/>
              <a:endCxn id="24586" idx="1"/>
            </p:cNvCxnSpPr>
            <p:nvPr/>
          </p:nvCxnSpPr>
          <p:spPr bwMode="auto">
            <a:xfrm>
              <a:off x="1245232" y="3488562"/>
              <a:ext cx="668439" cy="1439912"/>
            </a:xfrm>
            <a:prstGeom prst="straightConnector1">
              <a:avLst/>
            </a:prstGeom>
            <a:solidFill>
              <a:schemeClr val="accent1"/>
            </a:solidFill>
            <a:ln w="28575" cap="flat" cmpd="sng" algn="ctr">
              <a:solidFill>
                <a:srgbClr val="009900"/>
              </a:solidFill>
              <a:prstDash val="solid"/>
              <a:round/>
              <a:headEnd type="none" w="med" len="med"/>
              <a:tailEnd type="triangle"/>
            </a:ln>
            <a:effectLst/>
          </p:spPr>
        </p:cxnSp>
      </p:grpSp>
      <p:sp>
        <p:nvSpPr>
          <p:cNvPr id="66" name="Oval 52"/>
          <p:cNvSpPr>
            <a:spLocks noChangeArrowheads="1"/>
          </p:cNvSpPr>
          <p:nvPr/>
        </p:nvSpPr>
        <p:spPr bwMode="auto">
          <a:xfrm>
            <a:off x="4323953" y="4641181"/>
            <a:ext cx="6725047" cy="838200"/>
          </a:xfrm>
          <a:prstGeom prst="ellipse">
            <a:avLst/>
          </a:prstGeom>
          <a:noFill/>
          <a:ln w="38100">
            <a:solidFill>
              <a:srgbClr val="FF0000"/>
            </a:solidFill>
            <a:round/>
            <a:headEnd/>
            <a:tailEnd/>
          </a:ln>
        </p:spPr>
        <p:txBody>
          <a:bodyPr wrap="none" anchor="ctr"/>
          <a:lstStyle/>
          <a:p>
            <a:endParaRPr lang="en-US"/>
          </a:p>
        </p:txBody>
      </p:sp>
      <p:grpSp>
        <p:nvGrpSpPr>
          <p:cNvPr id="10" name="Group 9"/>
          <p:cNvGrpSpPr/>
          <p:nvPr/>
        </p:nvGrpSpPr>
        <p:grpSpPr>
          <a:xfrm>
            <a:off x="6781800" y="2514600"/>
            <a:ext cx="3048000" cy="1200329"/>
            <a:chOff x="6781800" y="2514600"/>
            <a:chExt cx="3048000" cy="1200329"/>
          </a:xfrm>
        </p:grpSpPr>
        <p:sp>
          <p:nvSpPr>
            <p:cNvPr id="8" name="Right Arrow 7"/>
            <p:cNvSpPr/>
            <p:nvPr/>
          </p:nvSpPr>
          <p:spPr bwMode="auto">
            <a:xfrm>
              <a:off x="6781800" y="2802208"/>
              <a:ext cx="497992" cy="618724"/>
            </a:xfrm>
            <a:prstGeom prst="rightArrow">
              <a:avLst/>
            </a:prstGeom>
            <a:solidFill>
              <a:srgbClr val="009900"/>
            </a:solidFill>
            <a:ln w="9525" cap="flat" cmpd="sng" algn="ctr">
              <a:solidFill>
                <a:srgbClr val="0099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1" i="0" u="none" strike="noStrike" cap="none" normalizeH="0" baseline="0">
                <a:ln>
                  <a:noFill/>
                </a:ln>
                <a:solidFill>
                  <a:schemeClr val="tx1"/>
                </a:solidFill>
                <a:effectLst/>
                <a:latin typeface="Arial" charset="0"/>
              </a:endParaRPr>
            </a:p>
          </p:txBody>
        </p:sp>
        <p:sp>
          <p:nvSpPr>
            <p:cNvPr id="9" name="TextBox 8"/>
            <p:cNvSpPr txBox="1"/>
            <p:nvPr/>
          </p:nvSpPr>
          <p:spPr>
            <a:xfrm>
              <a:off x="7336810" y="2514600"/>
              <a:ext cx="2492990" cy="1200329"/>
            </a:xfrm>
            <a:prstGeom prst="rect">
              <a:avLst/>
            </a:prstGeom>
            <a:noFill/>
            <a:ln w="28575">
              <a:solidFill>
                <a:srgbClr val="009900"/>
              </a:solidFill>
            </a:ln>
          </p:spPr>
          <p:txBody>
            <a:bodyPr wrap="none" rtlCol="0">
              <a:spAutoFit/>
            </a:bodyPr>
            <a:lstStyle/>
            <a:p>
              <a:r>
                <a:rPr lang="en-US" sz="1800" dirty="0">
                  <a:solidFill>
                    <a:srgbClr val="009900"/>
                  </a:solidFill>
                </a:rPr>
                <a:t>Need </a:t>
              </a:r>
              <a:r>
                <a:rPr lang="en-US" sz="1800" i="1" u="sng" dirty="0">
                  <a:solidFill>
                    <a:srgbClr val="FF0000"/>
                  </a:solidFill>
                </a:rPr>
                <a:t>right</a:t>
              </a:r>
              <a:r>
                <a:rPr lang="en-US" sz="1800" dirty="0">
                  <a:solidFill>
                    <a:srgbClr val="009900"/>
                  </a:solidFill>
                </a:rPr>
                <a:t> inventory</a:t>
              </a:r>
            </a:p>
            <a:p>
              <a:r>
                <a:rPr lang="en-US" sz="1800" dirty="0">
                  <a:solidFill>
                    <a:srgbClr val="009900"/>
                  </a:solidFill>
                </a:rPr>
                <a:t>model that tells you</a:t>
              </a:r>
            </a:p>
            <a:p>
              <a:r>
                <a:rPr lang="en-US" sz="1800" dirty="0">
                  <a:solidFill>
                    <a:srgbClr val="009900"/>
                  </a:solidFill>
                </a:rPr>
                <a:t>when &amp; how much to</a:t>
              </a:r>
            </a:p>
            <a:p>
              <a:r>
                <a:rPr lang="en-US" sz="1800" dirty="0">
                  <a:solidFill>
                    <a:srgbClr val="009900"/>
                  </a:solidFill>
                </a:rPr>
                <a:t>order</a:t>
              </a:r>
            </a:p>
          </p:txBody>
        </p:sp>
      </p:grpSp>
      <p:sp>
        <p:nvSpPr>
          <p:cNvPr id="69" name="Right Arrow 68"/>
          <p:cNvSpPr/>
          <p:nvPr/>
        </p:nvSpPr>
        <p:spPr bwMode="auto">
          <a:xfrm>
            <a:off x="9941408" y="2726008"/>
            <a:ext cx="497992" cy="618724"/>
          </a:xfrm>
          <a:prstGeom prst="rightArrow">
            <a:avLst/>
          </a:prstGeom>
          <a:solidFill>
            <a:srgbClr val="009900"/>
          </a:solidFill>
          <a:ln w="9525" cap="flat" cmpd="sng" algn="ctr">
            <a:solidFill>
              <a:srgbClr val="0099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1" i="0" u="none" strike="noStrike" cap="none" normalizeH="0" baseline="0">
              <a:ln>
                <a:noFill/>
              </a:ln>
              <a:solidFill>
                <a:schemeClr val="tx1"/>
              </a:solidFill>
              <a:effectLst/>
              <a:latin typeface="Arial" charset="0"/>
            </a:endParaRPr>
          </a:p>
        </p:txBody>
      </p:sp>
      <p:sp>
        <p:nvSpPr>
          <p:cNvPr id="70" name="TextBox 69"/>
          <p:cNvSpPr txBox="1"/>
          <p:nvPr/>
        </p:nvSpPr>
        <p:spPr>
          <a:xfrm>
            <a:off x="10502342" y="2698401"/>
            <a:ext cx="1582484" cy="646331"/>
          </a:xfrm>
          <a:prstGeom prst="rect">
            <a:avLst/>
          </a:prstGeom>
          <a:noFill/>
          <a:ln w="28575">
            <a:solidFill>
              <a:srgbClr val="009900"/>
            </a:solidFill>
          </a:ln>
        </p:spPr>
        <p:txBody>
          <a:bodyPr wrap="none" rtlCol="0">
            <a:spAutoFit/>
          </a:bodyPr>
          <a:lstStyle/>
          <a:p>
            <a:r>
              <a:rPr lang="en-US" sz="1800" dirty="0">
                <a:solidFill>
                  <a:srgbClr val="009900"/>
                </a:solidFill>
              </a:rPr>
              <a:t>What is the</a:t>
            </a:r>
          </a:p>
          <a:p>
            <a:r>
              <a:rPr lang="en-US" sz="1800" i="1" u="sng" dirty="0">
                <a:solidFill>
                  <a:srgbClr val="FF0000"/>
                </a:solidFill>
              </a:rPr>
              <a:t>right</a:t>
            </a:r>
            <a:r>
              <a:rPr lang="en-US" sz="1800" dirty="0">
                <a:solidFill>
                  <a:srgbClr val="009900"/>
                </a:solidFill>
              </a:rPr>
              <a:t> model?</a:t>
            </a:r>
          </a:p>
        </p:txBody>
      </p:sp>
      <p:grpSp>
        <p:nvGrpSpPr>
          <p:cNvPr id="72" name="Group 71"/>
          <p:cNvGrpSpPr/>
          <p:nvPr/>
        </p:nvGrpSpPr>
        <p:grpSpPr>
          <a:xfrm>
            <a:off x="5925529" y="5715000"/>
            <a:ext cx="5928836" cy="647995"/>
            <a:chOff x="6781800" y="2772937"/>
            <a:chExt cx="3843660" cy="647995"/>
          </a:xfrm>
        </p:grpSpPr>
        <p:sp>
          <p:nvSpPr>
            <p:cNvPr id="73" name="Right Arrow 72"/>
            <p:cNvSpPr/>
            <p:nvPr/>
          </p:nvSpPr>
          <p:spPr bwMode="auto">
            <a:xfrm>
              <a:off x="6781800" y="2802208"/>
              <a:ext cx="497992" cy="618724"/>
            </a:xfrm>
            <a:prstGeom prst="rightArrow">
              <a:avLst/>
            </a:prstGeom>
            <a:solidFill>
              <a:srgbClr val="009900"/>
            </a:solidFill>
            <a:ln w="9525" cap="flat" cmpd="sng" algn="ctr">
              <a:solidFill>
                <a:srgbClr val="0099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1" i="0" u="none" strike="noStrike" cap="none" normalizeH="0" baseline="0">
                <a:ln>
                  <a:noFill/>
                </a:ln>
                <a:solidFill>
                  <a:schemeClr val="tx1"/>
                </a:solidFill>
                <a:effectLst/>
                <a:latin typeface="Arial" charset="0"/>
              </a:endParaRPr>
            </a:p>
          </p:txBody>
        </p:sp>
        <p:sp>
          <p:nvSpPr>
            <p:cNvPr id="74" name="TextBox 73"/>
            <p:cNvSpPr txBox="1"/>
            <p:nvPr/>
          </p:nvSpPr>
          <p:spPr>
            <a:xfrm>
              <a:off x="7336810" y="2772937"/>
              <a:ext cx="3288650" cy="646331"/>
            </a:xfrm>
            <a:prstGeom prst="rect">
              <a:avLst/>
            </a:prstGeom>
            <a:noFill/>
            <a:ln w="28575">
              <a:solidFill>
                <a:srgbClr val="009900"/>
              </a:solidFill>
            </a:ln>
          </p:spPr>
          <p:txBody>
            <a:bodyPr wrap="none" rtlCol="0">
              <a:spAutoFit/>
            </a:bodyPr>
            <a:lstStyle/>
            <a:p>
              <a:r>
                <a:rPr lang="en-US" sz="1800" dirty="0">
                  <a:solidFill>
                    <a:srgbClr val="009900"/>
                  </a:solidFill>
                </a:rPr>
                <a:t>Depends on inventory policies at stocking </a:t>
              </a:r>
            </a:p>
            <a:p>
              <a:r>
                <a:rPr lang="en-US" sz="1800" dirty="0">
                  <a:solidFill>
                    <a:srgbClr val="009900"/>
                  </a:solidFill>
                </a:rPr>
                <a:t>locations. Total SC inventory = CS + SS + PS</a:t>
              </a:r>
            </a:p>
          </p:txBody>
        </p:sp>
      </p:grpSp>
    </p:spTree>
    <p:extLst>
      <p:ext uri="{BB962C8B-B14F-4D97-AF65-F5344CB8AC3E}">
        <p14:creationId xmlns:p14="http://schemas.microsoft.com/office/powerpoint/2010/main" val="4012545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4579"/>
                                        </p:tgtEl>
                                        <p:attrNameLst>
                                          <p:attrName>style.visibility</p:attrName>
                                        </p:attrNameLst>
                                      </p:cBhvr>
                                      <p:to>
                                        <p:strVal val="visible"/>
                                      </p:to>
                                    </p:set>
                                    <p:anim calcmode="lin" valueType="num">
                                      <p:cBhvr additive="base">
                                        <p:cTn id="13" dur="500" fill="hold"/>
                                        <p:tgtEl>
                                          <p:spTgt spid="24579"/>
                                        </p:tgtEl>
                                        <p:attrNameLst>
                                          <p:attrName>ppt_x</p:attrName>
                                        </p:attrNameLst>
                                      </p:cBhvr>
                                      <p:tavLst>
                                        <p:tav tm="0">
                                          <p:val>
                                            <p:strVal val="0-#ppt_w/2"/>
                                          </p:val>
                                        </p:tav>
                                        <p:tav tm="100000">
                                          <p:val>
                                            <p:strVal val="#ppt_x"/>
                                          </p:val>
                                        </p:tav>
                                      </p:tavLst>
                                    </p:anim>
                                    <p:anim calcmode="lin" valueType="num">
                                      <p:cBhvr additive="base">
                                        <p:cTn id="14" dur="500" fill="hold"/>
                                        <p:tgtEl>
                                          <p:spTgt spid="2457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4581"/>
                                        </p:tgtEl>
                                        <p:attrNameLst>
                                          <p:attrName>style.visibility</p:attrName>
                                        </p:attrNameLst>
                                      </p:cBhvr>
                                      <p:to>
                                        <p:strVal val="visible"/>
                                      </p:to>
                                    </p:set>
                                    <p:anim calcmode="lin" valueType="num">
                                      <p:cBhvr additive="base">
                                        <p:cTn id="19" dur="500" fill="hold"/>
                                        <p:tgtEl>
                                          <p:spTgt spid="24581"/>
                                        </p:tgtEl>
                                        <p:attrNameLst>
                                          <p:attrName>ppt_x</p:attrName>
                                        </p:attrNameLst>
                                      </p:cBhvr>
                                      <p:tavLst>
                                        <p:tav tm="0">
                                          <p:val>
                                            <p:strVal val="0-#ppt_w/2"/>
                                          </p:val>
                                        </p:tav>
                                        <p:tav tm="100000">
                                          <p:val>
                                            <p:strVal val="#ppt_x"/>
                                          </p:val>
                                        </p:tav>
                                      </p:tavLst>
                                    </p:anim>
                                    <p:anim calcmode="lin" valueType="num">
                                      <p:cBhvr additive="base">
                                        <p:cTn id="20" dur="500" fill="hold"/>
                                        <p:tgtEl>
                                          <p:spTgt spid="24581"/>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24582"/>
                                        </p:tgtEl>
                                        <p:attrNameLst>
                                          <p:attrName>style.visibility</p:attrName>
                                        </p:attrNameLst>
                                      </p:cBhvr>
                                      <p:to>
                                        <p:strVal val="visible"/>
                                      </p:to>
                                    </p:set>
                                    <p:animEffect transition="in" filter="circle(in)">
                                      <p:cBhvr>
                                        <p:cTn id="25" dur="2000"/>
                                        <p:tgtEl>
                                          <p:spTgt spid="24582"/>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0-#ppt_w/2"/>
                                          </p:val>
                                        </p:tav>
                                        <p:tav tm="100000">
                                          <p:val>
                                            <p:strVal val="#ppt_x"/>
                                          </p:val>
                                        </p:tav>
                                      </p:tavLst>
                                    </p:anim>
                                    <p:anim calcmode="lin" valueType="num">
                                      <p:cBhvr additive="base">
                                        <p:cTn id="31"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grpId="0" nodeType="clickEffect">
                                  <p:stCondLst>
                                    <p:cond delay="0"/>
                                  </p:stCondLst>
                                  <p:childTnLst>
                                    <p:set>
                                      <p:cBhvr>
                                        <p:cTn id="35" dur="1" fill="hold">
                                          <p:stCondLst>
                                            <p:cond delay="0"/>
                                          </p:stCondLst>
                                        </p:cTn>
                                        <p:tgtEl>
                                          <p:spTgt spid="69"/>
                                        </p:tgtEl>
                                        <p:attrNameLst>
                                          <p:attrName>style.visibility</p:attrName>
                                        </p:attrNameLst>
                                      </p:cBhvr>
                                      <p:to>
                                        <p:strVal val="visible"/>
                                      </p:to>
                                    </p:set>
                                    <p:anim calcmode="lin" valueType="num">
                                      <p:cBhvr additive="base">
                                        <p:cTn id="36" dur="500" fill="hold"/>
                                        <p:tgtEl>
                                          <p:spTgt spid="69"/>
                                        </p:tgtEl>
                                        <p:attrNameLst>
                                          <p:attrName>ppt_x</p:attrName>
                                        </p:attrNameLst>
                                      </p:cBhvr>
                                      <p:tavLst>
                                        <p:tav tm="0">
                                          <p:val>
                                            <p:strVal val="0-#ppt_w/2"/>
                                          </p:val>
                                        </p:tav>
                                        <p:tav tm="100000">
                                          <p:val>
                                            <p:strVal val="#ppt_x"/>
                                          </p:val>
                                        </p:tav>
                                      </p:tavLst>
                                    </p:anim>
                                    <p:anim calcmode="lin" valueType="num">
                                      <p:cBhvr additive="base">
                                        <p:cTn id="37" dur="500" fill="hold"/>
                                        <p:tgtEl>
                                          <p:spTgt spid="69"/>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grpId="0" nodeType="clickEffect">
                                  <p:stCondLst>
                                    <p:cond delay="0"/>
                                  </p:stCondLst>
                                  <p:childTnLst>
                                    <p:set>
                                      <p:cBhvr>
                                        <p:cTn id="41" dur="1" fill="hold">
                                          <p:stCondLst>
                                            <p:cond delay="0"/>
                                          </p:stCondLst>
                                        </p:cTn>
                                        <p:tgtEl>
                                          <p:spTgt spid="70"/>
                                        </p:tgtEl>
                                        <p:attrNameLst>
                                          <p:attrName>style.visibility</p:attrName>
                                        </p:attrNameLst>
                                      </p:cBhvr>
                                      <p:to>
                                        <p:strVal val="visible"/>
                                      </p:to>
                                    </p:set>
                                    <p:anim calcmode="lin" valueType="num">
                                      <p:cBhvr additive="base">
                                        <p:cTn id="42" dur="500" fill="hold"/>
                                        <p:tgtEl>
                                          <p:spTgt spid="70"/>
                                        </p:tgtEl>
                                        <p:attrNameLst>
                                          <p:attrName>ppt_x</p:attrName>
                                        </p:attrNameLst>
                                      </p:cBhvr>
                                      <p:tavLst>
                                        <p:tav tm="0">
                                          <p:val>
                                            <p:strVal val="0-#ppt_w/2"/>
                                          </p:val>
                                        </p:tav>
                                        <p:tav tm="100000">
                                          <p:val>
                                            <p:strVal val="#ppt_x"/>
                                          </p:val>
                                        </p:tav>
                                      </p:tavLst>
                                    </p:anim>
                                    <p:anim calcmode="lin" valueType="num">
                                      <p:cBhvr additive="base">
                                        <p:cTn id="43" dur="500" fill="hold"/>
                                        <p:tgtEl>
                                          <p:spTgt spid="70"/>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8" presetClass="emph" presetSubtype="0" fill="hold" grpId="1" nodeType="clickEffect">
                                  <p:stCondLst>
                                    <p:cond delay="0"/>
                                  </p:stCondLst>
                                  <p:childTnLst>
                                    <p:animRot by="21600000">
                                      <p:cBhvr>
                                        <p:cTn id="47" dur="2000" fill="hold"/>
                                        <p:tgtEl>
                                          <p:spTgt spid="70"/>
                                        </p:tgtEl>
                                        <p:attrNameLst>
                                          <p:attrName>r</p:attrName>
                                        </p:attrNameLst>
                                      </p:cBhvr>
                                    </p:animRot>
                                  </p:childTnLst>
                                </p:cTn>
                              </p:par>
                            </p:childTnLst>
                          </p:cTn>
                        </p:par>
                      </p:childTnLst>
                    </p:cTn>
                  </p:par>
                  <p:par>
                    <p:cTn id="48" fill="hold">
                      <p:stCondLst>
                        <p:cond delay="indefinite"/>
                      </p:stCondLst>
                      <p:childTnLst>
                        <p:par>
                          <p:cTn id="49" fill="hold">
                            <p:stCondLst>
                              <p:cond delay="0"/>
                            </p:stCondLst>
                            <p:childTnLst>
                              <p:par>
                                <p:cTn id="50" presetID="2" presetClass="entr" presetSubtype="8" fill="hold" nodeType="clickEffect">
                                  <p:stCondLst>
                                    <p:cond delay="0"/>
                                  </p:stCondLst>
                                  <p:childTnLst>
                                    <p:set>
                                      <p:cBhvr>
                                        <p:cTn id="51" dur="1" fill="hold">
                                          <p:stCondLst>
                                            <p:cond delay="0"/>
                                          </p:stCondLst>
                                        </p:cTn>
                                        <p:tgtEl>
                                          <p:spTgt spid="24580"/>
                                        </p:tgtEl>
                                        <p:attrNameLst>
                                          <p:attrName>style.visibility</p:attrName>
                                        </p:attrNameLst>
                                      </p:cBhvr>
                                      <p:to>
                                        <p:strVal val="visible"/>
                                      </p:to>
                                    </p:set>
                                    <p:anim calcmode="lin" valueType="num">
                                      <p:cBhvr additive="base">
                                        <p:cTn id="52" dur="500" fill="hold"/>
                                        <p:tgtEl>
                                          <p:spTgt spid="24580"/>
                                        </p:tgtEl>
                                        <p:attrNameLst>
                                          <p:attrName>ppt_x</p:attrName>
                                        </p:attrNameLst>
                                      </p:cBhvr>
                                      <p:tavLst>
                                        <p:tav tm="0">
                                          <p:val>
                                            <p:strVal val="0-#ppt_w/2"/>
                                          </p:val>
                                        </p:tav>
                                        <p:tav tm="100000">
                                          <p:val>
                                            <p:strVal val="#ppt_x"/>
                                          </p:val>
                                        </p:tav>
                                      </p:tavLst>
                                    </p:anim>
                                    <p:anim calcmode="lin" valueType="num">
                                      <p:cBhvr additive="base">
                                        <p:cTn id="53" dur="500" fill="hold"/>
                                        <p:tgtEl>
                                          <p:spTgt spid="24580"/>
                                        </p:tgtEl>
                                        <p:attrNameLst>
                                          <p:attrName>ppt_y</p:attrName>
                                        </p:attrNameLst>
                                      </p:cBhvr>
                                      <p:tavLst>
                                        <p:tav tm="0">
                                          <p:val>
                                            <p:strVal val="#ppt_y"/>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8" fill="hold" grpId="0" nodeType="clickEffect">
                                  <p:stCondLst>
                                    <p:cond delay="0"/>
                                  </p:stCondLst>
                                  <p:childTnLst>
                                    <p:set>
                                      <p:cBhvr>
                                        <p:cTn id="57" dur="1" fill="hold">
                                          <p:stCondLst>
                                            <p:cond delay="0"/>
                                          </p:stCondLst>
                                        </p:cTn>
                                        <p:tgtEl>
                                          <p:spTgt spid="66"/>
                                        </p:tgtEl>
                                        <p:attrNameLst>
                                          <p:attrName>style.visibility</p:attrName>
                                        </p:attrNameLst>
                                      </p:cBhvr>
                                      <p:to>
                                        <p:strVal val="visible"/>
                                      </p:to>
                                    </p:set>
                                    <p:anim calcmode="lin" valueType="num">
                                      <p:cBhvr additive="base">
                                        <p:cTn id="58" dur="500" fill="hold"/>
                                        <p:tgtEl>
                                          <p:spTgt spid="66"/>
                                        </p:tgtEl>
                                        <p:attrNameLst>
                                          <p:attrName>ppt_x</p:attrName>
                                        </p:attrNameLst>
                                      </p:cBhvr>
                                      <p:tavLst>
                                        <p:tav tm="0">
                                          <p:val>
                                            <p:strVal val="0-#ppt_w/2"/>
                                          </p:val>
                                        </p:tav>
                                        <p:tav tm="100000">
                                          <p:val>
                                            <p:strVal val="#ppt_x"/>
                                          </p:val>
                                        </p:tav>
                                      </p:tavLst>
                                    </p:anim>
                                    <p:anim calcmode="lin" valueType="num">
                                      <p:cBhvr additive="base">
                                        <p:cTn id="59" dur="500" fill="hold"/>
                                        <p:tgtEl>
                                          <p:spTgt spid="66"/>
                                        </p:tgtEl>
                                        <p:attrNameLst>
                                          <p:attrName>ppt_y</p:attrName>
                                        </p:attrNameLst>
                                      </p:cBhvr>
                                      <p:tavLst>
                                        <p:tav tm="0">
                                          <p:val>
                                            <p:strVal val="#ppt_y"/>
                                          </p:val>
                                        </p:tav>
                                        <p:tav tm="100000">
                                          <p:val>
                                            <p:strVal val="#ppt_y"/>
                                          </p:val>
                                        </p:tav>
                                      </p:tavLst>
                                    </p:anim>
                                  </p:childTnLst>
                                </p:cTn>
                              </p:par>
                              <p:par>
                                <p:cTn id="60" presetID="2" presetClass="entr" presetSubtype="8" fill="hold" nodeType="withEffect">
                                  <p:stCondLst>
                                    <p:cond delay="0"/>
                                  </p:stCondLst>
                                  <p:childTnLst>
                                    <p:set>
                                      <p:cBhvr>
                                        <p:cTn id="61" dur="1" fill="hold">
                                          <p:stCondLst>
                                            <p:cond delay="0"/>
                                          </p:stCondLst>
                                        </p:cTn>
                                        <p:tgtEl>
                                          <p:spTgt spid="24584"/>
                                        </p:tgtEl>
                                        <p:attrNameLst>
                                          <p:attrName>style.visibility</p:attrName>
                                        </p:attrNameLst>
                                      </p:cBhvr>
                                      <p:to>
                                        <p:strVal val="visible"/>
                                      </p:to>
                                    </p:set>
                                    <p:anim calcmode="lin" valueType="num">
                                      <p:cBhvr additive="base">
                                        <p:cTn id="62" dur="500" fill="hold"/>
                                        <p:tgtEl>
                                          <p:spTgt spid="24584"/>
                                        </p:tgtEl>
                                        <p:attrNameLst>
                                          <p:attrName>ppt_x</p:attrName>
                                        </p:attrNameLst>
                                      </p:cBhvr>
                                      <p:tavLst>
                                        <p:tav tm="0">
                                          <p:val>
                                            <p:strVal val="0-#ppt_w/2"/>
                                          </p:val>
                                        </p:tav>
                                        <p:tav tm="100000">
                                          <p:val>
                                            <p:strVal val="#ppt_x"/>
                                          </p:val>
                                        </p:tav>
                                      </p:tavLst>
                                    </p:anim>
                                    <p:anim calcmode="lin" valueType="num">
                                      <p:cBhvr additive="base">
                                        <p:cTn id="63" dur="500" fill="hold"/>
                                        <p:tgtEl>
                                          <p:spTgt spid="24584"/>
                                        </p:tgtEl>
                                        <p:attrNameLst>
                                          <p:attrName>ppt_y</p:attrName>
                                        </p:attrNameLst>
                                      </p:cBhvr>
                                      <p:tavLst>
                                        <p:tav tm="0">
                                          <p:val>
                                            <p:strVal val="#ppt_y"/>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2" presetClass="entr" presetSubtype="8" fill="hold" nodeType="clickEffect">
                                  <p:stCondLst>
                                    <p:cond delay="0"/>
                                  </p:stCondLst>
                                  <p:childTnLst>
                                    <p:set>
                                      <p:cBhvr>
                                        <p:cTn id="67" dur="1" fill="hold">
                                          <p:stCondLst>
                                            <p:cond delay="0"/>
                                          </p:stCondLst>
                                        </p:cTn>
                                        <p:tgtEl>
                                          <p:spTgt spid="72"/>
                                        </p:tgtEl>
                                        <p:attrNameLst>
                                          <p:attrName>style.visibility</p:attrName>
                                        </p:attrNameLst>
                                      </p:cBhvr>
                                      <p:to>
                                        <p:strVal val="visible"/>
                                      </p:to>
                                    </p:set>
                                    <p:anim calcmode="lin" valueType="num">
                                      <p:cBhvr additive="base">
                                        <p:cTn id="68" dur="500" fill="hold"/>
                                        <p:tgtEl>
                                          <p:spTgt spid="72"/>
                                        </p:tgtEl>
                                        <p:attrNameLst>
                                          <p:attrName>ppt_x</p:attrName>
                                        </p:attrNameLst>
                                      </p:cBhvr>
                                      <p:tavLst>
                                        <p:tav tm="0">
                                          <p:val>
                                            <p:strVal val="0-#ppt_w/2"/>
                                          </p:val>
                                        </p:tav>
                                        <p:tav tm="100000">
                                          <p:val>
                                            <p:strVal val="#ppt_x"/>
                                          </p:val>
                                        </p:tav>
                                      </p:tavLst>
                                    </p:anim>
                                    <p:anim calcmode="lin" valueType="num">
                                      <p:cBhvr additive="base">
                                        <p:cTn id="69" dur="500" fill="hold"/>
                                        <p:tgtEl>
                                          <p:spTgt spid="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1" grpId="0" animBg="1"/>
      <p:bldP spid="66" grpId="0" animBg="1"/>
      <p:bldP spid="69" grpId="0" animBg="1"/>
      <p:bldP spid="70" grpId="0" animBg="1"/>
      <p:bldP spid="70" grpId="1"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ext Box 3"/>
          <p:cNvSpPr txBox="1">
            <a:spLocks noChangeArrowheads="1"/>
          </p:cNvSpPr>
          <p:nvPr/>
        </p:nvSpPr>
        <p:spPr bwMode="auto">
          <a:xfrm>
            <a:off x="8531225" y="5410201"/>
            <a:ext cx="917575" cy="701675"/>
          </a:xfrm>
          <a:prstGeom prst="rect">
            <a:avLst/>
          </a:prstGeom>
          <a:noFill/>
          <a:ln w="9525">
            <a:noFill/>
            <a:miter lim="800000"/>
            <a:headEnd/>
            <a:tailEnd/>
          </a:ln>
        </p:spPr>
        <p:txBody>
          <a:bodyPr wrap="none">
            <a:spAutoFit/>
          </a:bodyPr>
          <a:lstStyle/>
          <a:p>
            <a:pPr algn="ctr"/>
            <a:r>
              <a:rPr lang="en-US" sz="2000" dirty="0">
                <a:solidFill>
                  <a:srgbClr val="CC0099"/>
                </a:solidFill>
              </a:rPr>
              <a:t>(s, S) </a:t>
            </a:r>
          </a:p>
          <a:p>
            <a:pPr algn="ctr"/>
            <a:r>
              <a:rPr lang="en-US" sz="2000" dirty="0">
                <a:solidFill>
                  <a:srgbClr val="CC0099"/>
                </a:solidFill>
              </a:rPr>
              <a:t>policy</a:t>
            </a:r>
          </a:p>
        </p:txBody>
      </p:sp>
      <p:sp>
        <p:nvSpPr>
          <p:cNvPr id="3076" name="Text Box 4"/>
          <p:cNvSpPr txBox="1">
            <a:spLocks noChangeArrowheads="1"/>
          </p:cNvSpPr>
          <p:nvPr/>
        </p:nvSpPr>
        <p:spPr bwMode="auto">
          <a:xfrm>
            <a:off x="5181600" y="5334001"/>
            <a:ext cx="1595438" cy="701675"/>
          </a:xfrm>
          <a:prstGeom prst="rect">
            <a:avLst/>
          </a:prstGeom>
          <a:noFill/>
          <a:ln w="9525">
            <a:noFill/>
            <a:miter lim="800000"/>
            <a:headEnd/>
            <a:tailEnd/>
          </a:ln>
        </p:spPr>
        <p:txBody>
          <a:bodyPr wrap="none">
            <a:spAutoFit/>
          </a:bodyPr>
          <a:lstStyle/>
          <a:p>
            <a:pPr algn="ctr"/>
            <a:r>
              <a:rPr lang="en-US" sz="2000">
                <a:solidFill>
                  <a:srgbClr val="CC0099"/>
                </a:solidFill>
              </a:rPr>
              <a:t>Base stock </a:t>
            </a:r>
          </a:p>
          <a:p>
            <a:pPr algn="ctr"/>
            <a:r>
              <a:rPr lang="en-US" sz="2000">
                <a:solidFill>
                  <a:srgbClr val="CC0099"/>
                </a:solidFill>
              </a:rPr>
              <a:t>policy</a:t>
            </a:r>
          </a:p>
        </p:txBody>
      </p:sp>
      <p:sp>
        <p:nvSpPr>
          <p:cNvPr id="3077" name="Rectangle 5"/>
          <p:cNvSpPr>
            <a:spLocks noChangeArrowheads="1"/>
          </p:cNvSpPr>
          <p:nvPr/>
        </p:nvSpPr>
        <p:spPr bwMode="auto">
          <a:xfrm>
            <a:off x="685800" y="288924"/>
            <a:ext cx="10668000" cy="1235076"/>
          </a:xfrm>
          <a:prstGeom prst="rect">
            <a:avLst/>
          </a:prstGeom>
          <a:noFill/>
          <a:ln w="9525">
            <a:noFill/>
            <a:miter lim="800000"/>
            <a:headEnd/>
            <a:tailEnd/>
          </a:ln>
        </p:spPr>
        <p:txBody>
          <a:bodyPr lIns="90488" tIns="44450" rIns="90488" bIns="44450" anchor="b"/>
          <a:lstStyle/>
          <a:p>
            <a:pPr algn="ctr" eaLnBrk="0" hangingPunct="0"/>
            <a:r>
              <a:rPr lang="en-US" sz="4000" dirty="0">
                <a:solidFill>
                  <a:srgbClr val="0000CC"/>
                </a:solidFill>
              </a:rPr>
              <a:t>What is the Right Model?</a:t>
            </a:r>
          </a:p>
          <a:p>
            <a:pPr algn="ctr" eaLnBrk="0" hangingPunct="0"/>
            <a:r>
              <a:rPr lang="en-US" sz="4000" dirty="0">
                <a:solidFill>
                  <a:srgbClr val="0000CC"/>
                </a:solidFill>
              </a:rPr>
              <a:t>Classifying Inventory Models</a:t>
            </a:r>
          </a:p>
        </p:txBody>
      </p:sp>
      <p:sp>
        <p:nvSpPr>
          <p:cNvPr id="3078" name="Text Box 6"/>
          <p:cNvSpPr txBox="1">
            <a:spLocks noChangeArrowheads="1"/>
          </p:cNvSpPr>
          <p:nvPr/>
        </p:nvSpPr>
        <p:spPr bwMode="auto">
          <a:xfrm>
            <a:off x="1981201" y="3962401"/>
            <a:ext cx="2581275" cy="701675"/>
          </a:xfrm>
          <a:prstGeom prst="rect">
            <a:avLst/>
          </a:prstGeom>
          <a:noFill/>
          <a:ln w="9525">
            <a:noFill/>
            <a:miter lim="800000"/>
            <a:headEnd/>
            <a:tailEnd/>
          </a:ln>
        </p:spPr>
        <p:txBody>
          <a:bodyPr wrap="none">
            <a:spAutoFit/>
          </a:bodyPr>
          <a:lstStyle/>
          <a:p>
            <a:pPr algn="ctr"/>
            <a:r>
              <a:rPr lang="en-US" sz="2000"/>
              <a:t>Fixed Order Qty</a:t>
            </a:r>
          </a:p>
          <a:p>
            <a:pPr algn="ctr"/>
            <a:r>
              <a:rPr lang="en-US" sz="2000"/>
              <a:t>(</a:t>
            </a:r>
            <a:r>
              <a:rPr lang="en-US" sz="2000">
                <a:solidFill>
                  <a:srgbClr val="A50021"/>
                </a:solidFill>
              </a:rPr>
              <a:t>continuous review</a:t>
            </a:r>
            <a:r>
              <a:rPr lang="en-US" sz="2000"/>
              <a:t>)</a:t>
            </a:r>
          </a:p>
        </p:txBody>
      </p:sp>
      <p:sp>
        <p:nvSpPr>
          <p:cNvPr id="3079" name="Text Box 7"/>
          <p:cNvSpPr txBox="1">
            <a:spLocks noChangeArrowheads="1"/>
          </p:cNvSpPr>
          <p:nvPr/>
        </p:nvSpPr>
        <p:spPr bwMode="auto">
          <a:xfrm>
            <a:off x="5638800" y="3962401"/>
            <a:ext cx="2370138" cy="701675"/>
          </a:xfrm>
          <a:prstGeom prst="rect">
            <a:avLst/>
          </a:prstGeom>
          <a:noFill/>
          <a:ln w="9525">
            <a:noFill/>
            <a:miter lim="800000"/>
            <a:headEnd/>
            <a:tailEnd/>
          </a:ln>
        </p:spPr>
        <p:txBody>
          <a:bodyPr wrap="none">
            <a:spAutoFit/>
          </a:bodyPr>
          <a:lstStyle/>
          <a:p>
            <a:pPr algn="ctr"/>
            <a:r>
              <a:rPr lang="en-US" sz="2000"/>
              <a:t>Fixed Time Period</a:t>
            </a:r>
          </a:p>
          <a:p>
            <a:pPr algn="ctr"/>
            <a:r>
              <a:rPr lang="en-US" sz="2000"/>
              <a:t>(</a:t>
            </a:r>
            <a:r>
              <a:rPr lang="en-US" sz="2000">
                <a:solidFill>
                  <a:srgbClr val="A50021"/>
                </a:solidFill>
              </a:rPr>
              <a:t>periodic review</a:t>
            </a:r>
            <a:r>
              <a:rPr lang="en-US" sz="2000"/>
              <a:t>)</a:t>
            </a:r>
          </a:p>
        </p:txBody>
      </p:sp>
      <p:grpSp>
        <p:nvGrpSpPr>
          <p:cNvPr id="3080" name="Group 8"/>
          <p:cNvGrpSpPr>
            <a:grpSpLocks/>
          </p:cNvGrpSpPr>
          <p:nvPr/>
        </p:nvGrpSpPr>
        <p:grpSpPr bwMode="auto">
          <a:xfrm>
            <a:off x="1524000" y="4572000"/>
            <a:ext cx="2590800" cy="914400"/>
            <a:chOff x="14" y="2410"/>
            <a:chExt cx="1632" cy="576"/>
          </a:xfrm>
        </p:grpSpPr>
        <p:sp>
          <p:nvSpPr>
            <p:cNvPr id="3103" name="Line 9"/>
            <p:cNvSpPr>
              <a:spLocks noChangeShapeType="1"/>
            </p:cNvSpPr>
            <p:nvPr/>
          </p:nvSpPr>
          <p:spPr bwMode="auto">
            <a:xfrm>
              <a:off x="1036" y="2410"/>
              <a:ext cx="0" cy="288"/>
            </a:xfrm>
            <a:prstGeom prst="line">
              <a:avLst/>
            </a:prstGeom>
            <a:noFill/>
            <a:ln w="28575">
              <a:solidFill>
                <a:srgbClr val="FF0000"/>
              </a:solidFill>
              <a:round/>
              <a:headEnd/>
              <a:tailEnd/>
            </a:ln>
          </p:spPr>
          <p:txBody>
            <a:bodyPr/>
            <a:lstStyle/>
            <a:p>
              <a:endParaRPr lang="en-US"/>
            </a:p>
          </p:txBody>
        </p:sp>
        <p:sp>
          <p:nvSpPr>
            <p:cNvPr id="3104" name="Line 10"/>
            <p:cNvSpPr>
              <a:spLocks noChangeShapeType="1"/>
            </p:cNvSpPr>
            <p:nvPr/>
          </p:nvSpPr>
          <p:spPr bwMode="auto">
            <a:xfrm flipV="1">
              <a:off x="14" y="2688"/>
              <a:ext cx="1632" cy="20"/>
            </a:xfrm>
            <a:prstGeom prst="line">
              <a:avLst/>
            </a:prstGeom>
            <a:noFill/>
            <a:ln w="28575">
              <a:solidFill>
                <a:srgbClr val="FF0000"/>
              </a:solidFill>
              <a:round/>
              <a:headEnd/>
              <a:tailEnd/>
            </a:ln>
          </p:spPr>
          <p:txBody>
            <a:bodyPr/>
            <a:lstStyle/>
            <a:p>
              <a:endParaRPr lang="en-US"/>
            </a:p>
          </p:txBody>
        </p:sp>
        <p:sp>
          <p:nvSpPr>
            <p:cNvPr id="3105" name="Line 11"/>
            <p:cNvSpPr>
              <a:spLocks noChangeShapeType="1"/>
            </p:cNvSpPr>
            <p:nvPr/>
          </p:nvSpPr>
          <p:spPr bwMode="auto">
            <a:xfrm>
              <a:off x="14" y="2698"/>
              <a:ext cx="0" cy="288"/>
            </a:xfrm>
            <a:prstGeom prst="line">
              <a:avLst/>
            </a:prstGeom>
            <a:noFill/>
            <a:ln w="28575">
              <a:solidFill>
                <a:srgbClr val="FF0000"/>
              </a:solidFill>
              <a:round/>
              <a:headEnd/>
              <a:tailEnd type="triangle" w="med" len="med"/>
            </a:ln>
          </p:spPr>
          <p:txBody>
            <a:bodyPr/>
            <a:lstStyle/>
            <a:p>
              <a:endParaRPr lang="en-US"/>
            </a:p>
          </p:txBody>
        </p:sp>
        <p:sp>
          <p:nvSpPr>
            <p:cNvPr id="3106" name="Line 12"/>
            <p:cNvSpPr>
              <a:spLocks noChangeShapeType="1"/>
            </p:cNvSpPr>
            <p:nvPr/>
          </p:nvSpPr>
          <p:spPr bwMode="auto">
            <a:xfrm>
              <a:off x="1646" y="2698"/>
              <a:ext cx="0" cy="288"/>
            </a:xfrm>
            <a:prstGeom prst="line">
              <a:avLst/>
            </a:prstGeom>
            <a:noFill/>
            <a:ln w="28575">
              <a:solidFill>
                <a:srgbClr val="FF0000"/>
              </a:solidFill>
              <a:round/>
              <a:headEnd/>
              <a:tailEnd type="triangle" w="med" len="med"/>
            </a:ln>
          </p:spPr>
          <p:txBody>
            <a:bodyPr/>
            <a:lstStyle/>
            <a:p>
              <a:endParaRPr lang="en-US"/>
            </a:p>
          </p:txBody>
        </p:sp>
      </p:grpSp>
      <p:sp>
        <p:nvSpPr>
          <p:cNvPr id="3081" name="Text Box 13"/>
          <p:cNvSpPr txBox="1">
            <a:spLocks noChangeArrowheads="1"/>
          </p:cNvSpPr>
          <p:nvPr/>
        </p:nvSpPr>
        <p:spPr bwMode="auto">
          <a:xfrm>
            <a:off x="1143000" y="5486400"/>
            <a:ext cx="747713" cy="396875"/>
          </a:xfrm>
          <a:prstGeom prst="rect">
            <a:avLst/>
          </a:prstGeom>
          <a:noFill/>
          <a:ln w="9525">
            <a:noFill/>
            <a:miter lim="800000"/>
            <a:headEnd/>
            <a:tailEnd/>
          </a:ln>
        </p:spPr>
        <p:txBody>
          <a:bodyPr wrap="none">
            <a:spAutoFit/>
          </a:bodyPr>
          <a:lstStyle/>
          <a:p>
            <a:r>
              <a:rPr lang="en-US" sz="2000" dirty="0">
                <a:solidFill>
                  <a:srgbClr val="CC0099"/>
                </a:solidFill>
              </a:rPr>
              <a:t>EOQ</a:t>
            </a:r>
          </a:p>
        </p:txBody>
      </p:sp>
      <p:sp>
        <p:nvSpPr>
          <p:cNvPr id="3082" name="Text Box 14"/>
          <p:cNvSpPr txBox="1">
            <a:spLocks noChangeArrowheads="1"/>
          </p:cNvSpPr>
          <p:nvPr/>
        </p:nvSpPr>
        <p:spPr bwMode="auto">
          <a:xfrm>
            <a:off x="3248078" y="5410200"/>
            <a:ext cx="1762022" cy="707886"/>
          </a:xfrm>
          <a:prstGeom prst="rect">
            <a:avLst/>
          </a:prstGeom>
          <a:noFill/>
          <a:ln w="9525">
            <a:noFill/>
            <a:miter lim="800000"/>
            <a:headEnd/>
            <a:tailEnd/>
          </a:ln>
        </p:spPr>
        <p:txBody>
          <a:bodyPr wrap="none">
            <a:spAutoFit/>
          </a:bodyPr>
          <a:lstStyle/>
          <a:p>
            <a:pPr algn="ctr"/>
            <a:r>
              <a:rPr lang="en-US" sz="2000" dirty="0">
                <a:solidFill>
                  <a:srgbClr val="CC0099"/>
                </a:solidFill>
              </a:rPr>
              <a:t>(Q, R) Model </a:t>
            </a:r>
          </a:p>
          <a:p>
            <a:pPr algn="ctr"/>
            <a:r>
              <a:rPr lang="en-US" sz="2000" dirty="0">
                <a:solidFill>
                  <a:srgbClr val="CC0099"/>
                </a:solidFill>
              </a:rPr>
              <a:t>EOQ w/ SS</a:t>
            </a:r>
          </a:p>
        </p:txBody>
      </p:sp>
      <p:grpSp>
        <p:nvGrpSpPr>
          <p:cNvPr id="3083" name="Group 15"/>
          <p:cNvGrpSpPr>
            <a:grpSpLocks/>
          </p:cNvGrpSpPr>
          <p:nvPr/>
        </p:nvGrpSpPr>
        <p:grpSpPr bwMode="auto">
          <a:xfrm>
            <a:off x="4267201" y="1792933"/>
            <a:ext cx="3048000" cy="533400"/>
            <a:chOff x="1632" y="960"/>
            <a:chExt cx="1920" cy="336"/>
          </a:xfrm>
        </p:grpSpPr>
        <p:sp>
          <p:nvSpPr>
            <p:cNvPr id="3101" name="Oval 16"/>
            <p:cNvSpPr>
              <a:spLocks noChangeArrowheads="1"/>
            </p:cNvSpPr>
            <p:nvPr/>
          </p:nvSpPr>
          <p:spPr bwMode="auto">
            <a:xfrm>
              <a:off x="1632" y="960"/>
              <a:ext cx="1920" cy="336"/>
            </a:xfrm>
            <a:prstGeom prst="ellipse">
              <a:avLst/>
            </a:prstGeom>
            <a:solidFill>
              <a:srgbClr val="FFCC99"/>
            </a:solidFill>
            <a:ln w="9525">
              <a:solidFill>
                <a:schemeClr val="tx1"/>
              </a:solidFill>
              <a:round/>
              <a:headEnd/>
              <a:tailEnd/>
            </a:ln>
          </p:spPr>
          <p:txBody>
            <a:bodyPr wrap="none" anchor="ctr"/>
            <a:lstStyle/>
            <a:p>
              <a:endParaRPr lang="en-US"/>
            </a:p>
          </p:txBody>
        </p:sp>
        <p:sp>
          <p:nvSpPr>
            <p:cNvPr id="3102" name="Text Box 17"/>
            <p:cNvSpPr txBox="1">
              <a:spLocks noChangeArrowheads="1"/>
            </p:cNvSpPr>
            <p:nvPr/>
          </p:nvSpPr>
          <p:spPr bwMode="auto">
            <a:xfrm>
              <a:off x="1920" y="998"/>
              <a:ext cx="1431" cy="250"/>
            </a:xfrm>
            <a:prstGeom prst="rect">
              <a:avLst/>
            </a:prstGeom>
            <a:noFill/>
            <a:ln w="9525">
              <a:noFill/>
              <a:miter lim="800000"/>
              <a:headEnd/>
              <a:tailEnd/>
            </a:ln>
          </p:spPr>
          <p:txBody>
            <a:bodyPr wrap="none">
              <a:spAutoFit/>
            </a:bodyPr>
            <a:lstStyle/>
            <a:p>
              <a:r>
                <a:rPr lang="en-US" sz="2000"/>
                <a:t>Inventory Models</a:t>
              </a:r>
            </a:p>
          </p:txBody>
        </p:sp>
      </p:grpSp>
      <p:sp>
        <p:nvSpPr>
          <p:cNvPr id="3084" name="Line 18"/>
          <p:cNvSpPr>
            <a:spLocks noChangeShapeType="1"/>
          </p:cNvSpPr>
          <p:nvPr/>
        </p:nvSpPr>
        <p:spPr bwMode="auto">
          <a:xfrm flipH="1">
            <a:off x="3124200" y="3276600"/>
            <a:ext cx="1219200" cy="609600"/>
          </a:xfrm>
          <a:prstGeom prst="line">
            <a:avLst/>
          </a:prstGeom>
          <a:noFill/>
          <a:ln w="38100">
            <a:solidFill>
              <a:srgbClr val="0000CC"/>
            </a:solidFill>
            <a:round/>
            <a:headEnd/>
            <a:tailEnd type="triangle" w="med" len="med"/>
          </a:ln>
        </p:spPr>
        <p:txBody>
          <a:bodyPr/>
          <a:lstStyle/>
          <a:p>
            <a:endParaRPr lang="en-US"/>
          </a:p>
        </p:txBody>
      </p:sp>
      <p:sp>
        <p:nvSpPr>
          <p:cNvPr id="3085" name="Text Box 19"/>
          <p:cNvSpPr txBox="1">
            <a:spLocks noChangeArrowheads="1"/>
          </p:cNvSpPr>
          <p:nvPr/>
        </p:nvSpPr>
        <p:spPr bwMode="auto">
          <a:xfrm>
            <a:off x="8458201" y="3276601"/>
            <a:ext cx="2015295" cy="461665"/>
          </a:xfrm>
          <a:prstGeom prst="rect">
            <a:avLst/>
          </a:prstGeom>
          <a:noFill/>
          <a:ln w="9525">
            <a:noFill/>
            <a:miter lim="800000"/>
            <a:headEnd/>
            <a:tailEnd/>
          </a:ln>
        </p:spPr>
        <p:txBody>
          <a:bodyPr wrap="none">
            <a:spAutoFit/>
          </a:bodyPr>
          <a:lstStyle/>
          <a:p>
            <a:r>
              <a:rPr lang="en-US" dirty="0">
                <a:solidFill>
                  <a:srgbClr val="CC0099"/>
                </a:solidFill>
              </a:rPr>
              <a:t>Newsvendor</a:t>
            </a:r>
          </a:p>
        </p:txBody>
      </p:sp>
      <p:sp>
        <p:nvSpPr>
          <p:cNvPr id="3086" name="Line 20"/>
          <p:cNvSpPr>
            <a:spLocks noChangeShapeType="1"/>
          </p:cNvSpPr>
          <p:nvPr/>
        </p:nvSpPr>
        <p:spPr bwMode="auto">
          <a:xfrm>
            <a:off x="4343400" y="3276600"/>
            <a:ext cx="2057400" cy="609600"/>
          </a:xfrm>
          <a:prstGeom prst="line">
            <a:avLst/>
          </a:prstGeom>
          <a:noFill/>
          <a:ln w="38100">
            <a:solidFill>
              <a:srgbClr val="0000CC"/>
            </a:solidFill>
            <a:round/>
            <a:headEnd/>
            <a:tailEnd type="triangle" w="med" len="med"/>
          </a:ln>
        </p:spPr>
        <p:txBody>
          <a:bodyPr/>
          <a:lstStyle/>
          <a:p>
            <a:endParaRPr lang="en-US"/>
          </a:p>
        </p:txBody>
      </p:sp>
      <p:sp>
        <p:nvSpPr>
          <p:cNvPr id="3087" name="Text Box 21"/>
          <p:cNvSpPr txBox="1">
            <a:spLocks noChangeArrowheads="1"/>
          </p:cNvSpPr>
          <p:nvPr/>
        </p:nvSpPr>
        <p:spPr bwMode="auto">
          <a:xfrm>
            <a:off x="5430836" y="6019800"/>
            <a:ext cx="2265364" cy="646331"/>
          </a:xfrm>
          <a:prstGeom prst="rect">
            <a:avLst/>
          </a:prstGeom>
          <a:solidFill>
            <a:srgbClr val="FFFF00"/>
          </a:solidFill>
          <a:ln w="9525">
            <a:noFill/>
            <a:miter lim="800000"/>
            <a:headEnd/>
            <a:tailEnd/>
          </a:ln>
        </p:spPr>
        <p:txBody>
          <a:bodyPr wrap="none">
            <a:spAutoFit/>
          </a:bodyPr>
          <a:lstStyle/>
          <a:p>
            <a:pPr>
              <a:buFontTx/>
              <a:buChar char="•"/>
            </a:pPr>
            <a:r>
              <a:rPr lang="en-US" sz="1800" dirty="0"/>
              <a:t>  Random demand</a:t>
            </a:r>
          </a:p>
          <a:p>
            <a:pPr>
              <a:buFontTx/>
              <a:buChar char="•"/>
            </a:pPr>
            <a:r>
              <a:rPr lang="en-US" sz="1800" dirty="0"/>
              <a:t>  No fixed cost</a:t>
            </a:r>
          </a:p>
        </p:txBody>
      </p:sp>
      <p:sp>
        <p:nvSpPr>
          <p:cNvPr id="3088" name="Text Box 22"/>
          <p:cNvSpPr txBox="1">
            <a:spLocks noChangeArrowheads="1"/>
          </p:cNvSpPr>
          <p:nvPr/>
        </p:nvSpPr>
        <p:spPr bwMode="auto">
          <a:xfrm>
            <a:off x="7939746" y="6087433"/>
            <a:ext cx="2470548" cy="646331"/>
          </a:xfrm>
          <a:prstGeom prst="rect">
            <a:avLst/>
          </a:prstGeom>
          <a:solidFill>
            <a:srgbClr val="FFFF00"/>
          </a:solidFill>
          <a:ln w="9525">
            <a:noFill/>
            <a:miter lim="800000"/>
            <a:headEnd/>
            <a:tailEnd/>
          </a:ln>
        </p:spPr>
        <p:txBody>
          <a:bodyPr wrap="none">
            <a:spAutoFit/>
          </a:bodyPr>
          <a:lstStyle/>
          <a:p>
            <a:pPr>
              <a:buFontTx/>
              <a:buChar char="•"/>
            </a:pPr>
            <a:r>
              <a:rPr lang="en-US" sz="1800" dirty="0"/>
              <a:t>  Random demand </a:t>
            </a:r>
          </a:p>
          <a:p>
            <a:pPr>
              <a:buFontTx/>
              <a:buChar char="•"/>
            </a:pPr>
            <a:r>
              <a:rPr lang="en-US" sz="1800" dirty="0"/>
              <a:t>  Fixed cost to order</a:t>
            </a:r>
          </a:p>
        </p:txBody>
      </p:sp>
      <p:sp>
        <p:nvSpPr>
          <p:cNvPr id="3089" name="Text Box 23"/>
          <p:cNvSpPr txBox="1">
            <a:spLocks noChangeArrowheads="1"/>
          </p:cNvSpPr>
          <p:nvPr/>
        </p:nvSpPr>
        <p:spPr bwMode="auto">
          <a:xfrm>
            <a:off x="276526" y="6056776"/>
            <a:ext cx="2470548" cy="646331"/>
          </a:xfrm>
          <a:prstGeom prst="rect">
            <a:avLst/>
          </a:prstGeom>
          <a:solidFill>
            <a:srgbClr val="66FFFF"/>
          </a:solidFill>
          <a:ln w="9525">
            <a:noFill/>
            <a:miter lim="800000"/>
            <a:headEnd/>
            <a:tailEnd/>
          </a:ln>
        </p:spPr>
        <p:txBody>
          <a:bodyPr wrap="none">
            <a:spAutoFit/>
          </a:bodyPr>
          <a:lstStyle/>
          <a:p>
            <a:pPr>
              <a:buFontTx/>
              <a:buChar char="•"/>
            </a:pPr>
            <a:r>
              <a:rPr lang="en-US" sz="1800" dirty="0"/>
              <a:t>  Fixed demand</a:t>
            </a:r>
          </a:p>
          <a:p>
            <a:pPr>
              <a:buFontTx/>
              <a:buChar char="•"/>
            </a:pPr>
            <a:r>
              <a:rPr lang="en-US" sz="1800" dirty="0"/>
              <a:t>  Fixed cost to order</a:t>
            </a:r>
          </a:p>
        </p:txBody>
      </p:sp>
      <p:sp>
        <p:nvSpPr>
          <p:cNvPr id="3090" name="Text Box 24"/>
          <p:cNvSpPr txBox="1">
            <a:spLocks noChangeArrowheads="1"/>
          </p:cNvSpPr>
          <p:nvPr/>
        </p:nvSpPr>
        <p:spPr bwMode="auto">
          <a:xfrm>
            <a:off x="2859297" y="6056777"/>
            <a:ext cx="2470548" cy="646331"/>
          </a:xfrm>
          <a:prstGeom prst="rect">
            <a:avLst/>
          </a:prstGeom>
          <a:solidFill>
            <a:srgbClr val="66FFFF"/>
          </a:solidFill>
          <a:ln w="9525">
            <a:noFill/>
            <a:miter lim="800000"/>
            <a:headEnd/>
            <a:tailEnd/>
          </a:ln>
        </p:spPr>
        <p:txBody>
          <a:bodyPr wrap="none">
            <a:spAutoFit/>
          </a:bodyPr>
          <a:lstStyle/>
          <a:p>
            <a:pPr>
              <a:buFontTx/>
              <a:buChar char="•"/>
            </a:pPr>
            <a:r>
              <a:rPr lang="en-US" sz="1800" dirty="0"/>
              <a:t>  Random demand</a:t>
            </a:r>
          </a:p>
          <a:p>
            <a:pPr>
              <a:buFontTx/>
              <a:buChar char="•"/>
            </a:pPr>
            <a:r>
              <a:rPr lang="en-US" sz="1800" dirty="0"/>
              <a:t>  Fixed cost to order</a:t>
            </a:r>
          </a:p>
        </p:txBody>
      </p:sp>
      <p:sp>
        <p:nvSpPr>
          <p:cNvPr id="3091" name="Text Box 25"/>
          <p:cNvSpPr txBox="1">
            <a:spLocks noChangeArrowheads="1"/>
          </p:cNvSpPr>
          <p:nvPr/>
        </p:nvSpPr>
        <p:spPr bwMode="auto">
          <a:xfrm>
            <a:off x="8686801" y="3810000"/>
            <a:ext cx="2265364" cy="646331"/>
          </a:xfrm>
          <a:prstGeom prst="rect">
            <a:avLst/>
          </a:prstGeom>
          <a:solidFill>
            <a:srgbClr val="FFCC66"/>
          </a:solidFill>
          <a:ln w="9525">
            <a:noFill/>
            <a:miter lim="800000"/>
            <a:headEnd/>
            <a:tailEnd/>
          </a:ln>
        </p:spPr>
        <p:txBody>
          <a:bodyPr wrap="none">
            <a:spAutoFit/>
          </a:bodyPr>
          <a:lstStyle/>
          <a:p>
            <a:pPr>
              <a:buFontTx/>
              <a:buChar char="•"/>
            </a:pPr>
            <a:r>
              <a:rPr lang="en-US" sz="1800" dirty="0"/>
              <a:t>  “Fashion” type</a:t>
            </a:r>
          </a:p>
          <a:p>
            <a:pPr>
              <a:buFontTx/>
              <a:buChar char="•"/>
            </a:pPr>
            <a:r>
              <a:rPr lang="en-US" sz="1800" dirty="0"/>
              <a:t>  Random demand</a:t>
            </a:r>
          </a:p>
        </p:txBody>
      </p:sp>
      <p:sp>
        <p:nvSpPr>
          <p:cNvPr id="3092" name="Line 26"/>
          <p:cNvSpPr>
            <a:spLocks noChangeShapeType="1"/>
          </p:cNvSpPr>
          <p:nvPr/>
        </p:nvSpPr>
        <p:spPr bwMode="auto">
          <a:xfrm flipH="1">
            <a:off x="4114800" y="2378074"/>
            <a:ext cx="1600200" cy="365126"/>
          </a:xfrm>
          <a:prstGeom prst="line">
            <a:avLst/>
          </a:prstGeom>
          <a:noFill/>
          <a:ln w="38100">
            <a:solidFill>
              <a:srgbClr val="0000CC"/>
            </a:solidFill>
            <a:round/>
            <a:headEnd/>
            <a:tailEnd type="triangle" w="med" len="med"/>
          </a:ln>
        </p:spPr>
        <p:txBody>
          <a:bodyPr/>
          <a:lstStyle/>
          <a:p>
            <a:endParaRPr lang="en-US"/>
          </a:p>
        </p:txBody>
      </p:sp>
      <p:sp>
        <p:nvSpPr>
          <p:cNvPr id="3093" name="Line 27"/>
          <p:cNvSpPr>
            <a:spLocks noChangeShapeType="1"/>
          </p:cNvSpPr>
          <p:nvPr/>
        </p:nvSpPr>
        <p:spPr bwMode="auto">
          <a:xfrm>
            <a:off x="5715000" y="2378074"/>
            <a:ext cx="3733800" cy="441326"/>
          </a:xfrm>
          <a:prstGeom prst="line">
            <a:avLst/>
          </a:prstGeom>
          <a:noFill/>
          <a:ln w="38100">
            <a:solidFill>
              <a:srgbClr val="0000CC"/>
            </a:solidFill>
            <a:round/>
            <a:headEnd/>
            <a:tailEnd type="triangle" w="med" len="med"/>
          </a:ln>
        </p:spPr>
        <p:txBody>
          <a:bodyPr/>
          <a:lstStyle/>
          <a:p>
            <a:endParaRPr lang="en-US"/>
          </a:p>
        </p:txBody>
      </p:sp>
      <p:sp>
        <p:nvSpPr>
          <p:cNvPr id="3094" name="Text Box 28"/>
          <p:cNvSpPr txBox="1">
            <a:spLocks noChangeArrowheads="1"/>
          </p:cNvSpPr>
          <p:nvPr/>
        </p:nvSpPr>
        <p:spPr bwMode="auto">
          <a:xfrm>
            <a:off x="3087688" y="2803526"/>
            <a:ext cx="2246312" cy="396875"/>
          </a:xfrm>
          <a:prstGeom prst="rect">
            <a:avLst/>
          </a:prstGeom>
          <a:noFill/>
          <a:ln w="9525">
            <a:noFill/>
            <a:miter lim="800000"/>
            <a:headEnd/>
            <a:tailEnd/>
          </a:ln>
        </p:spPr>
        <p:txBody>
          <a:bodyPr wrap="none">
            <a:spAutoFit/>
          </a:bodyPr>
          <a:lstStyle/>
          <a:p>
            <a:r>
              <a:rPr lang="en-US" sz="2000">
                <a:solidFill>
                  <a:srgbClr val="006600"/>
                </a:solidFill>
              </a:rPr>
              <a:t>Repeat Purchase</a:t>
            </a:r>
          </a:p>
        </p:txBody>
      </p:sp>
      <p:sp>
        <p:nvSpPr>
          <p:cNvPr id="3095" name="Text Box 29"/>
          <p:cNvSpPr txBox="1">
            <a:spLocks noChangeArrowheads="1"/>
          </p:cNvSpPr>
          <p:nvPr/>
        </p:nvSpPr>
        <p:spPr bwMode="auto">
          <a:xfrm>
            <a:off x="8912226" y="2819401"/>
            <a:ext cx="1298575" cy="396875"/>
          </a:xfrm>
          <a:prstGeom prst="rect">
            <a:avLst/>
          </a:prstGeom>
          <a:noFill/>
          <a:ln w="9525">
            <a:noFill/>
            <a:miter lim="800000"/>
            <a:headEnd/>
            <a:tailEnd/>
          </a:ln>
        </p:spPr>
        <p:txBody>
          <a:bodyPr wrap="none">
            <a:spAutoFit/>
          </a:bodyPr>
          <a:lstStyle/>
          <a:p>
            <a:r>
              <a:rPr lang="en-US" sz="2000">
                <a:solidFill>
                  <a:srgbClr val="006600"/>
                </a:solidFill>
              </a:rPr>
              <a:t>One-shot</a:t>
            </a:r>
          </a:p>
        </p:txBody>
      </p:sp>
      <p:grpSp>
        <p:nvGrpSpPr>
          <p:cNvPr id="3096" name="Group 30"/>
          <p:cNvGrpSpPr>
            <a:grpSpLocks/>
          </p:cNvGrpSpPr>
          <p:nvPr/>
        </p:nvGrpSpPr>
        <p:grpSpPr bwMode="auto">
          <a:xfrm>
            <a:off x="5867400" y="4556125"/>
            <a:ext cx="3044826" cy="914400"/>
            <a:chOff x="350" y="2410"/>
            <a:chExt cx="1296" cy="576"/>
          </a:xfrm>
        </p:grpSpPr>
        <p:sp>
          <p:nvSpPr>
            <p:cNvPr id="3097" name="Line 31"/>
            <p:cNvSpPr>
              <a:spLocks noChangeShapeType="1"/>
            </p:cNvSpPr>
            <p:nvPr/>
          </p:nvSpPr>
          <p:spPr bwMode="auto">
            <a:xfrm>
              <a:off x="869" y="2410"/>
              <a:ext cx="0" cy="288"/>
            </a:xfrm>
            <a:prstGeom prst="line">
              <a:avLst/>
            </a:prstGeom>
            <a:noFill/>
            <a:ln w="28575">
              <a:solidFill>
                <a:srgbClr val="FF0000"/>
              </a:solidFill>
              <a:round/>
              <a:headEnd/>
              <a:tailEnd/>
            </a:ln>
          </p:spPr>
          <p:txBody>
            <a:bodyPr/>
            <a:lstStyle/>
            <a:p>
              <a:endParaRPr lang="en-US"/>
            </a:p>
          </p:txBody>
        </p:sp>
        <p:sp>
          <p:nvSpPr>
            <p:cNvPr id="3098" name="Line 32"/>
            <p:cNvSpPr>
              <a:spLocks noChangeShapeType="1"/>
            </p:cNvSpPr>
            <p:nvPr/>
          </p:nvSpPr>
          <p:spPr bwMode="auto">
            <a:xfrm flipV="1">
              <a:off x="350" y="2688"/>
              <a:ext cx="1296" cy="0"/>
            </a:xfrm>
            <a:prstGeom prst="line">
              <a:avLst/>
            </a:prstGeom>
            <a:noFill/>
            <a:ln w="28575">
              <a:solidFill>
                <a:srgbClr val="FF0000"/>
              </a:solidFill>
              <a:round/>
              <a:headEnd/>
              <a:tailEnd/>
            </a:ln>
          </p:spPr>
          <p:txBody>
            <a:bodyPr/>
            <a:lstStyle/>
            <a:p>
              <a:endParaRPr lang="en-US"/>
            </a:p>
          </p:txBody>
        </p:sp>
        <p:sp>
          <p:nvSpPr>
            <p:cNvPr id="3099" name="Line 33"/>
            <p:cNvSpPr>
              <a:spLocks noChangeShapeType="1"/>
            </p:cNvSpPr>
            <p:nvPr/>
          </p:nvSpPr>
          <p:spPr bwMode="auto">
            <a:xfrm>
              <a:off x="350" y="2698"/>
              <a:ext cx="0" cy="288"/>
            </a:xfrm>
            <a:prstGeom prst="line">
              <a:avLst/>
            </a:prstGeom>
            <a:noFill/>
            <a:ln w="28575">
              <a:solidFill>
                <a:srgbClr val="FF0000"/>
              </a:solidFill>
              <a:round/>
              <a:headEnd/>
              <a:tailEnd type="triangle" w="med" len="med"/>
            </a:ln>
          </p:spPr>
          <p:txBody>
            <a:bodyPr/>
            <a:lstStyle/>
            <a:p>
              <a:endParaRPr lang="en-US"/>
            </a:p>
          </p:txBody>
        </p:sp>
        <p:sp>
          <p:nvSpPr>
            <p:cNvPr id="3100" name="Line 34"/>
            <p:cNvSpPr>
              <a:spLocks noChangeShapeType="1"/>
            </p:cNvSpPr>
            <p:nvPr/>
          </p:nvSpPr>
          <p:spPr bwMode="auto">
            <a:xfrm>
              <a:off x="1646" y="2698"/>
              <a:ext cx="0" cy="288"/>
            </a:xfrm>
            <a:prstGeom prst="line">
              <a:avLst/>
            </a:prstGeom>
            <a:noFill/>
            <a:ln w="28575">
              <a:solidFill>
                <a:srgbClr val="FF0000"/>
              </a:solidFill>
              <a:round/>
              <a:headEnd/>
              <a:tailEnd type="triangle" w="med" len="med"/>
            </a:ln>
          </p:spPr>
          <p:txBody>
            <a:bodyPr/>
            <a:lstStyle/>
            <a:p>
              <a:endParaRPr lang="en-US"/>
            </a:p>
          </p:txBody>
        </p:sp>
      </p:grpSp>
      <p:graphicFrame>
        <p:nvGraphicFramePr>
          <p:cNvPr id="34" name="Object 35">
            <a:hlinkClick r:id="" action="ppaction://ole?verb=0"/>
          </p:cNvPr>
          <p:cNvGraphicFramePr>
            <a:graphicFrameLocks/>
          </p:cNvGraphicFramePr>
          <p:nvPr>
            <p:extLst>
              <p:ext uri="{D42A27DB-BD31-4B8C-83A1-F6EECF244321}">
                <p14:modId xmlns:p14="http://schemas.microsoft.com/office/powerpoint/2010/main" val="3403901833"/>
              </p:ext>
            </p:extLst>
          </p:nvPr>
        </p:nvGraphicFramePr>
        <p:xfrm>
          <a:off x="10419259" y="2356643"/>
          <a:ext cx="457200" cy="773114"/>
        </p:xfrm>
        <a:graphic>
          <a:graphicData uri="http://schemas.openxmlformats.org/presentationml/2006/ole">
            <mc:AlternateContent xmlns:mc="http://schemas.openxmlformats.org/markup-compatibility/2006">
              <mc:Choice xmlns:v="urn:schemas-microsoft-com:vml" Requires="v">
                <p:oleObj spid="_x0000_s187429" name="Clip" r:id="rId3" imgW="528480" imgH="772920" progId="">
                  <p:embed/>
                </p:oleObj>
              </mc:Choice>
              <mc:Fallback>
                <p:oleObj name="Clip" r:id="rId3" imgW="528480" imgH="772920" progId="">
                  <p:embed/>
                  <p:pic>
                    <p:nvPicPr>
                      <p:cNvPr id="982051" name="Object 35">
                        <a:hlinkClick r:id="" action="ppaction://ole?verb=0"/>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19259" y="2356643"/>
                        <a:ext cx="457200" cy="773114"/>
                      </a:xfrm>
                      <a:prstGeom prst="rect">
                        <a:avLst/>
                      </a:prstGeom>
                      <a:noFill/>
                      <a:ln>
                        <a:noFill/>
                      </a:ln>
                      <a:effectLst/>
                      <a:extLst/>
                    </p:spPr>
                  </p:pic>
                </p:oleObj>
              </mc:Fallback>
            </mc:AlternateContent>
          </a:graphicData>
        </a:graphic>
      </p:graphicFrame>
      <p:grpSp>
        <p:nvGrpSpPr>
          <p:cNvPr id="35" name="Group 26"/>
          <p:cNvGrpSpPr>
            <a:grpSpLocks/>
          </p:cNvGrpSpPr>
          <p:nvPr/>
        </p:nvGrpSpPr>
        <p:grpSpPr bwMode="auto">
          <a:xfrm>
            <a:off x="9465848" y="5482117"/>
            <a:ext cx="381000" cy="533400"/>
            <a:chOff x="384" y="1296"/>
            <a:chExt cx="240" cy="336"/>
          </a:xfrm>
        </p:grpSpPr>
        <p:sp>
          <p:nvSpPr>
            <p:cNvPr id="36" name="Line 27"/>
            <p:cNvSpPr>
              <a:spLocks noChangeShapeType="1"/>
            </p:cNvSpPr>
            <p:nvPr/>
          </p:nvSpPr>
          <p:spPr bwMode="auto">
            <a:xfrm>
              <a:off x="432" y="1344"/>
              <a:ext cx="144" cy="240"/>
            </a:xfrm>
            <a:prstGeom prst="line">
              <a:avLst/>
            </a:prstGeom>
            <a:noFill/>
            <a:ln w="28575">
              <a:solidFill>
                <a:srgbClr val="FF0000"/>
              </a:solidFill>
              <a:round/>
              <a:headEnd/>
              <a:tailEnd/>
            </a:ln>
          </p:spPr>
          <p:txBody>
            <a:bodyPr/>
            <a:lstStyle/>
            <a:p>
              <a:endParaRPr lang="en-US"/>
            </a:p>
          </p:txBody>
        </p:sp>
        <p:sp>
          <p:nvSpPr>
            <p:cNvPr id="37" name="Line 28"/>
            <p:cNvSpPr>
              <a:spLocks noChangeShapeType="1"/>
            </p:cNvSpPr>
            <p:nvPr/>
          </p:nvSpPr>
          <p:spPr bwMode="auto">
            <a:xfrm flipH="1">
              <a:off x="432" y="1344"/>
              <a:ext cx="144" cy="240"/>
            </a:xfrm>
            <a:prstGeom prst="line">
              <a:avLst/>
            </a:prstGeom>
            <a:noFill/>
            <a:ln w="28575">
              <a:solidFill>
                <a:srgbClr val="FF0000"/>
              </a:solidFill>
              <a:round/>
              <a:headEnd/>
              <a:tailEnd/>
            </a:ln>
          </p:spPr>
          <p:txBody>
            <a:bodyPr/>
            <a:lstStyle/>
            <a:p>
              <a:endParaRPr lang="en-US"/>
            </a:p>
          </p:txBody>
        </p:sp>
        <p:sp>
          <p:nvSpPr>
            <p:cNvPr id="38" name="Rectangle 29"/>
            <p:cNvSpPr>
              <a:spLocks noChangeArrowheads="1"/>
            </p:cNvSpPr>
            <p:nvPr/>
          </p:nvSpPr>
          <p:spPr bwMode="auto">
            <a:xfrm>
              <a:off x="384" y="1296"/>
              <a:ext cx="240" cy="336"/>
            </a:xfrm>
            <a:prstGeom prst="rect">
              <a:avLst/>
            </a:prstGeom>
            <a:noFill/>
            <a:ln w="28575">
              <a:solidFill>
                <a:srgbClr val="00FFCC"/>
              </a:solidFill>
              <a:miter lim="800000"/>
              <a:headEnd/>
              <a:tailEnd/>
            </a:ln>
          </p:spPr>
          <p:txBody>
            <a:bodyPr wrap="none" anchor="ctr"/>
            <a:lstStyle/>
            <a:p>
              <a:endParaRPr lang="en-US"/>
            </a:p>
          </p:txBody>
        </p:sp>
      </p:grpSp>
    </p:spTree>
    <p:extLst>
      <p:ext uri="{BB962C8B-B14F-4D97-AF65-F5344CB8AC3E}">
        <p14:creationId xmlns:p14="http://schemas.microsoft.com/office/powerpoint/2010/main" val="11479220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Rectangle 5"/>
          <p:cNvSpPr>
            <a:spLocks noChangeArrowheads="1"/>
          </p:cNvSpPr>
          <p:nvPr/>
        </p:nvSpPr>
        <p:spPr bwMode="auto">
          <a:xfrm>
            <a:off x="1828800" y="762000"/>
            <a:ext cx="8305800" cy="762000"/>
          </a:xfrm>
          <a:prstGeom prst="rect">
            <a:avLst/>
          </a:prstGeom>
          <a:noFill/>
          <a:ln w="9525">
            <a:noFill/>
            <a:miter lim="800000"/>
            <a:headEnd/>
            <a:tailEnd/>
          </a:ln>
        </p:spPr>
        <p:txBody>
          <a:bodyPr lIns="90488" tIns="44450" rIns="90488" bIns="44450" anchor="b"/>
          <a:lstStyle/>
          <a:p>
            <a:pPr algn="ctr" eaLnBrk="0" hangingPunct="0"/>
            <a:r>
              <a:rPr lang="en-US" sz="4400" dirty="0">
                <a:solidFill>
                  <a:srgbClr val="0000CC"/>
                </a:solidFill>
              </a:rPr>
              <a:t>Which Model/Approach?</a:t>
            </a:r>
          </a:p>
        </p:txBody>
      </p:sp>
      <p:sp>
        <p:nvSpPr>
          <p:cNvPr id="34" name="Text Box 3"/>
          <p:cNvSpPr txBox="1">
            <a:spLocks noChangeArrowheads="1"/>
          </p:cNvSpPr>
          <p:nvPr/>
        </p:nvSpPr>
        <p:spPr bwMode="auto">
          <a:xfrm>
            <a:off x="685800" y="2286001"/>
            <a:ext cx="4604146" cy="4216539"/>
          </a:xfrm>
          <a:prstGeom prst="rect">
            <a:avLst/>
          </a:prstGeom>
          <a:noFill/>
          <a:ln w="9525">
            <a:noFill/>
            <a:miter lim="800000"/>
            <a:headEnd/>
            <a:tailEnd/>
          </a:ln>
        </p:spPr>
        <p:txBody>
          <a:bodyPr wrap="none">
            <a:spAutoFit/>
          </a:bodyPr>
          <a:lstStyle/>
          <a:p>
            <a:pPr lvl="1"/>
            <a:endParaRPr lang="en-US" sz="1200" dirty="0">
              <a:solidFill>
                <a:srgbClr val="009900"/>
              </a:solidFill>
            </a:endParaRPr>
          </a:p>
          <a:p>
            <a:pPr>
              <a:buFontTx/>
              <a:buChar char="•"/>
            </a:pPr>
            <a:r>
              <a:rPr lang="en-US" sz="2800" dirty="0">
                <a:solidFill>
                  <a:srgbClr val="009900"/>
                </a:solidFill>
              </a:rPr>
              <a:t>  fashion/new product</a:t>
            </a:r>
          </a:p>
          <a:p>
            <a:pPr>
              <a:buFontTx/>
              <a:buChar char="•"/>
            </a:pPr>
            <a:endParaRPr lang="en-US" sz="1200" dirty="0">
              <a:solidFill>
                <a:srgbClr val="009900"/>
              </a:solidFill>
            </a:endParaRPr>
          </a:p>
          <a:p>
            <a:pPr>
              <a:buFontTx/>
              <a:buChar char="•"/>
            </a:pPr>
            <a:r>
              <a:rPr lang="en-US" sz="2800" dirty="0">
                <a:solidFill>
                  <a:srgbClr val="009900"/>
                </a:solidFill>
              </a:rPr>
              <a:t>  Food/grocery items</a:t>
            </a:r>
          </a:p>
          <a:p>
            <a:endParaRPr lang="en-US" sz="1200" dirty="0">
              <a:solidFill>
                <a:srgbClr val="009900"/>
              </a:solidFill>
            </a:endParaRPr>
          </a:p>
          <a:p>
            <a:pPr>
              <a:buFontTx/>
              <a:buChar char="•"/>
            </a:pPr>
            <a:r>
              <a:rPr lang="en-US" sz="2800" dirty="0">
                <a:solidFill>
                  <a:srgbClr val="009900"/>
                </a:solidFill>
              </a:rPr>
              <a:t>  e-procurement</a:t>
            </a:r>
          </a:p>
          <a:p>
            <a:endParaRPr lang="en-US" sz="1200" dirty="0">
              <a:solidFill>
                <a:srgbClr val="009900"/>
              </a:solidFill>
            </a:endParaRPr>
          </a:p>
          <a:p>
            <a:pPr>
              <a:buFontTx/>
              <a:buChar char="•"/>
            </a:pPr>
            <a:r>
              <a:rPr lang="en-US" sz="2800" dirty="0">
                <a:solidFill>
                  <a:srgbClr val="009900"/>
                </a:solidFill>
              </a:rPr>
              <a:t>  No SD of demand</a:t>
            </a:r>
          </a:p>
          <a:p>
            <a:pPr>
              <a:buFontTx/>
              <a:buChar char="•"/>
            </a:pPr>
            <a:endParaRPr lang="en-US" sz="1200" dirty="0">
              <a:solidFill>
                <a:srgbClr val="009900"/>
              </a:solidFill>
            </a:endParaRPr>
          </a:p>
          <a:p>
            <a:pPr>
              <a:buFontTx/>
              <a:buChar char="•"/>
            </a:pPr>
            <a:r>
              <a:rPr lang="en-US" sz="2800" dirty="0">
                <a:solidFill>
                  <a:srgbClr val="009900"/>
                </a:solidFill>
              </a:rPr>
              <a:t>  Need total inventory</a:t>
            </a:r>
          </a:p>
          <a:p>
            <a:pPr>
              <a:buFontTx/>
              <a:buChar char="•"/>
            </a:pPr>
            <a:endParaRPr lang="en-US" sz="1200" dirty="0">
              <a:solidFill>
                <a:srgbClr val="009900"/>
              </a:solidFill>
            </a:endParaRPr>
          </a:p>
          <a:p>
            <a:pPr>
              <a:buFontTx/>
              <a:buChar char="•"/>
            </a:pPr>
            <a:r>
              <a:rPr lang="en-US" sz="2800" dirty="0">
                <a:solidFill>
                  <a:srgbClr val="009900"/>
                </a:solidFill>
              </a:rPr>
              <a:t>  Impact of replacing say </a:t>
            </a:r>
          </a:p>
          <a:p>
            <a:r>
              <a:rPr lang="en-US" sz="2800" dirty="0">
                <a:solidFill>
                  <a:srgbClr val="009900"/>
                </a:solidFill>
              </a:rPr>
              <a:t>   5 DCs with one</a:t>
            </a:r>
          </a:p>
        </p:txBody>
      </p:sp>
      <p:sp>
        <p:nvSpPr>
          <p:cNvPr id="35" name="Right Arrow 34"/>
          <p:cNvSpPr/>
          <p:nvPr/>
        </p:nvSpPr>
        <p:spPr bwMode="auto">
          <a:xfrm>
            <a:off x="5486400" y="2514600"/>
            <a:ext cx="1096484" cy="457200"/>
          </a:xfrm>
          <a:prstGeom prst="rightArrow">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36" name="TextBox 35"/>
          <p:cNvSpPr txBox="1"/>
          <p:nvPr/>
        </p:nvSpPr>
        <p:spPr>
          <a:xfrm>
            <a:off x="6705601" y="2514601"/>
            <a:ext cx="2015295" cy="461665"/>
          </a:xfrm>
          <a:prstGeom prst="rect">
            <a:avLst/>
          </a:prstGeom>
          <a:noFill/>
        </p:spPr>
        <p:txBody>
          <a:bodyPr wrap="none" rtlCol="0">
            <a:spAutoFit/>
          </a:bodyPr>
          <a:lstStyle/>
          <a:p>
            <a:r>
              <a:rPr lang="en-US" dirty="0">
                <a:solidFill>
                  <a:srgbClr val="FF0000"/>
                </a:solidFill>
              </a:rPr>
              <a:t>Newsvendor</a:t>
            </a:r>
          </a:p>
        </p:txBody>
      </p:sp>
      <p:sp>
        <p:nvSpPr>
          <p:cNvPr id="37" name="Right Arrow 36"/>
          <p:cNvSpPr/>
          <p:nvPr/>
        </p:nvSpPr>
        <p:spPr bwMode="auto">
          <a:xfrm>
            <a:off x="5486400" y="3124200"/>
            <a:ext cx="1096484" cy="457200"/>
          </a:xfrm>
          <a:prstGeom prst="rightArrow">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38" name="TextBox 37"/>
          <p:cNvSpPr txBox="1"/>
          <p:nvPr/>
        </p:nvSpPr>
        <p:spPr>
          <a:xfrm>
            <a:off x="6705600" y="3124201"/>
            <a:ext cx="2666114" cy="461665"/>
          </a:xfrm>
          <a:prstGeom prst="rect">
            <a:avLst/>
          </a:prstGeom>
          <a:noFill/>
        </p:spPr>
        <p:txBody>
          <a:bodyPr wrap="none" rtlCol="0">
            <a:spAutoFit/>
          </a:bodyPr>
          <a:lstStyle/>
          <a:p>
            <a:r>
              <a:rPr lang="en-US" dirty="0">
                <a:solidFill>
                  <a:srgbClr val="FF0000"/>
                </a:solidFill>
              </a:rPr>
              <a:t>Repeat purchase</a:t>
            </a:r>
          </a:p>
        </p:txBody>
      </p:sp>
      <p:sp>
        <p:nvSpPr>
          <p:cNvPr id="39" name="Right Arrow 38"/>
          <p:cNvSpPr/>
          <p:nvPr/>
        </p:nvSpPr>
        <p:spPr bwMode="auto">
          <a:xfrm>
            <a:off x="5486400" y="3733800"/>
            <a:ext cx="1096484" cy="457200"/>
          </a:xfrm>
          <a:prstGeom prst="rightArrow">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40" name="TextBox 39"/>
          <p:cNvSpPr txBox="1"/>
          <p:nvPr/>
        </p:nvSpPr>
        <p:spPr>
          <a:xfrm>
            <a:off x="6705600" y="3733801"/>
            <a:ext cx="3998210" cy="461665"/>
          </a:xfrm>
          <a:prstGeom prst="rect">
            <a:avLst/>
          </a:prstGeom>
          <a:noFill/>
        </p:spPr>
        <p:txBody>
          <a:bodyPr wrap="none" rtlCol="0">
            <a:spAutoFit/>
          </a:bodyPr>
          <a:lstStyle/>
          <a:p>
            <a:r>
              <a:rPr lang="en-US" dirty="0">
                <a:solidFill>
                  <a:srgbClr val="FF0000"/>
                </a:solidFill>
              </a:rPr>
              <a:t>No fixed cost (base stock)</a:t>
            </a:r>
          </a:p>
        </p:txBody>
      </p:sp>
      <p:sp>
        <p:nvSpPr>
          <p:cNvPr id="41" name="Right Arrow 40"/>
          <p:cNvSpPr/>
          <p:nvPr/>
        </p:nvSpPr>
        <p:spPr bwMode="auto">
          <a:xfrm>
            <a:off x="5486400" y="4343400"/>
            <a:ext cx="1096484" cy="457200"/>
          </a:xfrm>
          <a:prstGeom prst="rightArrow">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42" name="TextBox 41"/>
          <p:cNvSpPr txBox="1"/>
          <p:nvPr/>
        </p:nvSpPr>
        <p:spPr>
          <a:xfrm>
            <a:off x="6705601" y="4343401"/>
            <a:ext cx="867545" cy="461665"/>
          </a:xfrm>
          <a:prstGeom prst="rect">
            <a:avLst/>
          </a:prstGeom>
          <a:noFill/>
        </p:spPr>
        <p:txBody>
          <a:bodyPr wrap="none" rtlCol="0">
            <a:spAutoFit/>
          </a:bodyPr>
          <a:lstStyle/>
          <a:p>
            <a:r>
              <a:rPr lang="en-US" dirty="0">
                <a:solidFill>
                  <a:srgbClr val="FF0000"/>
                </a:solidFill>
              </a:rPr>
              <a:t>EOQ</a:t>
            </a:r>
          </a:p>
        </p:txBody>
      </p:sp>
      <p:sp>
        <p:nvSpPr>
          <p:cNvPr id="43" name="Right Arrow 42"/>
          <p:cNvSpPr/>
          <p:nvPr/>
        </p:nvSpPr>
        <p:spPr bwMode="auto">
          <a:xfrm>
            <a:off x="5486400" y="4953000"/>
            <a:ext cx="1096484" cy="457200"/>
          </a:xfrm>
          <a:prstGeom prst="rightArrow">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44" name="TextBox 43"/>
          <p:cNvSpPr txBox="1"/>
          <p:nvPr/>
        </p:nvSpPr>
        <p:spPr>
          <a:xfrm>
            <a:off x="6705601" y="4953001"/>
            <a:ext cx="3816686" cy="461665"/>
          </a:xfrm>
          <a:prstGeom prst="rect">
            <a:avLst/>
          </a:prstGeom>
          <a:noFill/>
        </p:spPr>
        <p:txBody>
          <a:bodyPr wrap="none" rtlCol="0">
            <a:spAutoFit/>
          </a:bodyPr>
          <a:lstStyle/>
          <a:p>
            <a:r>
              <a:rPr lang="en-US" dirty="0">
                <a:solidFill>
                  <a:srgbClr val="FF0000"/>
                </a:solidFill>
              </a:rPr>
              <a:t>Total SC Inv (PS, SS, CS)</a:t>
            </a:r>
          </a:p>
        </p:txBody>
      </p:sp>
      <p:sp>
        <p:nvSpPr>
          <p:cNvPr id="47" name="TextBox 46"/>
          <p:cNvSpPr txBox="1"/>
          <p:nvPr/>
        </p:nvSpPr>
        <p:spPr>
          <a:xfrm>
            <a:off x="4343400" y="1600200"/>
            <a:ext cx="3393878" cy="584775"/>
          </a:xfrm>
          <a:prstGeom prst="rect">
            <a:avLst/>
          </a:prstGeom>
          <a:noFill/>
        </p:spPr>
        <p:txBody>
          <a:bodyPr wrap="none" rtlCol="0">
            <a:spAutoFit/>
          </a:bodyPr>
          <a:lstStyle/>
          <a:p>
            <a:r>
              <a:rPr lang="en-US" sz="3200" i="1" u="sng" dirty="0">
                <a:solidFill>
                  <a:srgbClr val="00B0F0"/>
                </a:solidFill>
              </a:rPr>
              <a:t>Look for clues…</a:t>
            </a:r>
          </a:p>
        </p:txBody>
      </p:sp>
      <p:sp>
        <p:nvSpPr>
          <p:cNvPr id="18" name="Right Arrow 17"/>
          <p:cNvSpPr/>
          <p:nvPr/>
        </p:nvSpPr>
        <p:spPr bwMode="auto">
          <a:xfrm>
            <a:off x="5486400" y="5786734"/>
            <a:ext cx="1096484" cy="457200"/>
          </a:xfrm>
          <a:prstGeom prst="rightArrow">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19" name="TextBox 18"/>
          <p:cNvSpPr txBox="1"/>
          <p:nvPr/>
        </p:nvSpPr>
        <p:spPr>
          <a:xfrm>
            <a:off x="6705601" y="5786735"/>
            <a:ext cx="3816686" cy="461665"/>
          </a:xfrm>
          <a:prstGeom prst="rect">
            <a:avLst/>
          </a:prstGeom>
          <a:noFill/>
        </p:spPr>
        <p:txBody>
          <a:bodyPr wrap="none" rtlCol="0">
            <a:spAutoFit/>
          </a:bodyPr>
          <a:lstStyle/>
          <a:p>
            <a:r>
              <a:rPr lang="en-US" dirty="0">
                <a:solidFill>
                  <a:srgbClr val="FF0000"/>
                </a:solidFill>
              </a:rPr>
              <a:t>Total SC Inv (PS, SS, CS)</a:t>
            </a:r>
          </a:p>
        </p:txBody>
      </p:sp>
    </p:spTree>
    <p:extLst>
      <p:ext uri="{BB962C8B-B14F-4D97-AF65-F5344CB8AC3E}">
        <p14:creationId xmlns:p14="http://schemas.microsoft.com/office/powerpoint/2010/main" val="3393923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500" fill="hold"/>
                                        <p:tgtEl>
                                          <p:spTgt spid="47"/>
                                        </p:tgtEl>
                                        <p:attrNameLst>
                                          <p:attrName>ppt_x</p:attrName>
                                        </p:attrNameLst>
                                      </p:cBhvr>
                                      <p:tavLst>
                                        <p:tav tm="0">
                                          <p:val>
                                            <p:strVal val="0-#ppt_w/2"/>
                                          </p:val>
                                        </p:tav>
                                        <p:tav tm="100000">
                                          <p:val>
                                            <p:strVal val="#ppt_x"/>
                                          </p:val>
                                        </p:tav>
                                      </p:tavLst>
                                    </p:anim>
                                    <p:anim calcmode="lin" valueType="num">
                                      <p:cBhvr additive="base">
                                        <p:cTn id="8" dur="500" fill="hold"/>
                                        <p:tgtEl>
                                          <p:spTgt spid="4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4"/>
                                        </p:tgtEl>
                                        <p:attrNameLst>
                                          <p:attrName>style.visibility</p:attrName>
                                        </p:attrNameLst>
                                      </p:cBhvr>
                                      <p:to>
                                        <p:strVal val="visible"/>
                                      </p:to>
                                    </p:set>
                                    <p:anim calcmode="lin" valueType="num">
                                      <p:cBhvr additive="base">
                                        <p:cTn id="13" dur="500" fill="hold"/>
                                        <p:tgtEl>
                                          <p:spTgt spid="34"/>
                                        </p:tgtEl>
                                        <p:attrNameLst>
                                          <p:attrName>ppt_x</p:attrName>
                                        </p:attrNameLst>
                                      </p:cBhvr>
                                      <p:tavLst>
                                        <p:tav tm="0">
                                          <p:val>
                                            <p:strVal val="0-#ppt_w/2"/>
                                          </p:val>
                                        </p:tav>
                                        <p:tav tm="100000">
                                          <p:val>
                                            <p:strVal val="#ppt_x"/>
                                          </p:val>
                                        </p:tav>
                                      </p:tavLst>
                                    </p:anim>
                                    <p:anim calcmode="lin" valueType="num">
                                      <p:cBhvr additive="base">
                                        <p:cTn id="14" dur="500" fill="hold"/>
                                        <p:tgtEl>
                                          <p:spTgt spid="3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6"/>
                                        </p:tgtEl>
                                        <p:attrNameLst>
                                          <p:attrName>style.visibility</p:attrName>
                                        </p:attrNameLst>
                                      </p:cBhvr>
                                      <p:to>
                                        <p:strVal val="visible"/>
                                      </p:to>
                                    </p:set>
                                    <p:anim calcmode="lin" valueType="num">
                                      <p:cBhvr additive="base">
                                        <p:cTn id="19" dur="500" fill="hold"/>
                                        <p:tgtEl>
                                          <p:spTgt spid="36"/>
                                        </p:tgtEl>
                                        <p:attrNameLst>
                                          <p:attrName>ppt_x</p:attrName>
                                        </p:attrNameLst>
                                      </p:cBhvr>
                                      <p:tavLst>
                                        <p:tav tm="0">
                                          <p:val>
                                            <p:strVal val="0-#ppt_w/2"/>
                                          </p:val>
                                        </p:tav>
                                        <p:tav tm="100000">
                                          <p:val>
                                            <p:strVal val="#ppt_x"/>
                                          </p:val>
                                        </p:tav>
                                      </p:tavLst>
                                    </p:anim>
                                    <p:anim calcmode="lin" valueType="num">
                                      <p:cBhvr additive="base">
                                        <p:cTn id="20" dur="500" fill="hold"/>
                                        <p:tgtEl>
                                          <p:spTgt spid="36"/>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35"/>
                                        </p:tgtEl>
                                        <p:attrNameLst>
                                          <p:attrName>style.visibility</p:attrName>
                                        </p:attrNameLst>
                                      </p:cBhvr>
                                      <p:to>
                                        <p:strVal val="visible"/>
                                      </p:to>
                                    </p:set>
                                    <p:anim calcmode="lin" valueType="num">
                                      <p:cBhvr additive="base">
                                        <p:cTn id="23" dur="500" fill="hold"/>
                                        <p:tgtEl>
                                          <p:spTgt spid="35"/>
                                        </p:tgtEl>
                                        <p:attrNameLst>
                                          <p:attrName>ppt_x</p:attrName>
                                        </p:attrNameLst>
                                      </p:cBhvr>
                                      <p:tavLst>
                                        <p:tav tm="0">
                                          <p:val>
                                            <p:strVal val="0-#ppt_w/2"/>
                                          </p:val>
                                        </p:tav>
                                        <p:tav tm="100000">
                                          <p:val>
                                            <p:strVal val="#ppt_x"/>
                                          </p:val>
                                        </p:tav>
                                      </p:tavLst>
                                    </p:anim>
                                    <p:anim calcmode="lin" valueType="num">
                                      <p:cBhvr additive="base">
                                        <p:cTn id="24" dur="500" fill="hold"/>
                                        <p:tgtEl>
                                          <p:spTgt spid="35"/>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38"/>
                                        </p:tgtEl>
                                        <p:attrNameLst>
                                          <p:attrName>style.visibility</p:attrName>
                                        </p:attrNameLst>
                                      </p:cBhvr>
                                      <p:to>
                                        <p:strVal val="visible"/>
                                      </p:to>
                                    </p:set>
                                    <p:anim calcmode="lin" valueType="num">
                                      <p:cBhvr additive="base">
                                        <p:cTn id="29" dur="500" fill="hold"/>
                                        <p:tgtEl>
                                          <p:spTgt spid="38"/>
                                        </p:tgtEl>
                                        <p:attrNameLst>
                                          <p:attrName>ppt_x</p:attrName>
                                        </p:attrNameLst>
                                      </p:cBhvr>
                                      <p:tavLst>
                                        <p:tav tm="0">
                                          <p:val>
                                            <p:strVal val="0-#ppt_w/2"/>
                                          </p:val>
                                        </p:tav>
                                        <p:tav tm="100000">
                                          <p:val>
                                            <p:strVal val="#ppt_x"/>
                                          </p:val>
                                        </p:tav>
                                      </p:tavLst>
                                    </p:anim>
                                    <p:anim calcmode="lin" valueType="num">
                                      <p:cBhvr additive="base">
                                        <p:cTn id="30" dur="500" fill="hold"/>
                                        <p:tgtEl>
                                          <p:spTgt spid="38"/>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37"/>
                                        </p:tgtEl>
                                        <p:attrNameLst>
                                          <p:attrName>style.visibility</p:attrName>
                                        </p:attrNameLst>
                                      </p:cBhvr>
                                      <p:to>
                                        <p:strVal val="visible"/>
                                      </p:to>
                                    </p:set>
                                    <p:anim calcmode="lin" valueType="num">
                                      <p:cBhvr additive="base">
                                        <p:cTn id="33" dur="500" fill="hold"/>
                                        <p:tgtEl>
                                          <p:spTgt spid="37"/>
                                        </p:tgtEl>
                                        <p:attrNameLst>
                                          <p:attrName>ppt_x</p:attrName>
                                        </p:attrNameLst>
                                      </p:cBhvr>
                                      <p:tavLst>
                                        <p:tav tm="0">
                                          <p:val>
                                            <p:strVal val="0-#ppt_w/2"/>
                                          </p:val>
                                        </p:tav>
                                        <p:tav tm="100000">
                                          <p:val>
                                            <p:strVal val="#ppt_x"/>
                                          </p:val>
                                        </p:tav>
                                      </p:tavLst>
                                    </p:anim>
                                    <p:anim calcmode="lin" valueType="num">
                                      <p:cBhvr additive="base">
                                        <p:cTn id="34" dur="500" fill="hold"/>
                                        <p:tgtEl>
                                          <p:spTgt spid="37"/>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grpId="0" nodeType="clickEffect">
                                  <p:stCondLst>
                                    <p:cond delay="0"/>
                                  </p:stCondLst>
                                  <p:childTnLst>
                                    <p:set>
                                      <p:cBhvr>
                                        <p:cTn id="38" dur="1" fill="hold">
                                          <p:stCondLst>
                                            <p:cond delay="0"/>
                                          </p:stCondLst>
                                        </p:cTn>
                                        <p:tgtEl>
                                          <p:spTgt spid="40"/>
                                        </p:tgtEl>
                                        <p:attrNameLst>
                                          <p:attrName>style.visibility</p:attrName>
                                        </p:attrNameLst>
                                      </p:cBhvr>
                                      <p:to>
                                        <p:strVal val="visible"/>
                                      </p:to>
                                    </p:set>
                                    <p:anim calcmode="lin" valueType="num">
                                      <p:cBhvr additive="base">
                                        <p:cTn id="39" dur="500" fill="hold"/>
                                        <p:tgtEl>
                                          <p:spTgt spid="40"/>
                                        </p:tgtEl>
                                        <p:attrNameLst>
                                          <p:attrName>ppt_x</p:attrName>
                                        </p:attrNameLst>
                                      </p:cBhvr>
                                      <p:tavLst>
                                        <p:tav tm="0">
                                          <p:val>
                                            <p:strVal val="0-#ppt_w/2"/>
                                          </p:val>
                                        </p:tav>
                                        <p:tav tm="100000">
                                          <p:val>
                                            <p:strVal val="#ppt_x"/>
                                          </p:val>
                                        </p:tav>
                                      </p:tavLst>
                                    </p:anim>
                                    <p:anim calcmode="lin" valueType="num">
                                      <p:cBhvr additive="base">
                                        <p:cTn id="40" dur="500" fill="hold"/>
                                        <p:tgtEl>
                                          <p:spTgt spid="40"/>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39"/>
                                        </p:tgtEl>
                                        <p:attrNameLst>
                                          <p:attrName>style.visibility</p:attrName>
                                        </p:attrNameLst>
                                      </p:cBhvr>
                                      <p:to>
                                        <p:strVal val="visible"/>
                                      </p:to>
                                    </p:set>
                                    <p:anim calcmode="lin" valueType="num">
                                      <p:cBhvr additive="base">
                                        <p:cTn id="43" dur="500" fill="hold"/>
                                        <p:tgtEl>
                                          <p:spTgt spid="39"/>
                                        </p:tgtEl>
                                        <p:attrNameLst>
                                          <p:attrName>ppt_x</p:attrName>
                                        </p:attrNameLst>
                                      </p:cBhvr>
                                      <p:tavLst>
                                        <p:tav tm="0">
                                          <p:val>
                                            <p:strVal val="0-#ppt_w/2"/>
                                          </p:val>
                                        </p:tav>
                                        <p:tav tm="100000">
                                          <p:val>
                                            <p:strVal val="#ppt_x"/>
                                          </p:val>
                                        </p:tav>
                                      </p:tavLst>
                                    </p:anim>
                                    <p:anim calcmode="lin" valueType="num">
                                      <p:cBhvr additive="base">
                                        <p:cTn id="44" dur="500" fill="hold"/>
                                        <p:tgtEl>
                                          <p:spTgt spid="39"/>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42"/>
                                        </p:tgtEl>
                                        <p:attrNameLst>
                                          <p:attrName>style.visibility</p:attrName>
                                        </p:attrNameLst>
                                      </p:cBhvr>
                                      <p:to>
                                        <p:strVal val="visible"/>
                                      </p:to>
                                    </p:set>
                                    <p:anim calcmode="lin" valueType="num">
                                      <p:cBhvr additive="base">
                                        <p:cTn id="49" dur="500" fill="hold"/>
                                        <p:tgtEl>
                                          <p:spTgt spid="42"/>
                                        </p:tgtEl>
                                        <p:attrNameLst>
                                          <p:attrName>ppt_x</p:attrName>
                                        </p:attrNameLst>
                                      </p:cBhvr>
                                      <p:tavLst>
                                        <p:tav tm="0">
                                          <p:val>
                                            <p:strVal val="0-#ppt_w/2"/>
                                          </p:val>
                                        </p:tav>
                                        <p:tav tm="100000">
                                          <p:val>
                                            <p:strVal val="#ppt_x"/>
                                          </p:val>
                                        </p:tav>
                                      </p:tavLst>
                                    </p:anim>
                                    <p:anim calcmode="lin" valueType="num">
                                      <p:cBhvr additive="base">
                                        <p:cTn id="50" dur="500" fill="hold"/>
                                        <p:tgtEl>
                                          <p:spTgt spid="42"/>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0"/>
                                  </p:stCondLst>
                                  <p:childTnLst>
                                    <p:set>
                                      <p:cBhvr>
                                        <p:cTn id="52" dur="1" fill="hold">
                                          <p:stCondLst>
                                            <p:cond delay="0"/>
                                          </p:stCondLst>
                                        </p:cTn>
                                        <p:tgtEl>
                                          <p:spTgt spid="41"/>
                                        </p:tgtEl>
                                        <p:attrNameLst>
                                          <p:attrName>style.visibility</p:attrName>
                                        </p:attrNameLst>
                                      </p:cBhvr>
                                      <p:to>
                                        <p:strVal val="visible"/>
                                      </p:to>
                                    </p:set>
                                    <p:anim calcmode="lin" valueType="num">
                                      <p:cBhvr additive="base">
                                        <p:cTn id="53" dur="500" fill="hold"/>
                                        <p:tgtEl>
                                          <p:spTgt spid="41"/>
                                        </p:tgtEl>
                                        <p:attrNameLst>
                                          <p:attrName>ppt_x</p:attrName>
                                        </p:attrNameLst>
                                      </p:cBhvr>
                                      <p:tavLst>
                                        <p:tav tm="0">
                                          <p:val>
                                            <p:strVal val="0-#ppt_w/2"/>
                                          </p:val>
                                        </p:tav>
                                        <p:tav tm="100000">
                                          <p:val>
                                            <p:strVal val="#ppt_x"/>
                                          </p:val>
                                        </p:tav>
                                      </p:tavLst>
                                    </p:anim>
                                    <p:anim calcmode="lin" valueType="num">
                                      <p:cBhvr additive="base">
                                        <p:cTn id="54" dur="500" fill="hold"/>
                                        <p:tgtEl>
                                          <p:spTgt spid="41"/>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8" fill="hold" grpId="0" nodeType="clickEffect">
                                  <p:stCondLst>
                                    <p:cond delay="0"/>
                                  </p:stCondLst>
                                  <p:childTnLst>
                                    <p:set>
                                      <p:cBhvr>
                                        <p:cTn id="58" dur="1" fill="hold">
                                          <p:stCondLst>
                                            <p:cond delay="0"/>
                                          </p:stCondLst>
                                        </p:cTn>
                                        <p:tgtEl>
                                          <p:spTgt spid="44"/>
                                        </p:tgtEl>
                                        <p:attrNameLst>
                                          <p:attrName>style.visibility</p:attrName>
                                        </p:attrNameLst>
                                      </p:cBhvr>
                                      <p:to>
                                        <p:strVal val="visible"/>
                                      </p:to>
                                    </p:set>
                                    <p:anim calcmode="lin" valueType="num">
                                      <p:cBhvr additive="base">
                                        <p:cTn id="59" dur="500" fill="hold"/>
                                        <p:tgtEl>
                                          <p:spTgt spid="44"/>
                                        </p:tgtEl>
                                        <p:attrNameLst>
                                          <p:attrName>ppt_x</p:attrName>
                                        </p:attrNameLst>
                                      </p:cBhvr>
                                      <p:tavLst>
                                        <p:tav tm="0">
                                          <p:val>
                                            <p:strVal val="0-#ppt_w/2"/>
                                          </p:val>
                                        </p:tav>
                                        <p:tav tm="100000">
                                          <p:val>
                                            <p:strVal val="#ppt_x"/>
                                          </p:val>
                                        </p:tav>
                                      </p:tavLst>
                                    </p:anim>
                                    <p:anim calcmode="lin" valueType="num">
                                      <p:cBhvr additive="base">
                                        <p:cTn id="60" dur="500" fill="hold"/>
                                        <p:tgtEl>
                                          <p:spTgt spid="44"/>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43"/>
                                        </p:tgtEl>
                                        <p:attrNameLst>
                                          <p:attrName>style.visibility</p:attrName>
                                        </p:attrNameLst>
                                      </p:cBhvr>
                                      <p:to>
                                        <p:strVal val="visible"/>
                                      </p:to>
                                    </p:set>
                                    <p:anim calcmode="lin" valueType="num">
                                      <p:cBhvr additive="base">
                                        <p:cTn id="63" dur="500" fill="hold"/>
                                        <p:tgtEl>
                                          <p:spTgt spid="43"/>
                                        </p:tgtEl>
                                        <p:attrNameLst>
                                          <p:attrName>ppt_x</p:attrName>
                                        </p:attrNameLst>
                                      </p:cBhvr>
                                      <p:tavLst>
                                        <p:tav tm="0">
                                          <p:val>
                                            <p:strVal val="0-#ppt_w/2"/>
                                          </p:val>
                                        </p:tav>
                                        <p:tav tm="100000">
                                          <p:val>
                                            <p:strVal val="#ppt_x"/>
                                          </p:val>
                                        </p:tav>
                                      </p:tavLst>
                                    </p:anim>
                                    <p:anim calcmode="lin" valueType="num">
                                      <p:cBhvr additive="base">
                                        <p:cTn id="64" dur="500" fill="hold"/>
                                        <p:tgtEl>
                                          <p:spTgt spid="43"/>
                                        </p:tgtEl>
                                        <p:attrNameLst>
                                          <p:attrName>ppt_y</p:attrName>
                                        </p:attrNameLst>
                                      </p:cBhvr>
                                      <p:tavLst>
                                        <p:tav tm="0">
                                          <p:val>
                                            <p:strVal val="#ppt_y"/>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8" fill="hold" grpId="0" nodeType="clickEffect">
                                  <p:stCondLst>
                                    <p:cond delay="0"/>
                                  </p:stCondLst>
                                  <p:childTnLst>
                                    <p:set>
                                      <p:cBhvr>
                                        <p:cTn id="68" dur="1" fill="hold">
                                          <p:stCondLst>
                                            <p:cond delay="0"/>
                                          </p:stCondLst>
                                        </p:cTn>
                                        <p:tgtEl>
                                          <p:spTgt spid="19"/>
                                        </p:tgtEl>
                                        <p:attrNameLst>
                                          <p:attrName>style.visibility</p:attrName>
                                        </p:attrNameLst>
                                      </p:cBhvr>
                                      <p:to>
                                        <p:strVal val="visible"/>
                                      </p:to>
                                    </p:set>
                                    <p:anim calcmode="lin" valueType="num">
                                      <p:cBhvr additive="base">
                                        <p:cTn id="69" dur="500" fill="hold"/>
                                        <p:tgtEl>
                                          <p:spTgt spid="19"/>
                                        </p:tgtEl>
                                        <p:attrNameLst>
                                          <p:attrName>ppt_x</p:attrName>
                                        </p:attrNameLst>
                                      </p:cBhvr>
                                      <p:tavLst>
                                        <p:tav tm="0">
                                          <p:val>
                                            <p:strVal val="0-#ppt_w/2"/>
                                          </p:val>
                                        </p:tav>
                                        <p:tav tm="100000">
                                          <p:val>
                                            <p:strVal val="#ppt_x"/>
                                          </p:val>
                                        </p:tav>
                                      </p:tavLst>
                                    </p:anim>
                                    <p:anim calcmode="lin" valueType="num">
                                      <p:cBhvr additive="base">
                                        <p:cTn id="70" dur="500" fill="hold"/>
                                        <p:tgtEl>
                                          <p:spTgt spid="19"/>
                                        </p:tgtEl>
                                        <p:attrNameLst>
                                          <p:attrName>ppt_y</p:attrName>
                                        </p:attrNameLst>
                                      </p:cBhvr>
                                      <p:tavLst>
                                        <p:tav tm="0">
                                          <p:val>
                                            <p:strVal val="#ppt_y"/>
                                          </p:val>
                                        </p:tav>
                                        <p:tav tm="100000">
                                          <p:val>
                                            <p:strVal val="#ppt_y"/>
                                          </p:val>
                                        </p:tav>
                                      </p:tavLst>
                                    </p:anim>
                                  </p:childTnLst>
                                </p:cTn>
                              </p:par>
                              <p:par>
                                <p:cTn id="71" presetID="2" presetClass="entr" presetSubtype="8" fill="hold" grpId="0" nodeType="withEffect">
                                  <p:stCondLst>
                                    <p:cond delay="0"/>
                                  </p:stCondLst>
                                  <p:childTnLst>
                                    <p:set>
                                      <p:cBhvr>
                                        <p:cTn id="72" dur="1" fill="hold">
                                          <p:stCondLst>
                                            <p:cond delay="0"/>
                                          </p:stCondLst>
                                        </p:cTn>
                                        <p:tgtEl>
                                          <p:spTgt spid="18"/>
                                        </p:tgtEl>
                                        <p:attrNameLst>
                                          <p:attrName>style.visibility</p:attrName>
                                        </p:attrNameLst>
                                      </p:cBhvr>
                                      <p:to>
                                        <p:strVal val="visible"/>
                                      </p:to>
                                    </p:set>
                                    <p:anim calcmode="lin" valueType="num">
                                      <p:cBhvr additive="base">
                                        <p:cTn id="73" dur="500" fill="hold"/>
                                        <p:tgtEl>
                                          <p:spTgt spid="18"/>
                                        </p:tgtEl>
                                        <p:attrNameLst>
                                          <p:attrName>ppt_x</p:attrName>
                                        </p:attrNameLst>
                                      </p:cBhvr>
                                      <p:tavLst>
                                        <p:tav tm="0">
                                          <p:val>
                                            <p:strVal val="0-#ppt_w/2"/>
                                          </p:val>
                                        </p:tav>
                                        <p:tav tm="100000">
                                          <p:val>
                                            <p:strVal val="#ppt_x"/>
                                          </p:val>
                                        </p:tav>
                                      </p:tavLst>
                                    </p:anim>
                                    <p:anim calcmode="lin" valueType="num">
                                      <p:cBhvr additive="base">
                                        <p:cTn id="74"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6" presetClass="emph" presetSubtype="0" fill="hold" grpId="1" nodeType="clickEffect">
                                  <p:stCondLst>
                                    <p:cond delay="0"/>
                                  </p:stCondLst>
                                  <p:childTnLst>
                                    <p:animScale>
                                      <p:cBhvr>
                                        <p:cTn id="78" dur="2000" fill="hold"/>
                                        <p:tgtEl>
                                          <p:spTgt spid="4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animBg="1"/>
      <p:bldP spid="36" grpId="0"/>
      <p:bldP spid="37" grpId="0" animBg="1"/>
      <p:bldP spid="38" grpId="0"/>
      <p:bldP spid="39" grpId="0" animBg="1"/>
      <p:bldP spid="40" grpId="0"/>
      <p:bldP spid="41" grpId="0" animBg="1"/>
      <p:bldP spid="42" grpId="0"/>
      <p:bldP spid="43" grpId="0" animBg="1"/>
      <p:bldP spid="44" grpId="0"/>
      <p:bldP spid="47" grpId="0"/>
      <p:bldP spid="47" grpId="1"/>
      <p:bldP spid="18" grpId="0" animBg="1"/>
      <p:bldP spid="1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p:cNvSpPr txBox="1">
            <a:spLocks noChangeArrowheads="1"/>
          </p:cNvSpPr>
          <p:nvPr/>
        </p:nvSpPr>
        <p:spPr bwMode="auto">
          <a:xfrm>
            <a:off x="3810001" y="914400"/>
            <a:ext cx="4284663" cy="762000"/>
          </a:xfrm>
          <a:prstGeom prst="rect">
            <a:avLst/>
          </a:prstGeom>
          <a:noFill/>
          <a:ln w="9525">
            <a:noFill/>
            <a:miter lim="800000"/>
            <a:headEnd/>
            <a:tailEnd/>
          </a:ln>
        </p:spPr>
        <p:txBody>
          <a:bodyPr wrap="none">
            <a:spAutoFit/>
          </a:bodyPr>
          <a:lstStyle/>
          <a:p>
            <a:r>
              <a:rPr lang="en-US" sz="4400">
                <a:solidFill>
                  <a:srgbClr val="0000CC"/>
                </a:solidFill>
              </a:rPr>
              <a:t>Lecture Outline</a:t>
            </a:r>
          </a:p>
        </p:txBody>
      </p:sp>
      <p:sp>
        <p:nvSpPr>
          <p:cNvPr id="23555" name="Text Box 3"/>
          <p:cNvSpPr txBox="1">
            <a:spLocks noChangeArrowheads="1"/>
          </p:cNvSpPr>
          <p:nvPr/>
        </p:nvSpPr>
        <p:spPr bwMode="auto">
          <a:xfrm>
            <a:off x="990600" y="2514600"/>
            <a:ext cx="7301999" cy="3046988"/>
          </a:xfrm>
          <a:prstGeom prst="rect">
            <a:avLst/>
          </a:prstGeom>
          <a:noFill/>
          <a:ln w="9525">
            <a:noFill/>
            <a:miter lim="800000"/>
            <a:headEnd/>
            <a:tailEnd/>
          </a:ln>
        </p:spPr>
        <p:txBody>
          <a:bodyPr wrap="none">
            <a:spAutoFit/>
          </a:bodyPr>
          <a:lstStyle/>
          <a:p>
            <a:pPr marL="571500" indent="-571500">
              <a:buFont typeface="Wingdings" panose="05000000000000000000" pitchFamily="2" charset="2"/>
              <a:buChar char="ü"/>
            </a:pPr>
            <a:r>
              <a:rPr lang="en-US" sz="3600" dirty="0">
                <a:solidFill>
                  <a:schemeClr val="bg1">
                    <a:lumMod val="65000"/>
                  </a:schemeClr>
                </a:solidFill>
              </a:rPr>
              <a:t>Case: Sport Obermeyer</a:t>
            </a:r>
          </a:p>
          <a:p>
            <a:pPr>
              <a:buFont typeface="Wingdings" pitchFamily="2" charset="2"/>
              <a:buChar char="Ø"/>
            </a:pPr>
            <a:endParaRPr lang="en-US" sz="1600" dirty="0">
              <a:solidFill>
                <a:srgbClr val="009900"/>
              </a:solidFill>
            </a:endParaRPr>
          </a:p>
          <a:p>
            <a:pPr marL="571500" indent="-571500">
              <a:buFont typeface="Wingdings" panose="05000000000000000000" pitchFamily="2" charset="2"/>
              <a:buChar char="ü"/>
            </a:pPr>
            <a:r>
              <a:rPr lang="en-US" sz="3600" dirty="0">
                <a:solidFill>
                  <a:schemeClr val="bg1">
                    <a:lumMod val="65000"/>
                  </a:schemeClr>
                </a:solidFill>
              </a:rPr>
              <a:t>Classifying Inventory Models</a:t>
            </a:r>
          </a:p>
          <a:p>
            <a:pPr>
              <a:buFontTx/>
              <a:buChar char="•"/>
            </a:pPr>
            <a:endParaRPr lang="en-US" sz="1600" dirty="0"/>
          </a:p>
          <a:p>
            <a:pPr marL="571500" indent="-571500">
              <a:buFont typeface="Wingdings" panose="05000000000000000000" pitchFamily="2" charset="2"/>
              <a:buChar char="Ø"/>
            </a:pPr>
            <a:r>
              <a:rPr lang="en-US" sz="3600" dirty="0">
                <a:solidFill>
                  <a:srgbClr val="009900"/>
                </a:solidFill>
              </a:rPr>
              <a:t>Inventory Models: The Details</a:t>
            </a:r>
          </a:p>
          <a:p>
            <a:endParaRPr lang="en-US" sz="1600" dirty="0"/>
          </a:p>
          <a:p>
            <a:pPr marL="571500" indent="-571500">
              <a:buFont typeface="Arial" pitchFamily="34" charset="0"/>
              <a:buChar char="•"/>
            </a:pPr>
            <a:r>
              <a:rPr lang="en-US" sz="3600" dirty="0"/>
              <a:t>Summary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91600" y="2590800"/>
            <a:ext cx="2667000" cy="2667000"/>
          </a:xfrm>
          <a:prstGeom prst="rect">
            <a:avLst/>
          </a:prstGeom>
        </p:spPr>
      </p:pic>
    </p:spTree>
    <p:extLst>
      <p:ext uri="{BB962C8B-B14F-4D97-AF65-F5344CB8AC3E}">
        <p14:creationId xmlns:p14="http://schemas.microsoft.com/office/powerpoint/2010/main" val="4683256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idx="4294967295"/>
          </p:nvPr>
        </p:nvSpPr>
        <p:spPr bwMode="auto">
          <a:xfrm>
            <a:off x="1981200" y="609600"/>
            <a:ext cx="8305800" cy="762000"/>
          </a:xfrm>
          <a:prstGeom prst="rect">
            <a:avLst/>
          </a:prstGeom>
          <a:noFill/>
          <a:ln>
            <a:miter lim="800000"/>
            <a:headEnd/>
            <a:tailEnd/>
          </a:ln>
        </p:spPr>
        <p:txBody>
          <a:bodyPr lIns="90488" tIns="44450" rIns="90488" bIns="44450" anchor="b"/>
          <a:lstStyle/>
          <a:p>
            <a:r>
              <a:rPr lang="en-US" sz="4000" b="1">
                <a:solidFill>
                  <a:srgbClr val="0000CC"/>
                </a:solidFill>
                <a:cs typeface="Arial" charset="0"/>
              </a:rPr>
              <a:t>Notation &amp; </a:t>
            </a:r>
            <a:r>
              <a:rPr lang="en-US" b="1">
                <a:solidFill>
                  <a:srgbClr val="0000CC"/>
                </a:solidFill>
                <a:cs typeface="Arial" charset="0"/>
              </a:rPr>
              <a:t>Definitions</a:t>
            </a:r>
            <a:endParaRPr lang="en-US" sz="4000" b="1">
              <a:solidFill>
                <a:srgbClr val="0000CC"/>
              </a:solidFill>
              <a:cs typeface="Arial" charset="0"/>
            </a:endParaRPr>
          </a:p>
        </p:txBody>
      </p:sp>
      <p:sp>
        <p:nvSpPr>
          <p:cNvPr id="979971" name="Text Box 3"/>
          <p:cNvSpPr txBox="1">
            <a:spLocks noChangeArrowheads="1"/>
          </p:cNvSpPr>
          <p:nvPr/>
        </p:nvSpPr>
        <p:spPr bwMode="auto">
          <a:xfrm>
            <a:off x="457200" y="1219200"/>
            <a:ext cx="10136108" cy="5416868"/>
          </a:xfrm>
          <a:prstGeom prst="rect">
            <a:avLst/>
          </a:prstGeom>
          <a:noFill/>
          <a:ln w="9525">
            <a:noFill/>
            <a:miter lim="800000"/>
            <a:headEnd/>
            <a:tailEnd/>
          </a:ln>
        </p:spPr>
        <p:txBody>
          <a:bodyPr wrap="none">
            <a:spAutoFit/>
          </a:bodyPr>
          <a:lstStyle/>
          <a:p>
            <a:pPr>
              <a:buFontTx/>
              <a:buChar char="•"/>
            </a:pPr>
            <a:r>
              <a:rPr lang="en-US" sz="2800" dirty="0">
                <a:solidFill>
                  <a:srgbClr val="990033"/>
                </a:solidFill>
                <a:cs typeface="Arial" charset="0"/>
              </a:rPr>
              <a:t>  Demand (D)</a:t>
            </a:r>
          </a:p>
          <a:p>
            <a:pPr marL="800100" lvl="1" indent="-342900">
              <a:buFont typeface="Wingdings" panose="05000000000000000000" pitchFamily="2" charset="2"/>
              <a:buChar char="q"/>
            </a:pPr>
            <a:r>
              <a:rPr lang="en-US" dirty="0">
                <a:solidFill>
                  <a:srgbClr val="009900"/>
                </a:solidFill>
                <a:cs typeface="Arial" charset="0"/>
              </a:rPr>
              <a:t> Customer requirement (daily, weekly, etc.)</a:t>
            </a:r>
          </a:p>
          <a:p>
            <a:pPr marL="800100" lvl="1" indent="-342900">
              <a:buFont typeface="Wingdings" panose="05000000000000000000" pitchFamily="2" charset="2"/>
              <a:buChar char="q"/>
            </a:pPr>
            <a:r>
              <a:rPr lang="en-US" dirty="0">
                <a:solidFill>
                  <a:srgbClr val="009900"/>
                </a:solidFill>
                <a:cs typeface="Arial" charset="0"/>
              </a:rPr>
              <a:t> Can be fixed (</a:t>
            </a:r>
            <a:r>
              <a:rPr lang="en-US" dirty="0">
                <a:cs typeface="Arial" charset="0"/>
              </a:rPr>
              <a:t>SD = 0</a:t>
            </a:r>
            <a:r>
              <a:rPr lang="en-US" dirty="0">
                <a:solidFill>
                  <a:srgbClr val="009900"/>
                </a:solidFill>
                <a:cs typeface="Arial" charset="0"/>
              </a:rPr>
              <a:t>) or random (</a:t>
            </a:r>
            <a:r>
              <a:rPr lang="en-US" dirty="0">
                <a:cs typeface="Arial" charset="0"/>
              </a:rPr>
              <a:t>normal, mean           , SD </a:t>
            </a:r>
            <a:r>
              <a:rPr lang="en-US" i="1" dirty="0">
                <a:latin typeface="Arial Symbol" panose="020B0604020202020204" pitchFamily="34" charset="0"/>
                <a:cs typeface="Arial" charset="0"/>
              </a:rPr>
              <a:t>s </a:t>
            </a:r>
            <a:r>
              <a:rPr lang="en-US" dirty="0">
                <a:solidFill>
                  <a:srgbClr val="009900"/>
                </a:solidFill>
                <a:cs typeface="Arial" charset="0"/>
              </a:rPr>
              <a:t>)</a:t>
            </a:r>
          </a:p>
          <a:p>
            <a:pPr lvl="1"/>
            <a:endParaRPr lang="en-US" sz="1400" dirty="0">
              <a:solidFill>
                <a:srgbClr val="990033"/>
              </a:solidFill>
              <a:cs typeface="Arial" charset="0"/>
            </a:endParaRPr>
          </a:p>
          <a:p>
            <a:pPr lvl="1"/>
            <a:r>
              <a:rPr lang="en-US" sz="2800" dirty="0">
                <a:solidFill>
                  <a:srgbClr val="990033"/>
                </a:solidFill>
                <a:cs typeface="Arial" charset="0"/>
              </a:rPr>
              <a:t>Lead time (L)</a:t>
            </a:r>
          </a:p>
          <a:p>
            <a:pPr marL="800100" lvl="1" indent="-342900">
              <a:buFont typeface="Wingdings" panose="05000000000000000000" pitchFamily="2" charset="2"/>
              <a:buChar char="q"/>
            </a:pPr>
            <a:r>
              <a:rPr lang="en-US" dirty="0">
                <a:solidFill>
                  <a:srgbClr val="009900"/>
                </a:solidFill>
                <a:cs typeface="Arial" charset="0"/>
              </a:rPr>
              <a:t>  Time  for replenishment </a:t>
            </a:r>
          </a:p>
          <a:p>
            <a:pPr marL="800100" lvl="1" indent="-342900">
              <a:buFont typeface="Wingdings" panose="05000000000000000000" pitchFamily="2" charset="2"/>
              <a:buChar char="q"/>
            </a:pPr>
            <a:r>
              <a:rPr lang="en-US" dirty="0">
                <a:solidFill>
                  <a:srgbClr val="009900"/>
                </a:solidFill>
                <a:cs typeface="Arial" charset="0"/>
              </a:rPr>
              <a:t>  Can be fixed or random</a:t>
            </a:r>
          </a:p>
          <a:p>
            <a:pPr lvl="1">
              <a:buFontTx/>
              <a:buChar char="–"/>
            </a:pPr>
            <a:endParaRPr lang="en-US" sz="1400" dirty="0">
              <a:cs typeface="Arial" charset="0"/>
            </a:endParaRPr>
          </a:p>
          <a:p>
            <a:pPr>
              <a:buFontTx/>
              <a:buChar char="•"/>
            </a:pPr>
            <a:r>
              <a:rPr lang="en-US" sz="2800" dirty="0">
                <a:solidFill>
                  <a:srgbClr val="990033"/>
                </a:solidFill>
                <a:cs typeface="Arial" charset="0"/>
              </a:rPr>
              <a:t>  Review period (T)</a:t>
            </a:r>
          </a:p>
          <a:p>
            <a:pPr marL="800100" lvl="1" indent="-342900">
              <a:buFont typeface="Wingdings" panose="05000000000000000000" pitchFamily="2" charset="2"/>
              <a:buChar char="q"/>
            </a:pPr>
            <a:r>
              <a:rPr lang="en-US" dirty="0">
                <a:solidFill>
                  <a:srgbClr val="009900"/>
                </a:solidFill>
                <a:cs typeface="Arial" charset="0"/>
              </a:rPr>
              <a:t>  How often do you review inventory (continuous vs. periodic)</a:t>
            </a:r>
          </a:p>
          <a:p>
            <a:pPr lvl="1">
              <a:buFontTx/>
              <a:buChar char="–"/>
            </a:pPr>
            <a:endParaRPr lang="en-US" sz="1400" dirty="0">
              <a:solidFill>
                <a:srgbClr val="009900"/>
              </a:solidFill>
              <a:cs typeface="Arial" charset="0"/>
            </a:endParaRPr>
          </a:p>
          <a:p>
            <a:pPr>
              <a:buFontTx/>
              <a:buChar char="•"/>
            </a:pPr>
            <a:r>
              <a:rPr lang="en-US" sz="2800" dirty="0">
                <a:solidFill>
                  <a:srgbClr val="990033"/>
                </a:solidFill>
                <a:cs typeface="Arial" charset="0"/>
              </a:rPr>
              <a:t>  Decision Variables</a:t>
            </a:r>
          </a:p>
          <a:p>
            <a:pPr marL="800100" lvl="1" indent="-342900">
              <a:buFont typeface="Wingdings" panose="05000000000000000000" pitchFamily="2" charset="2"/>
              <a:buChar char="q"/>
            </a:pPr>
            <a:r>
              <a:rPr lang="en-US" dirty="0">
                <a:solidFill>
                  <a:srgbClr val="009900"/>
                </a:solidFill>
                <a:cs typeface="Arial" charset="0"/>
              </a:rPr>
              <a:t>Reorder point (R)</a:t>
            </a:r>
          </a:p>
          <a:p>
            <a:pPr marL="1257300" lvl="2" indent="-342900">
              <a:buFont typeface="Wingdings" panose="05000000000000000000" pitchFamily="2" charset="2"/>
              <a:buChar char="v"/>
            </a:pPr>
            <a:r>
              <a:rPr lang="en-US" dirty="0">
                <a:cs typeface="Arial" charset="0"/>
              </a:rPr>
              <a:t>w</a:t>
            </a:r>
            <a:r>
              <a:rPr lang="en-US" sz="2000" dirty="0">
                <a:cs typeface="Arial" charset="0"/>
              </a:rPr>
              <a:t>hen do you want to order (e.g.: order when you have 50 left)</a:t>
            </a:r>
          </a:p>
          <a:p>
            <a:pPr marL="800100" lvl="1" indent="-342900">
              <a:buFont typeface="Wingdings" panose="05000000000000000000" pitchFamily="2" charset="2"/>
              <a:buChar char="q"/>
            </a:pPr>
            <a:r>
              <a:rPr lang="en-US" dirty="0">
                <a:solidFill>
                  <a:srgbClr val="009900"/>
                </a:solidFill>
                <a:cs typeface="Arial" charset="0"/>
              </a:rPr>
              <a:t>Quantity to be ordered (Q)</a:t>
            </a:r>
          </a:p>
        </p:txBody>
      </p:sp>
      <p:graphicFrame>
        <p:nvGraphicFramePr>
          <p:cNvPr id="4098" name="Object 4"/>
          <p:cNvGraphicFramePr>
            <a:graphicFrameLocks noChangeAspect="1"/>
          </p:cNvGraphicFramePr>
          <p:nvPr>
            <p:extLst>
              <p:ext uri="{D42A27DB-BD31-4B8C-83A1-F6EECF244321}">
                <p14:modId xmlns:p14="http://schemas.microsoft.com/office/powerpoint/2010/main" val="2837262192"/>
              </p:ext>
            </p:extLst>
          </p:nvPr>
        </p:nvGraphicFramePr>
        <p:xfrm>
          <a:off x="8215245" y="2057400"/>
          <a:ext cx="928755" cy="428625"/>
        </p:xfrm>
        <a:graphic>
          <a:graphicData uri="http://schemas.openxmlformats.org/presentationml/2006/ole">
            <mc:AlternateContent xmlns:mc="http://schemas.openxmlformats.org/markup-compatibility/2006">
              <mc:Choice xmlns:v="urn:schemas-microsoft-com:vml" Requires="v">
                <p:oleObj spid="_x0000_s171101" name="Equation" r:id="rId4" imgW="495000" imgH="228600" progId="Equation.3">
                  <p:embed/>
                </p:oleObj>
              </mc:Choice>
              <mc:Fallback>
                <p:oleObj name="Equation" r:id="rId4" imgW="495000" imgH="2286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15245" y="2057400"/>
                        <a:ext cx="928755" cy="428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extBox 1"/>
          <p:cNvSpPr txBox="1"/>
          <p:nvPr/>
        </p:nvSpPr>
        <p:spPr>
          <a:xfrm>
            <a:off x="6290681" y="2914471"/>
            <a:ext cx="5444119" cy="1200329"/>
          </a:xfrm>
          <a:prstGeom prst="rect">
            <a:avLst/>
          </a:prstGeom>
          <a:solidFill>
            <a:srgbClr val="FF0000"/>
          </a:solidFill>
          <a:scene3d>
            <a:camera prst="orthographicFront"/>
            <a:lightRig rig="threePt" dir="t"/>
          </a:scene3d>
          <a:sp3d>
            <a:bevelT w="114300" prst="artDeco"/>
          </a:sp3d>
        </p:spPr>
        <p:txBody>
          <a:bodyPr wrap="none" rtlCol="0">
            <a:spAutoFit/>
          </a:bodyPr>
          <a:lstStyle/>
          <a:p>
            <a:r>
              <a:rPr lang="en-US" i="1" u="sng" dirty="0">
                <a:solidFill>
                  <a:schemeClr val="bg1"/>
                </a:solidFill>
              </a:rPr>
              <a:t>REMEMBER</a:t>
            </a:r>
          </a:p>
          <a:p>
            <a:r>
              <a:rPr lang="en-US" i="1" dirty="0">
                <a:solidFill>
                  <a:schemeClr val="bg1"/>
                </a:solidFill>
              </a:rPr>
              <a:t>We need to express D, L, T in </a:t>
            </a:r>
          </a:p>
          <a:p>
            <a:r>
              <a:rPr lang="en-US" i="1" dirty="0">
                <a:solidFill>
                  <a:schemeClr val="bg1"/>
                </a:solidFill>
              </a:rPr>
              <a:t>identical time units (e.g., all in days)</a:t>
            </a:r>
          </a:p>
        </p:txBody>
      </p:sp>
    </p:spTree>
    <p:extLst>
      <p:ext uri="{BB962C8B-B14F-4D97-AF65-F5344CB8AC3E}">
        <p14:creationId xmlns:p14="http://schemas.microsoft.com/office/powerpoint/2010/main" val="3043666651"/>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979971">
                                            <p:txEl>
                                              <p:pRg st="11" end="11"/>
                                            </p:txEl>
                                          </p:spTgt>
                                        </p:tgtEl>
                                        <p:attrNameLst>
                                          <p:attrName>style.visibility</p:attrName>
                                        </p:attrNameLst>
                                      </p:cBhvr>
                                      <p:to>
                                        <p:strVal val="visible"/>
                                      </p:to>
                                    </p:set>
                                    <p:anim calcmode="lin" valueType="num">
                                      <p:cBhvr additive="base">
                                        <p:cTn id="12" dur="500" fill="hold"/>
                                        <p:tgtEl>
                                          <p:spTgt spid="979971">
                                            <p:txEl>
                                              <p:pRg st="11" end="11"/>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979971">
                                            <p:txEl>
                                              <p:pRg st="11" end="11"/>
                                            </p:txEl>
                                          </p:spTgt>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979971">
                                            <p:txEl>
                                              <p:pRg st="12" end="12"/>
                                            </p:txEl>
                                          </p:spTgt>
                                        </p:tgtEl>
                                        <p:attrNameLst>
                                          <p:attrName>style.visibility</p:attrName>
                                        </p:attrNameLst>
                                      </p:cBhvr>
                                      <p:to>
                                        <p:strVal val="visible"/>
                                      </p:to>
                                    </p:set>
                                    <p:anim calcmode="lin" valueType="num">
                                      <p:cBhvr additive="base">
                                        <p:cTn id="16" dur="500" fill="hold"/>
                                        <p:tgtEl>
                                          <p:spTgt spid="979971">
                                            <p:txEl>
                                              <p:pRg st="12" end="12"/>
                                            </p:txEl>
                                          </p:spTgt>
                                        </p:tgtEl>
                                        <p:attrNameLst>
                                          <p:attrName>ppt_x</p:attrName>
                                        </p:attrNameLst>
                                      </p:cBhvr>
                                      <p:tavLst>
                                        <p:tav tm="0">
                                          <p:val>
                                            <p:strVal val="0-#ppt_w/2"/>
                                          </p:val>
                                        </p:tav>
                                        <p:tav tm="100000">
                                          <p:val>
                                            <p:strVal val="#ppt_x"/>
                                          </p:val>
                                        </p:tav>
                                      </p:tavLst>
                                    </p:anim>
                                    <p:anim calcmode="lin" valueType="num">
                                      <p:cBhvr additive="base">
                                        <p:cTn id="17" dur="500" fill="hold"/>
                                        <p:tgtEl>
                                          <p:spTgt spid="979971">
                                            <p:txEl>
                                              <p:pRg st="12" end="12"/>
                                            </p:txEl>
                                          </p:spTgt>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979971">
                                            <p:txEl>
                                              <p:pRg st="13" end="13"/>
                                            </p:txEl>
                                          </p:spTgt>
                                        </p:tgtEl>
                                        <p:attrNameLst>
                                          <p:attrName>style.visibility</p:attrName>
                                        </p:attrNameLst>
                                      </p:cBhvr>
                                      <p:to>
                                        <p:strVal val="visible"/>
                                      </p:to>
                                    </p:set>
                                    <p:anim calcmode="lin" valueType="num">
                                      <p:cBhvr additive="base">
                                        <p:cTn id="20" dur="500" fill="hold"/>
                                        <p:tgtEl>
                                          <p:spTgt spid="979971">
                                            <p:txEl>
                                              <p:pRg st="13" end="13"/>
                                            </p:txEl>
                                          </p:spTgt>
                                        </p:tgtEl>
                                        <p:attrNameLst>
                                          <p:attrName>ppt_x</p:attrName>
                                        </p:attrNameLst>
                                      </p:cBhvr>
                                      <p:tavLst>
                                        <p:tav tm="0">
                                          <p:val>
                                            <p:strVal val="0-#ppt_w/2"/>
                                          </p:val>
                                        </p:tav>
                                        <p:tav tm="100000">
                                          <p:val>
                                            <p:strVal val="#ppt_x"/>
                                          </p:val>
                                        </p:tav>
                                      </p:tavLst>
                                    </p:anim>
                                    <p:anim calcmode="lin" valueType="num">
                                      <p:cBhvr additive="base">
                                        <p:cTn id="21" dur="500" fill="hold"/>
                                        <p:tgtEl>
                                          <p:spTgt spid="979971">
                                            <p:txEl>
                                              <p:pRg st="13" end="13"/>
                                            </p:txEl>
                                          </p:spTgt>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0"/>
                                  </p:stCondLst>
                                  <p:childTnLst>
                                    <p:set>
                                      <p:cBhvr>
                                        <p:cTn id="23" dur="1" fill="hold">
                                          <p:stCondLst>
                                            <p:cond delay="0"/>
                                          </p:stCondLst>
                                        </p:cTn>
                                        <p:tgtEl>
                                          <p:spTgt spid="979971">
                                            <p:txEl>
                                              <p:pRg st="14" end="14"/>
                                            </p:txEl>
                                          </p:spTgt>
                                        </p:tgtEl>
                                        <p:attrNameLst>
                                          <p:attrName>style.visibility</p:attrName>
                                        </p:attrNameLst>
                                      </p:cBhvr>
                                      <p:to>
                                        <p:strVal val="visible"/>
                                      </p:to>
                                    </p:set>
                                    <p:anim calcmode="lin" valueType="num">
                                      <p:cBhvr additive="base">
                                        <p:cTn id="24" dur="500" fill="hold"/>
                                        <p:tgtEl>
                                          <p:spTgt spid="979971">
                                            <p:txEl>
                                              <p:pRg st="14" end="14"/>
                                            </p:txEl>
                                          </p:spTgt>
                                        </p:tgtEl>
                                        <p:attrNameLst>
                                          <p:attrName>ppt_x</p:attrName>
                                        </p:attrNameLst>
                                      </p:cBhvr>
                                      <p:tavLst>
                                        <p:tav tm="0">
                                          <p:val>
                                            <p:strVal val="0-#ppt_w/2"/>
                                          </p:val>
                                        </p:tav>
                                        <p:tav tm="100000">
                                          <p:val>
                                            <p:strVal val="#ppt_x"/>
                                          </p:val>
                                        </p:tav>
                                      </p:tavLst>
                                    </p:anim>
                                    <p:anim calcmode="lin" valueType="num">
                                      <p:cBhvr additive="base">
                                        <p:cTn id="25" dur="500" fill="hold"/>
                                        <p:tgtEl>
                                          <p:spTgt spid="979971">
                                            <p:txEl>
                                              <p:pRg st="14" end="1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Oval 2"/>
          <p:cNvSpPr>
            <a:spLocks noChangeArrowheads="1"/>
          </p:cNvSpPr>
          <p:nvPr/>
        </p:nvSpPr>
        <p:spPr bwMode="auto">
          <a:xfrm rot="5400000">
            <a:off x="1211315" y="4799014"/>
            <a:ext cx="1028700" cy="1597025"/>
          </a:xfrm>
          <a:prstGeom prst="ellipse">
            <a:avLst/>
          </a:prstGeom>
          <a:solidFill>
            <a:srgbClr val="66FF33"/>
          </a:solidFill>
          <a:ln w="9525">
            <a:noFill/>
            <a:round/>
            <a:headEnd/>
            <a:tailEnd/>
          </a:ln>
        </p:spPr>
        <p:txBody>
          <a:bodyPr wrap="none" anchor="ctr"/>
          <a:lstStyle/>
          <a:p>
            <a:endParaRPr lang="en-US"/>
          </a:p>
        </p:txBody>
      </p:sp>
      <p:sp>
        <p:nvSpPr>
          <p:cNvPr id="3075" name="Text Box 3"/>
          <p:cNvSpPr txBox="1">
            <a:spLocks noChangeArrowheads="1"/>
          </p:cNvSpPr>
          <p:nvPr/>
        </p:nvSpPr>
        <p:spPr bwMode="auto">
          <a:xfrm>
            <a:off x="8531225" y="5410201"/>
            <a:ext cx="917575" cy="701675"/>
          </a:xfrm>
          <a:prstGeom prst="rect">
            <a:avLst/>
          </a:prstGeom>
          <a:noFill/>
          <a:ln w="9525">
            <a:noFill/>
            <a:miter lim="800000"/>
            <a:headEnd/>
            <a:tailEnd/>
          </a:ln>
        </p:spPr>
        <p:txBody>
          <a:bodyPr wrap="none">
            <a:spAutoFit/>
          </a:bodyPr>
          <a:lstStyle/>
          <a:p>
            <a:pPr algn="ctr"/>
            <a:r>
              <a:rPr lang="en-US" sz="2000" dirty="0">
                <a:solidFill>
                  <a:srgbClr val="CC0099"/>
                </a:solidFill>
              </a:rPr>
              <a:t>(s, S) </a:t>
            </a:r>
          </a:p>
          <a:p>
            <a:pPr algn="ctr"/>
            <a:r>
              <a:rPr lang="en-US" sz="2000" dirty="0">
                <a:solidFill>
                  <a:srgbClr val="CC0099"/>
                </a:solidFill>
              </a:rPr>
              <a:t>policy</a:t>
            </a:r>
          </a:p>
        </p:txBody>
      </p:sp>
      <p:sp>
        <p:nvSpPr>
          <p:cNvPr id="3076" name="Text Box 4"/>
          <p:cNvSpPr txBox="1">
            <a:spLocks noChangeArrowheads="1"/>
          </p:cNvSpPr>
          <p:nvPr/>
        </p:nvSpPr>
        <p:spPr bwMode="auto">
          <a:xfrm>
            <a:off x="5181600" y="5334001"/>
            <a:ext cx="1595438" cy="701675"/>
          </a:xfrm>
          <a:prstGeom prst="rect">
            <a:avLst/>
          </a:prstGeom>
          <a:noFill/>
          <a:ln w="9525">
            <a:noFill/>
            <a:miter lim="800000"/>
            <a:headEnd/>
            <a:tailEnd/>
          </a:ln>
        </p:spPr>
        <p:txBody>
          <a:bodyPr wrap="none">
            <a:spAutoFit/>
          </a:bodyPr>
          <a:lstStyle/>
          <a:p>
            <a:pPr algn="ctr"/>
            <a:r>
              <a:rPr lang="en-US" sz="2000">
                <a:solidFill>
                  <a:srgbClr val="CC0099"/>
                </a:solidFill>
              </a:rPr>
              <a:t>Base stock </a:t>
            </a:r>
          </a:p>
          <a:p>
            <a:pPr algn="ctr"/>
            <a:r>
              <a:rPr lang="en-US" sz="2000">
                <a:solidFill>
                  <a:srgbClr val="CC0099"/>
                </a:solidFill>
              </a:rPr>
              <a:t>policy</a:t>
            </a:r>
          </a:p>
        </p:txBody>
      </p:sp>
      <p:sp>
        <p:nvSpPr>
          <p:cNvPr id="3077" name="Rectangle 5"/>
          <p:cNvSpPr>
            <a:spLocks noChangeArrowheads="1"/>
          </p:cNvSpPr>
          <p:nvPr/>
        </p:nvSpPr>
        <p:spPr bwMode="auto">
          <a:xfrm>
            <a:off x="685800" y="288924"/>
            <a:ext cx="10668000" cy="1235076"/>
          </a:xfrm>
          <a:prstGeom prst="rect">
            <a:avLst/>
          </a:prstGeom>
          <a:noFill/>
          <a:ln w="9525">
            <a:noFill/>
            <a:miter lim="800000"/>
            <a:headEnd/>
            <a:tailEnd/>
          </a:ln>
        </p:spPr>
        <p:txBody>
          <a:bodyPr lIns="90488" tIns="44450" rIns="90488" bIns="44450" anchor="b"/>
          <a:lstStyle/>
          <a:p>
            <a:pPr algn="ctr" eaLnBrk="0" hangingPunct="0"/>
            <a:r>
              <a:rPr lang="en-US" sz="4000" dirty="0">
                <a:solidFill>
                  <a:srgbClr val="0000CC"/>
                </a:solidFill>
              </a:rPr>
              <a:t>What is the Right Model?</a:t>
            </a:r>
          </a:p>
          <a:p>
            <a:pPr algn="ctr" eaLnBrk="0" hangingPunct="0"/>
            <a:r>
              <a:rPr lang="en-US" sz="4000" dirty="0">
                <a:solidFill>
                  <a:srgbClr val="0000CC"/>
                </a:solidFill>
              </a:rPr>
              <a:t>Classifying Inventory Models</a:t>
            </a:r>
          </a:p>
        </p:txBody>
      </p:sp>
      <p:sp>
        <p:nvSpPr>
          <p:cNvPr id="3078" name="Text Box 6"/>
          <p:cNvSpPr txBox="1">
            <a:spLocks noChangeArrowheads="1"/>
          </p:cNvSpPr>
          <p:nvPr/>
        </p:nvSpPr>
        <p:spPr bwMode="auto">
          <a:xfrm>
            <a:off x="1981201" y="3962401"/>
            <a:ext cx="2581275" cy="701675"/>
          </a:xfrm>
          <a:prstGeom prst="rect">
            <a:avLst/>
          </a:prstGeom>
          <a:noFill/>
          <a:ln w="9525">
            <a:noFill/>
            <a:miter lim="800000"/>
            <a:headEnd/>
            <a:tailEnd/>
          </a:ln>
        </p:spPr>
        <p:txBody>
          <a:bodyPr wrap="none">
            <a:spAutoFit/>
          </a:bodyPr>
          <a:lstStyle/>
          <a:p>
            <a:pPr algn="ctr"/>
            <a:r>
              <a:rPr lang="en-US" sz="2000"/>
              <a:t>Fixed Order Qty</a:t>
            </a:r>
          </a:p>
          <a:p>
            <a:pPr algn="ctr"/>
            <a:r>
              <a:rPr lang="en-US" sz="2000"/>
              <a:t>(</a:t>
            </a:r>
            <a:r>
              <a:rPr lang="en-US" sz="2000">
                <a:solidFill>
                  <a:srgbClr val="A50021"/>
                </a:solidFill>
              </a:rPr>
              <a:t>continuous review</a:t>
            </a:r>
            <a:r>
              <a:rPr lang="en-US" sz="2000"/>
              <a:t>)</a:t>
            </a:r>
          </a:p>
        </p:txBody>
      </p:sp>
      <p:sp>
        <p:nvSpPr>
          <p:cNvPr id="3079" name="Text Box 7"/>
          <p:cNvSpPr txBox="1">
            <a:spLocks noChangeArrowheads="1"/>
          </p:cNvSpPr>
          <p:nvPr/>
        </p:nvSpPr>
        <p:spPr bwMode="auto">
          <a:xfrm>
            <a:off x="5638800" y="3962401"/>
            <a:ext cx="2370138" cy="701675"/>
          </a:xfrm>
          <a:prstGeom prst="rect">
            <a:avLst/>
          </a:prstGeom>
          <a:noFill/>
          <a:ln w="9525">
            <a:noFill/>
            <a:miter lim="800000"/>
            <a:headEnd/>
            <a:tailEnd/>
          </a:ln>
        </p:spPr>
        <p:txBody>
          <a:bodyPr wrap="none">
            <a:spAutoFit/>
          </a:bodyPr>
          <a:lstStyle/>
          <a:p>
            <a:pPr algn="ctr"/>
            <a:r>
              <a:rPr lang="en-US" sz="2000"/>
              <a:t>Fixed Time Period</a:t>
            </a:r>
          </a:p>
          <a:p>
            <a:pPr algn="ctr"/>
            <a:r>
              <a:rPr lang="en-US" sz="2000"/>
              <a:t>(</a:t>
            </a:r>
            <a:r>
              <a:rPr lang="en-US" sz="2000">
                <a:solidFill>
                  <a:srgbClr val="A50021"/>
                </a:solidFill>
              </a:rPr>
              <a:t>periodic review</a:t>
            </a:r>
            <a:r>
              <a:rPr lang="en-US" sz="2000"/>
              <a:t>)</a:t>
            </a:r>
          </a:p>
        </p:txBody>
      </p:sp>
      <p:grpSp>
        <p:nvGrpSpPr>
          <p:cNvPr id="3080" name="Group 8"/>
          <p:cNvGrpSpPr>
            <a:grpSpLocks/>
          </p:cNvGrpSpPr>
          <p:nvPr/>
        </p:nvGrpSpPr>
        <p:grpSpPr bwMode="auto">
          <a:xfrm>
            <a:off x="1524000" y="4572000"/>
            <a:ext cx="2590800" cy="914400"/>
            <a:chOff x="14" y="2410"/>
            <a:chExt cx="1632" cy="576"/>
          </a:xfrm>
        </p:grpSpPr>
        <p:sp>
          <p:nvSpPr>
            <p:cNvPr id="3103" name="Line 9"/>
            <p:cNvSpPr>
              <a:spLocks noChangeShapeType="1"/>
            </p:cNvSpPr>
            <p:nvPr/>
          </p:nvSpPr>
          <p:spPr bwMode="auto">
            <a:xfrm>
              <a:off x="1036" y="2410"/>
              <a:ext cx="0" cy="288"/>
            </a:xfrm>
            <a:prstGeom prst="line">
              <a:avLst/>
            </a:prstGeom>
            <a:noFill/>
            <a:ln w="28575">
              <a:solidFill>
                <a:srgbClr val="FF0000"/>
              </a:solidFill>
              <a:round/>
              <a:headEnd/>
              <a:tailEnd/>
            </a:ln>
          </p:spPr>
          <p:txBody>
            <a:bodyPr/>
            <a:lstStyle/>
            <a:p>
              <a:endParaRPr lang="en-US"/>
            </a:p>
          </p:txBody>
        </p:sp>
        <p:sp>
          <p:nvSpPr>
            <p:cNvPr id="3104" name="Line 10"/>
            <p:cNvSpPr>
              <a:spLocks noChangeShapeType="1"/>
            </p:cNvSpPr>
            <p:nvPr/>
          </p:nvSpPr>
          <p:spPr bwMode="auto">
            <a:xfrm flipV="1">
              <a:off x="14" y="2688"/>
              <a:ext cx="1632" cy="20"/>
            </a:xfrm>
            <a:prstGeom prst="line">
              <a:avLst/>
            </a:prstGeom>
            <a:noFill/>
            <a:ln w="28575">
              <a:solidFill>
                <a:srgbClr val="FF0000"/>
              </a:solidFill>
              <a:round/>
              <a:headEnd/>
              <a:tailEnd/>
            </a:ln>
          </p:spPr>
          <p:txBody>
            <a:bodyPr/>
            <a:lstStyle/>
            <a:p>
              <a:endParaRPr lang="en-US"/>
            </a:p>
          </p:txBody>
        </p:sp>
        <p:sp>
          <p:nvSpPr>
            <p:cNvPr id="3105" name="Line 11"/>
            <p:cNvSpPr>
              <a:spLocks noChangeShapeType="1"/>
            </p:cNvSpPr>
            <p:nvPr/>
          </p:nvSpPr>
          <p:spPr bwMode="auto">
            <a:xfrm>
              <a:off x="14" y="2698"/>
              <a:ext cx="0" cy="288"/>
            </a:xfrm>
            <a:prstGeom prst="line">
              <a:avLst/>
            </a:prstGeom>
            <a:noFill/>
            <a:ln w="28575">
              <a:solidFill>
                <a:srgbClr val="FF0000"/>
              </a:solidFill>
              <a:round/>
              <a:headEnd/>
              <a:tailEnd type="triangle" w="med" len="med"/>
            </a:ln>
          </p:spPr>
          <p:txBody>
            <a:bodyPr/>
            <a:lstStyle/>
            <a:p>
              <a:endParaRPr lang="en-US"/>
            </a:p>
          </p:txBody>
        </p:sp>
        <p:sp>
          <p:nvSpPr>
            <p:cNvPr id="3106" name="Line 12"/>
            <p:cNvSpPr>
              <a:spLocks noChangeShapeType="1"/>
            </p:cNvSpPr>
            <p:nvPr/>
          </p:nvSpPr>
          <p:spPr bwMode="auto">
            <a:xfrm>
              <a:off x="1646" y="2698"/>
              <a:ext cx="0" cy="288"/>
            </a:xfrm>
            <a:prstGeom prst="line">
              <a:avLst/>
            </a:prstGeom>
            <a:noFill/>
            <a:ln w="28575">
              <a:solidFill>
                <a:srgbClr val="FF0000"/>
              </a:solidFill>
              <a:round/>
              <a:headEnd/>
              <a:tailEnd type="triangle" w="med" len="med"/>
            </a:ln>
          </p:spPr>
          <p:txBody>
            <a:bodyPr/>
            <a:lstStyle/>
            <a:p>
              <a:endParaRPr lang="en-US"/>
            </a:p>
          </p:txBody>
        </p:sp>
      </p:grpSp>
      <p:sp>
        <p:nvSpPr>
          <p:cNvPr id="3081" name="Text Box 13"/>
          <p:cNvSpPr txBox="1">
            <a:spLocks noChangeArrowheads="1"/>
          </p:cNvSpPr>
          <p:nvPr/>
        </p:nvSpPr>
        <p:spPr bwMode="auto">
          <a:xfrm>
            <a:off x="1143000" y="5486400"/>
            <a:ext cx="747713" cy="396875"/>
          </a:xfrm>
          <a:prstGeom prst="rect">
            <a:avLst/>
          </a:prstGeom>
          <a:noFill/>
          <a:ln w="9525">
            <a:noFill/>
            <a:miter lim="800000"/>
            <a:headEnd/>
            <a:tailEnd/>
          </a:ln>
        </p:spPr>
        <p:txBody>
          <a:bodyPr wrap="none">
            <a:spAutoFit/>
          </a:bodyPr>
          <a:lstStyle/>
          <a:p>
            <a:r>
              <a:rPr lang="en-US" sz="2000" dirty="0">
                <a:solidFill>
                  <a:srgbClr val="CC0099"/>
                </a:solidFill>
              </a:rPr>
              <a:t>EOQ</a:t>
            </a:r>
          </a:p>
        </p:txBody>
      </p:sp>
      <p:sp>
        <p:nvSpPr>
          <p:cNvPr id="3082" name="Text Box 14"/>
          <p:cNvSpPr txBox="1">
            <a:spLocks noChangeArrowheads="1"/>
          </p:cNvSpPr>
          <p:nvPr/>
        </p:nvSpPr>
        <p:spPr bwMode="auto">
          <a:xfrm>
            <a:off x="3248078" y="5410200"/>
            <a:ext cx="1762022" cy="707886"/>
          </a:xfrm>
          <a:prstGeom prst="rect">
            <a:avLst/>
          </a:prstGeom>
          <a:noFill/>
          <a:ln w="9525">
            <a:noFill/>
            <a:miter lim="800000"/>
            <a:headEnd/>
            <a:tailEnd/>
          </a:ln>
        </p:spPr>
        <p:txBody>
          <a:bodyPr wrap="none">
            <a:spAutoFit/>
          </a:bodyPr>
          <a:lstStyle/>
          <a:p>
            <a:pPr algn="ctr"/>
            <a:r>
              <a:rPr lang="en-US" sz="2000" dirty="0">
                <a:solidFill>
                  <a:srgbClr val="CC0099"/>
                </a:solidFill>
              </a:rPr>
              <a:t>(Q, R) Model </a:t>
            </a:r>
          </a:p>
          <a:p>
            <a:pPr algn="ctr"/>
            <a:r>
              <a:rPr lang="en-US" sz="2000" dirty="0">
                <a:solidFill>
                  <a:srgbClr val="CC0099"/>
                </a:solidFill>
              </a:rPr>
              <a:t>EOQ w/ SS</a:t>
            </a:r>
          </a:p>
        </p:txBody>
      </p:sp>
      <p:grpSp>
        <p:nvGrpSpPr>
          <p:cNvPr id="3083" name="Group 15"/>
          <p:cNvGrpSpPr>
            <a:grpSpLocks/>
          </p:cNvGrpSpPr>
          <p:nvPr/>
        </p:nvGrpSpPr>
        <p:grpSpPr bwMode="auto">
          <a:xfrm>
            <a:off x="4267201" y="1792933"/>
            <a:ext cx="3048000" cy="533400"/>
            <a:chOff x="1632" y="960"/>
            <a:chExt cx="1920" cy="336"/>
          </a:xfrm>
        </p:grpSpPr>
        <p:sp>
          <p:nvSpPr>
            <p:cNvPr id="3101" name="Oval 16"/>
            <p:cNvSpPr>
              <a:spLocks noChangeArrowheads="1"/>
            </p:cNvSpPr>
            <p:nvPr/>
          </p:nvSpPr>
          <p:spPr bwMode="auto">
            <a:xfrm>
              <a:off x="1632" y="960"/>
              <a:ext cx="1920" cy="336"/>
            </a:xfrm>
            <a:prstGeom prst="ellipse">
              <a:avLst/>
            </a:prstGeom>
            <a:solidFill>
              <a:srgbClr val="FFCC99"/>
            </a:solidFill>
            <a:ln w="9525">
              <a:solidFill>
                <a:schemeClr val="tx1"/>
              </a:solidFill>
              <a:round/>
              <a:headEnd/>
              <a:tailEnd/>
            </a:ln>
          </p:spPr>
          <p:txBody>
            <a:bodyPr wrap="none" anchor="ctr"/>
            <a:lstStyle/>
            <a:p>
              <a:endParaRPr lang="en-US"/>
            </a:p>
          </p:txBody>
        </p:sp>
        <p:sp>
          <p:nvSpPr>
            <p:cNvPr id="3102" name="Text Box 17"/>
            <p:cNvSpPr txBox="1">
              <a:spLocks noChangeArrowheads="1"/>
            </p:cNvSpPr>
            <p:nvPr/>
          </p:nvSpPr>
          <p:spPr bwMode="auto">
            <a:xfrm>
              <a:off x="1920" y="998"/>
              <a:ext cx="1431" cy="250"/>
            </a:xfrm>
            <a:prstGeom prst="rect">
              <a:avLst/>
            </a:prstGeom>
            <a:noFill/>
            <a:ln w="9525">
              <a:noFill/>
              <a:miter lim="800000"/>
              <a:headEnd/>
              <a:tailEnd/>
            </a:ln>
          </p:spPr>
          <p:txBody>
            <a:bodyPr wrap="none">
              <a:spAutoFit/>
            </a:bodyPr>
            <a:lstStyle/>
            <a:p>
              <a:r>
                <a:rPr lang="en-US" sz="2000"/>
                <a:t>Inventory Models</a:t>
              </a:r>
            </a:p>
          </p:txBody>
        </p:sp>
      </p:grpSp>
      <p:sp>
        <p:nvSpPr>
          <p:cNvPr id="3084" name="Line 18"/>
          <p:cNvSpPr>
            <a:spLocks noChangeShapeType="1"/>
          </p:cNvSpPr>
          <p:nvPr/>
        </p:nvSpPr>
        <p:spPr bwMode="auto">
          <a:xfrm flipH="1">
            <a:off x="3124200" y="3276600"/>
            <a:ext cx="1219200" cy="609600"/>
          </a:xfrm>
          <a:prstGeom prst="line">
            <a:avLst/>
          </a:prstGeom>
          <a:noFill/>
          <a:ln w="38100">
            <a:solidFill>
              <a:srgbClr val="0000CC"/>
            </a:solidFill>
            <a:round/>
            <a:headEnd/>
            <a:tailEnd type="triangle" w="med" len="med"/>
          </a:ln>
        </p:spPr>
        <p:txBody>
          <a:bodyPr/>
          <a:lstStyle/>
          <a:p>
            <a:endParaRPr lang="en-US"/>
          </a:p>
        </p:txBody>
      </p:sp>
      <p:sp>
        <p:nvSpPr>
          <p:cNvPr id="3085" name="Text Box 19"/>
          <p:cNvSpPr txBox="1">
            <a:spLocks noChangeArrowheads="1"/>
          </p:cNvSpPr>
          <p:nvPr/>
        </p:nvSpPr>
        <p:spPr bwMode="auto">
          <a:xfrm>
            <a:off x="8458201" y="3276601"/>
            <a:ext cx="2015295" cy="461665"/>
          </a:xfrm>
          <a:prstGeom prst="rect">
            <a:avLst/>
          </a:prstGeom>
          <a:noFill/>
          <a:ln w="9525">
            <a:noFill/>
            <a:miter lim="800000"/>
            <a:headEnd/>
            <a:tailEnd/>
          </a:ln>
        </p:spPr>
        <p:txBody>
          <a:bodyPr wrap="none">
            <a:spAutoFit/>
          </a:bodyPr>
          <a:lstStyle/>
          <a:p>
            <a:r>
              <a:rPr lang="en-US" dirty="0">
                <a:solidFill>
                  <a:srgbClr val="CC0099"/>
                </a:solidFill>
              </a:rPr>
              <a:t>Newsvendor</a:t>
            </a:r>
          </a:p>
        </p:txBody>
      </p:sp>
      <p:sp>
        <p:nvSpPr>
          <p:cNvPr id="3086" name="Line 20"/>
          <p:cNvSpPr>
            <a:spLocks noChangeShapeType="1"/>
          </p:cNvSpPr>
          <p:nvPr/>
        </p:nvSpPr>
        <p:spPr bwMode="auto">
          <a:xfrm>
            <a:off x="4343400" y="3276600"/>
            <a:ext cx="2057400" cy="609600"/>
          </a:xfrm>
          <a:prstGeom prst="line">
            <a:avLst/>
          </a:prstGeom>
          <a:noFill/>
          <a:ln w="38100">
            <a:solidFill>
              <a:srgbClr val="0000CC"/>
            </a:solidFill>
            <a:round/>
            <a:headEnd/>
            <a:tailEnd type="triangle" w="med" len="med"/>
          </a:ln>
        </p:spPr>
        <p:txBody>
          <a:bodyPr/>
          <a:lstStyle/>
          <a:p>
            <a:endParaRPr lang="en-US"/>
          </a:p>
        </p:txBody>
      </p:sp>
      <p:sp>
        <p:nvSpPr>
          <p:cNvPr id="3087" name="Text Box 21"/>
          <p:cNvSpPr txBox="1">
            <a:spLocks noChangeArrowheads="1"/>
          </p:cNvSpPr>
          <p:nvPr/>
        </p:nvSpPr>
        <p:spPr bwMode="auto">
          <a:xfrm>
            <a:off x="5430836" y="6019800"/>
            <a:ext cx="2265364" cy="646331"/>
          </a:xfrm>
          <a:prstGeom prst="rect">
            <a:avLst/>
          </a:prstGeom>
          <a:solidFill>
            <a:srgbClr val="FFFF00"/>
          </a:solidFill>
          <a:ln w="9525">
            <a:noFill/>
            <a:miter lim="800000"/>
            <a:headEnd/>
            <a:tailEnd/>
          </a:ln>
        </p:spPr>
        <p:txBody>
          <a:bodyPr wrap="none">
            <a:spAutoFit/>
          </a:bodyPr>
          <a:lstStyle/>
          <a:p>
            <a:pPr>
              <a:buFontTx/>
              <a:buChar char="•"/>
            </a:pPr>
            <a:r>
              <a:rPr lang="en-US" sz="1800" dirty="0"/>
              <a:t>  Random demand</a:t>
            </a:r>
          </a:p>
          <a:p>
            <a:pPr>
              <a:buFontTx/>
              <a:buChar char="•"/>
            </a:pPr>
            <a:r>
              <a:rPr lang="en-US" sz="1800" dirty="0"/>
              <a:t>  No fixed cost</a:t>
            </a:r>
          </a:p>
        </p:txBody>
      </p:sp>
      <p:sp>
        <p:nvSpPr>
          <p:cNvPr id="3088" name="Text Box 22"/>
          <p:cNvSpPr txBox="1">
            <a:spLocks noChangeArrowheads="1"/>
          </p:cNvSpPr>
          <p:nvPr/>
        </p:nvSpPr>
        <p:spPr bwMode="auto">
          <a:xfrm>
            <a:off x="7939746" y="6087433"/>
            <a:ext cx="2470548" cy="646331"/>
          </a:xfrm>
          <a:prstGeom prst="rect">
            <a:avLst/>
          </a:prstGeom>
          <a:solidFill>
            <a:srgbClr val="FFFF00"/>
          </a:solidFill>
          <a:ln w="9525">
            <a:noFill/>
            <a:miter lim="800000"/>
            <a:headEnd/>
            <a:tailEnd/>
          </a:ln>
        </p:spPr>
        <p:txBody>
          <a:bodyPr wrap="none">
            <a:spAutoFit/>
          </a:bodyPr>
          <a:lstStyle/>
          <a:p>
            <a:pPr>
              <a:buFontTx/>
              <a:buChar char="•"/>
            </a:pPr>
            <a:r>
              <a:rPr lang="en-US" sz="1800" dirty="0"/>
              <a:t>  Random demand </a:t>
            </a:r>
          </a:p>
          <a:p>
            <a:pPr>
              <a:buFontTx/>
              <a:buChar char="•"/>
            </a:pPr>
            <a:r>
              <a:rPr lang="en-US" sz="1800" dirty="0"/>
              <a:t>  Fixed cost to order</a:t>
            </a:r>
          </a:p>
        </p:txBody>
      </p:sp>
      <p:sp>
        <p:nvSpPr>
          <p:cNvPr id="3089" name="Text Box 23"/>
          <p:cNvSpPr txBox="1">
            <a:spLocks noChangeArrowheads="1"/>
          </p:cNvSpPr>
          <p:nvPr/>
        </p:nvSpPr>
        <p:spPr bwMode="auto">
          <a:xfrm>
            <a:off x="276526" y="6056776"/>
            <a:ext cx="2470548" cy="646331"/>
          </a:xfrm>
          <a:prstGeom prst="rect">
            <a:avLst/>
          </a:prstGeom>
          <a:solidFill>
            <a:srgbClr val="66FFFF"/>
          </a:solidFill>
          <a:ln w="9525">
            <a:noFill/>
            <a:miter lim="800000"/>
            <a:headEnd/>
            <a:tailEnd/>
          </a:ln>
        </p:spPr>
        <p:txBody>
          <a:bodyPr wrap="none">
            <a:spAutoFit/>
          </a:bodyPr>
          <a:lstStyle/>
          <a:p>
            <a:pPr>
              <a:buFontTx/>
              <a:buChar char="•"/>
            </a:pPr>
            <a:r>
              <a:rPr lang="en-US" sz="1800" dirty="0"/>
              <a:t>  Fixed demand</a:t>
            </a:r>
          </a:p>
          <a:p>
            <a:pPr>
              <a:buFontTx/>
              <a:buChar char="•"/>
            </a:pPr>
            <a:r>
              <a:rPr lang="en-US" sz="1800" dirty="0"/>
              <a:t>  Fixed cost to order</a:t>
            </a:r>
          </a:p>
        </p:txBody>
      </p:sp>
      <p:sp>
        <p:nvSpPr>
          <p:cNvPr id="3090" name="Text Box 24"/>
          <p:cNvSpPr txBox="1">
            <a:spLocks noChangeArrowheads="1"/>
          </p:cNvSpPr>
          <p:nvPr/>
        </p:nvSpPr>
        <p:spPr bwMode="auto">
          <a:xfrm>
            <a:off x="2859297" y="6056777"/>
            <a:ext cx="2470548" cy="646331"/>
          </a:xfrm>
          <a:prstGeom prst="rect">
            <a:avLst/>
          </a:prstGeom>
          <a:solidFill>
            <a:srgbClr val="66FFFF"/>
          </a:solidFill>
          <a:ln w="9525">
            <a:noFill/>
            <a:miter lim="800000"/>
            <a:headEnd/>
            <a:tailEnd/>
          </a:ln>
        </p:spPr>
        <p:txBody>
          <a:bodyPr wrap="none">
            <a:spAutoFit/>
          </a:bodyPr>
          <a:lstStyle/>
          <a:p>
            <a:pPr>
              <a:buFontTx/>
              <a:buChar char="•"/>
            </a:pPr>
            <a:r>
              <a:rPr lang="en-US" sz="1800" dirty="0"/>
              <a:t>  Random demand</a:t>
            </a:r>
          </a:p>
          <a:p>
            <a:pPr>
              <a:buFontTx/>
              <a:buChar char="•"/>
            </a:pPr>
            <a:r>
              <a:rPr lang="en-US" sz="1800" dirty="0"/>
              <a:t>  Fixed cost to order</a:t>
            </a:r>
          </a:p>
        </p:txBody>
      </p:sp>
      <p:sp>
        <p:nvSpPr>
          <p:cNvPr id="3091" name="Text Box 25"/>
          <p:cNvSpPr txBox="1">
            <a:spLocks noChangeArrowheads="1"/>
          </p:cNvSpPr>
          <p:nvPr/>
        </p:nvSpPr>
        <p:spPr bwMode="auto">
          <a:xfrm>
            <a:off x="8686801" y="3810000"/>
            <a:ext cx="2265364" cy="646331"/>
          </a:xfrm>
          <a:prstGeom prst="rect">
            <a:avLst/>
          </a:prstGeom>
          <a:solidFill>
            <a:srgbClr val="FFCC66"/>
          </a:solidFill>
          <a:ln w="9525">
            <a:noFill/>
            <a:miter lim="800000"/>
            <a:headEnd/>
            <a:tailEnd/>
          </a:ln>
        </p:spPr>
        <p:txBody>
          <a:bodyPr wrap="none">
            <a:spAutoFit/>
          </a:bodyPr>
          <a:lstStyle/>
          <a:p>
            <a:pPr>
              <a:buFontTx/>
              <a:buChar char="•"/>
            </a:pPr>
            <a:r>
              <a:rPr lang="en-US" sz="1800" dirty="0"/>
              <a:t>  “Fashion” type</a:t>
            </a:r>
          </a:p>
          <a:p>
            <a:pPr>
              <a:buFontTx/>
              <a:buChar char="•"/>
            </a:pPr>
            <a:r>
              <a:rPr lang="en-US" sz="1800" dirty="0"/>
              <a:t>  Random demand</a:t>
            </a:r>
          </a:p>
        </p:txBody>
      </p:sp>
      <p:sp>
        <p:nvSpPr>
          <p:cNvPr id="3092" name="Line 26"/>
          <p:cNvSpPr>
            <a:spLocks noChangeShapeType="1"/>
          </p:cNvSpPr>
          <p:nvPr/>
        </p:nvSpPr>
        <p:spPr bwMode="auto">
          <a:xfrm flipH="1">
            <a:off x="4114800" y="2378074"/>
            <a:ext cx="1600200" cy="365126"/>
          </a:xfrm>
          <a:prstGeom prst="line">
            <a:avLst/>
          </a:prstGeom>
          <a:noFill/>
          <a:ln w="38100">
            <a:solidFill>
              <a:srgbClr val="0000CC"/>
            </a:solidFill>
            <a:round/>
            <a:headEnd/>
            <a:tailEnd type="triangle" w="med" len="med"/>
          </a:ln>
        </p:spPr>
        <p:txBody>
          <a:bodyPr/>
          <a:lstStyle/>
          <a:p>
            <a:endParaRPr lang="en-US"/>
          </a:p>
        </p:txBody>
      </p:sp>
      <p:sp>
        <p:nvSpPr>
          <p:cNvPr id="3093" name="Line 27"/>
          <p:cNvSpPr>
            <a:spLocks noChangeShapeType="1"/>
          </p:cNvSpPr>
          <p:nvPr/>
        </p:nvSpPr>
        <p:spPr bwMode="auto">
          <a:xfrm>
            <a:off x="5715000" y="2378074"/>
            <a:ext cx="3733800" cy="441326"/>
          </a:xfrm>
          <a:prstGeom prst="line">
            <a:avLst/>
          </a:prstGeom>
          <a:noFill/>
          <a:ln w="38100">
            <a:solidFill>
              <a:srgbClr val="0000CC"/>
            </a:solidFill>
            <a:round/>
            <a:headEnd/>
            <a:tailEnd type="triangle" w="med" len="med"/>
          </a:ln>
        </p:spPr>
        <p:txBody>
          <a:bodyPr/>
          <a:lstStyle/>
          <a:p>
            <a:endParaRPr lang="en-US"/>
          </a:p>
        </p:txBody>
      </p:sp>
      <p:sp>
        <p:nvSpPr>
          <p:cNvPr id="3094" name="Text Box 28"/>
          <p:cNvSpPr txBox="1">
            <a:spLocks noChangeArrowheads="1"/>
          </p:cNvSpPr>
          <p:nvPr/>
        </p:nvSpPr>
        <p:spPr bwMode="auto">
          <a:xfrm>
            <a:off x="3087688" y="2803526"/>
            <a:ext cx="2246312" cy="396875"/>
          </a:xfrm>
          <a:prstGeom prst="rect">
            <a:avLst/>
          </a:prstGeom>
          <a:noFill/>
          <a:ln w="9525">
            <a:noFill/>
            <a:miter lim="800000"/>
            <a:headEnd/>
            <a:tailEnd/>
          </a:ln>
        </p:spPr>
        <p:txBody>
          <a:bodyPr wrap="none">
            <a:spAutoFit/>
          </a:bodyPr>
          <a:lstStyle/>
          <a:p>
            <a:r>
              <a:rPr lang="en-US" sz="2000">
                <a:solidFill>
                  <a:srgbClr val="006600"/>
                </a:solidFill>
              </a:rPr>
              <a:t>Repeat Purchase</a:t>
            </a:r>
          </a:p>
        </p:txBody>
      </p:sp>
      <p:sp>
        <p:nvSpPr>
          <p:cNvPr id="3095" name="Text Box 29"/>
          <p:cNvSpPr txBox="1">
            <a:spLocks noChangeArrowheads="1"/>
          </p:cNvSpPr>
          <p:nvPr/>
        </p:nvSpPr>
        <p:spPr bwMode="auto">
          <a:xfrm>
            <a:off x="8912226" y="2819401"/>
            <a:ext cx="1298575" cy="396875"/>
          </a:xfrm>
          <a:prstGeom prst="rect">
            <a:avLst/>
          </a:prstGeom>
          <a:noFill/>
          <a:ln w="9525">
            <a:noFill/>
            <a:miter lim="800000"/>
            <a:headEnd/>
            <a:tailEnd/>
          </a:ln>
        </p:spPr>
        <p:txBody>
          <a:bodyPr wrap="none">
            <a:spAutoFit/>
          </a:bodyPr>
          <a:lstStyle/>
          <a:p>
            <a:r>
              <a:rPr lang="en-US" sz="2000">
                <a:solidFill>
                  <a:srgbClr val="006600"/>
                </a:solidFill>
              </a:rPr>
              <a:t>One-shot</a:t>
            </a:r>
          </a:p>
        </p:txBody>
      </p:sp>
      <p:grpSp>
        <p:nvGrpSpPr>
          <p:cNvPr id="3096" name="Group 30"/>
          <p:cNvGrpSpPr>
            <a:grpSpLocks/>
          </p:cNvGrpSpPr>
          <p:nvPr/>
        </p:nvGrpSpPr>
        <p:grpSpPr bwMode="auto">
          <a:xfrm>
            <a:off x="5867400" y="4556125"/>
            <a:ext cx="3044826" cy="914400"/>
            <a:chOff x="350" y="2410"/>
            <a:chExt cx="1296" cy="576"/>
          </a:xfrm>
        </p:grpSpPr>
        <p:sp>
          <p:nvSpPr>
            <p:cNvPr id="3097" name="Line 31"/>
            <p:cNvSpPr>
              <a:spLocks noChangeShapeType="1"/>
            </p:cNvSpPr>
            <p:nvPr/>
          </p:nvSpPr>
          <p:spPr bwMode="auto">
            <a:xfrm>
              <a:off x="869" y="2410"/>
              <a:ext cx="0" cy="288"/>
            </a:xfrm>
            <a:prstGeom prst="line">
              <a:avLst/>
            </a:prstGeom>
            <a:noFill/>
            <a:ln w="28575">
              <a:solidFill>
                <a:srgbClr val="FF0000"/>
              </a:solidFill>
              <a:round/>
              <a:headEnd/>
              <a:tailEnd/>
            </a:ln>
          </p:spPr>
          <p:txBody>
            <a:bodyPr/>
            <a:lstStyle/>
            <a:p>
              <a:endParaRPr lang="en-US"/>
            </a:p>
          </p:txBody>
        </p:sp>
        <p:sp>
          <p:nvSpPr>
            <p:cNvPr id="3098" name="Line 32"/>
            <p:cNvSpPr>
              <a:spLocks noChangeShapeType="1"/>
            </p:cNvSpPr>
            <p:nvPr/>
          </p:nvSpPr>
          <p:spPr bwMode="auto">
            <a:xfrm flipV="1">
              <a:off x="350" y="2688"/>
              <a:ext cx="1296" cy="0"/>
            </a:xfrm>
            <a:prstGeom prst="line">
              <a:avLst/>
            </a:prstGeom>
            <a:noFill/>
            <a:ln w="28575">
              <a:solidFill>
                <a:srgbClr val="FF0000"/>
              </a:solidFill>
              <a:round/>
              <a:headEnd/>
              <a:tailEnd/>
            </a:ln>
          </p:spPr>
          <p:txBody>
            <a:bodyPr/>
            <a:lstStyle/>
            <a:p>
              <a:endParaRPr lang="en-US"/>
            </a:p>
          </p:txBody>
        </p:sp>
        <p:sp>
          <p:nvSpPr>
            <p:cNvPr id="3099" name="Line 33"/>
            <p:cNvSpPr>
              <a:spLocks noChangeShapeType="1"/>
            </p:cNvSpPr>
            <p:nvPr/>
          </p:nvSpPr>
          <p:spPr bwMode="auto">
            <a:xfrm>
              <a:off x="350" y="2698"/>
              <a:ext cx="0" cy="288"/>
            </a:xfrm>
            <a:prstGeom prst="line">
              <a:avLst/>
            </a:prstGeom>
            <a:noFill/>
            <a:ln w="28575">
              <a:solidFill>
                <a:srgbClr val="FF0000"/>
              </a:solidFill>
              <a:round/>
              <a:headEnd/>
              <a:tailEnd type="triangle" w="med" len="med"/>
            </a:ln>
          </p:spPr>
          <p:txBody>
            <a:bodyPr/>
            <a:lstStyle/>
            <a:p>
              <a:endParaRPr lang="en-US"/>
            </a:p>
          </p:txBody>
        </p:sp>
        <p:sp>
          <p:nvSpPr>
            <p:cNvPr id="3100" name="Line 34"/>
            <p:cNvSpPr>
              <a:spLocks noChangeShapeType="1"/>
            </p:cNvSpPr>
            <p:nvPr/>
          </p:nvSpPr>
          <p:spPr bwMode="auto">
            <a:xfrm>
              <a:off x="1646" y="2698"/>
              <a:ext cx="0" cy="288"/>
            </a:xfrm>
            <a:prstGeom prst="line">
              <a:avLst/>
            </a:prstGeom>
            <a:noFill/>
            <a:ln w="28575">
              <a:solidFill>
                <a:srgbClr val="FF0000"/>
              </a:solidFill>
              <a:round/>
              <a:headEnd/>
              <a:tailEnd type="triangle" w="med" len="med"/>
            </a:ln>
          </p:spPr>
          <p:txBody>
            <a:bodyPr/>
            <a:lstStyle/>
            <a:p>
              <a:endParaRPr lang="en-US"/>
            </a:p>
          </p:txBody>
        </p:sp>
      </p:grpSp>
      <p:graphicFrame>
        <p:nvGraphicFramePr>
          <p:cNvPr id="34" name="Object 35">
            <a:hlinkClick r:id="" action="ppaction://ole?verb=0"/>
          </p:cNvPr>
          <p:cNvGraphicFramePr>
            <a:graphicFrameLocks/>
          </p:cNvGraphicFramePr>
          <p:nvPr>
            <p:extLst>
              <p:ext uri="{D42A27DB-BD31-4B8C-83A1-F6EECF244321}">
                <p14:modId xmlns:p14="http://schemas.microsoft.com/office/powerpoint/2010/main" val="3403901833"/>
              </p:ext>
            </p:extLst>
          </p:nvPr>
        </p:nvGraphicFramePr>
        <p:xfrm>
          <a:off x="10419259" y="2356643"/>
          <a:ext cx="457200" cy="773114"/>
        </p:xfrm>
        <a:graphic>
          <a:graphicData uri="http://schemas.openxmlformats.org/presentationml/2006/ole">
            <mc:AlternateContent xmlns:mc="http://schemas.openxmlformats.org/markup-compatibility/2006">
              <mc:Choice xmlns:v="urn:schemas-microsoft-com:vml" Requires="v">
                <p:oleObj spid="_x0000_s188452" name="Clip" r:id="rId3" imgW="528480" imgH="772920" progId="">
                  <p:embed/>
                </p:oleObj>
              </mc:Choice>
              <mc:Fallback>
                <p:oleObj name="Clip" r:id="rId3" imgW="528480" imgH="772920" progId="">
                  <p:embed/>
                  <p:pic>
                    <p:nvPicPr>
                      <p:cNvPr id="34" name="Object 35">
                        <a:hlinkClick r:id="" action="ppaction://ole?verb=0"/>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19259" y="2356643"/>
                        <a:ext cx="457200" cy="773114"/>
                      </a:xfrm>
                      <a:prstGeom prst="rect">
                        <a:avLst/>
                      </a:prstGeom>
                      <a:noFill/>
                      <a:ln>
                        <a:noFill/>
                      </a:ln>
                      <a:effectLst/>
                      <a:extLst/>
                    </p:spPr>
                  </p:pic>
                </p:oleObj>
              </mc:Fallback>
            </mc:AlternateContent>
          </a:graphicData>
        </a:graphic>
      </p:graphicFrame>
      <p:grpSp>
        <p:nvGrpSpPr>
          <p:cNvPr id="36" name="Group 26"/>
          <p:cNvGrpSpPr>
            <a:grpSpLocks/>
          </p:cNvGrpSpPr>
          <p:nvPr/>
        </p:nvGrpSpPr>
        <p:grpSpPr bwMode="auto">
          <a:xfrm>
            <a:off x="9465848" y="5486400"/>
            <a:ext cx="381000" cy="533400"/>
            <a:chOff x="384" y="1296"/>
            <a:chExt cx="240" cy="336"/>
          </a:xfrm>
        </p:grpSpPr>
        <p:sp>
          <p:nvSpPr>
            <p:cNvPr id="37" name="Line 27"/>
            <p:cNvSpPr>
              <a:spLocks noChangeShapeType="1"/>
            </p:cNvSpPr>
            <p:nvPr/>
          </p:nvSpPr>
          <p:spPr bwMode="auto">
            <a:xfrm>
              <a:off x="432" y="1344"/>
              <a:ext cx="144" cy="240"/>
            </a:xfrm>
            <a:prstGeom prst="line">
              <a:avLst/>
            </a:prstGeom>
            <a:noFill/>
            <a:ln w="28575">
              <a:solidFill>
                <a:srgbClr val="FF0000"/>
              </a:solidFill>
              <a:round/>
              <a:headEnd/>
              <a:tailEnd/>
            </a:ln>
          </p:spPr>
          <p:txBody>
            <a:bodyPr/>
            <a:lstStyle/>
            <a:p>
              <a:endParaRPr lang="en-US"/>
            </a:p>
          </p:txBody>
        </p:sp>
        <p:sp>
          <p:nvSpPr>
            <p:cNvPr id="38" name="Line 28"/>
            <p:cNvSpPr>
              <a:spLocks noChangeShapeType="1"/>
            </p:cNvSpPr>
            <p:nvPr/>
          </p:nvSpPr>
          <p:spPr bwMode="auto">
            <a:xfrm flipH="1">
              <a:off x="432" y="1344"/>
              <a:ext cx="144" cy="240"/>
            </a:xfrm>
            <a:prstGeom prst="line">
              <a:avLst/>
            </a:prstGeom>
            <a:noFill/>
            <a:ln w="28575">
              <a:solidFill>
                <a:srgbClr val="FF0000"/>
              </a:solidFill>
              <a:round/>
              <a:headEnd/>
              <a:tailEnd/>
            </a:ln>
          </p:spPr>
          <p:txBody>
            <a:bodyPr/>
            <a:lstStyle/>
            <a:p>
              <a:endParaRPr lang="en-US"/>
            </a:p>
          </p:txBody>
        </p:sp>
        <p:sp>
          <p:nvSpPr>
            <p:cNvPr id="39" name="Rectangle 29"/>
            <p:cNvSpPr>
              <a:spLocks noChangeArrowheads="1"/>
            </p:cNvSpPr>
            <p:nvPr/>
          </p:nvSpPr>
          <p:spPr bwMode="auto">
            <a:xfrm>
              <a:off x="384" y="1296"/>
              <a:ext cx="240" cy="336"/>
            </a:xfrm>
            <a:prstGeom prst="rect">
              <a:avLst/>
            </a:prstGeom>
            <a:noFill/>
            <a:ln w="28575">
              <a:solidFill>
                <a:srgbClr val="00FFCC"/>
              </a:solidFill>
              <a:miter lim="800000"/>
              <a:headEnd/>
              <a:tailEnd/>
            </a:ln>
          </p:spPr>
          <p:txBody>
            <a:bodyPr wrap="none" anchor="ctr"/>
            <a:lstStyle/>
            <a:p>
              <a:endParaRPr lang="en-US"/>
            </a:p>
          </p:txBody>
        </p:sp>
      </p:grpSp>
    </p:spTree>
    <p:extLst>
      <p:ext uri="{BB962C8B-B14F-4D97-AF65-F5344CB8AC3E}">
        <p14:creationId xmlns:p14="http://schemas.microsoft.com/office/powerpoint/2010/main" val="2619543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diamond(in)">
                                      <p:cBhvr>
                                        <p:cTn id="7" dur="2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bwMode="auto">
          <a:xfrm>
            <a:off x="304800" y="762000"/>
            <a:ext cx="11582400" cy="838200"/>
          </a:xfrm>
          <a:noFill/>
          <a:ln>
            <a:miter lim="800000"/>
            <a:headEnd/>
            <a:tailEnd/>
          </a:ln>
        </p:spPr>
        <p:txBody>
          <a:bodyPr vert="horz" wrap="square" lIns="90488" tIns="44450" rIns="90488" bIns="44450" numCol="1" anchor="b" anchorCtr="0" compatLnSpc="1">
            <a:prstTxWarp prst="textNoShape">
              <a:avLst/>
            </a:prstTxWarp>
          </a:bodyPr>
          <a:lstStyle/>
          <a:p>
            <a:r>
              <a:rPr lang="en-US" b="1" dirty="0">
                <a:solidFill>
                  <a:srgbClr val="0000CC"/>
                </a:solidFill>
                <a:latin typeface="Arial" panose="020B0604020202020204" pitchFamily="34" charset="0"/>
                <a:cs typeface="Arial" panose="020B0604020202020204" pitchFamily="34" charset="0"/>
              </a:rPr>
              <a:t>Economic Order Quantity (EOQ) Model</a:t>
            </a:r>
          </a:p>
        </p:txBody>
      </p:sp>
      <p:sp>
        <p:nvSpPr>
          <p:cNvPr id="11" name="TextBox 10"/>
          <p:cNvSpPr txBox="1"/>
          <p:nvPr/>
        </p:nvSpPr>
        <p:spPr>
          <a:xfrm>
            <a:off x="381000" y="2209800"/>
            <a:ext cx="9067800" cy="4278094"/>
          </a:xfrm>
          <a:prstGeom prst="rect">
            <a:avLst/>
          </a:prstGeom>
          <a:noFill/>
        </p:spPr>
        <p:txBody>
          <a:bodyPr wrap="square" rtlCol="0">
            <a:spAutoFit/>
          </a:bodyPr>
          <a:lstStyle/>
          <a:p>
            <a:pPr marL="342900" indent="-342900">
              <a:spcAft>
                <a:spcPts val="600"/>
              </a:spcAft>
              <a:buFont typeface="Arial" panose="020B0604020202020204" pitchFamily="34" charset="0"/>
              <a:buChar char="•"/>
            </a:pPr>
            <a:r>
              <a:rPr lang="en-US" sz="2800" b="1" dirty="0"/>
              <a:t>Simplest &amp; most widely used model</a:t>
            </a:r>
          </a:p>
          <a:p>
            <a:pPr marL="342900" indent="-342900">
              <a:spcAft>
                <a:spcPts val="600"/>
              </a:spcAft>
              <a:buFont typeface="Arial" panose="020B0604020202020204" pitchFamily="34" charset="0"/>
              <a:buChar char="•"/>
            </a:pPr>
            <a:r>
              <a:rPr lang="en-US" sz="2800" b="1" dirty="0"/>
              <a:t>Assumptions</a:t>
            </a:r>
          </a:p>
          <a:p>
            <a:pPr marL="914400" lvl="1" indent="-457200">
              <a:spcAft>
                <a:spcPts val="600"/>
              </a:spcAft>
              <a:buFont typeface="Wingdings" panose="05000000000000000000" pitchFamily="2" charset="2"/>
              <a:buChar char="q"/>
            </a:pPr>
            <a:r>
              <a:rPr lang="en-US" b="1" dirty="0">
                <a:solidFill>
                  <a:srgbClr val="009900"/>
                </a:solidFill>
              </a:rPr>
              <a:t>Continuous review policy is followed</a:t>
            </a:r>
          </a:p>
          <a:p>
            <a:pPr marL="914400" lvl="1" indent="-457200">
              <a:spcAft>
                <a:spcPts val="600"/>
              </a:spcAft>
              <a:buFont typeface="Wingdings" panose="05000000000000000000" pitchFamily="2" charset="2"/>
              <a:buChar char="q"/>
            </a:pPr>
            <a:r>
              <a:rPr lang="en-US" b="1" dirty="0">
                <a:solidFill>
                  <a:srgbClr val="009900"/>
                </a:solidFill>
              </a:rPr>
              <a:t>Demand is fixed and known</a:t>
            </a:r>
          </a:p>
          <a:p>
            <a:pPr marL="914400" lvl="1" indent="-457200">
              <a:spcAft>
                <a:spcPts val="600"/>
              </a:spcAft>
              <a:buFont typeface="Wingdings" panose="05000000000000000000" pitchFamily="2" charset="2"/>
              <a:buChar char="q"/>
            </a:pPr>
            <a:r>
              <a:rPr lang="en-US" b="1" dirty="0">
                <a:solidFill>
                  <a:srgbClr val="009900"/>
                </a:solidFill>
              </a:rPr>
              <a:t>Demand and costs don’t change over time</a:t>
            </a:r>
          </a:p>
          <a:p>
            <a:pPr marL="914400" lvl="1" indent="-457200">
              <a:spcAft>
                <a:spcPts val="600"/>
              </a:spcAft>
              <a:buFont typeface="Wingdings" panose="05000000000000000000" pitchFamily="2" charset="2"/>
              <a:buChar char="q"/>
            </a:pPr>
            <a:r>
              <a:rPr lang="en-US" b="1" dirty="0">
                <a:solidFill>
                  <a:srgbClr val="009900"/>
                </a:solidFill>
              </a:rPr>
              <a:t>Fixed (or set up) cost of placing order</a:t>
            </a:r>
          </a:p>
          <a:p>
            <a:pPr marL="914400" lvl="1" indent="-457200">
              <a:spcAft>
                <a:spcPts val="600"/>
              </a:spcAft>
              <a:buFont typeface="Wingdings" panose="05000000000000000000" pitchFamily="2" charset="2"/>
              <a:buChar char="q"/>
            </a:pPr>
            <a:r>
              <a:rPr lang="en-US" b="1" dirty="0">
                <a:solidFill>
                  <a:srgbClr val="009900"/>
                </a:solidFill>
              </a:rPr>
              <a:t>Minimize annual cost</a:t>
            </a:r>
          </a:p>
          <a:p>
            <a:pPr marL="342900" indent="-342900">
              <a:spcAft>
                <a:spcPts val="600"/>
              </a:spcAft>
              <a:buFont typeface="Arial" panose="020B0604020202020204" pitchFamily="34" charset="0"/>
              <a:buChar char="•"/>
            </a:pPr>
            <a:r>
              <a:rPr lang="en-US" sz="2800" b="1" dirty="0"/>
              <a:t>It is also called lot (or batch) sizing model</a:t>
            </a:r>
          </a:p>
          <a:p>
            <a:pPr marL="914400" lvl="1" indent="-457200">
              <a:spcAft>
                <a:spcPts val="600"/>
              </a:spcAft>
              <a:buFont typeface="Wingdings" panose="05000000000000000000" pitchFamily="2" charset="2"/>
              <a:buChar char="q"/>
            </a:pPr>
            <a:r>
              <a:rPr lang="en-US" sz="2800" b="1" dirty="0">
                <a:solidFill>
                  <a:srgbClr val="009900"/>
                </a:solidFill>
              </a:rPr>
              <a:t>Why?</a:t>
            </a:r>
          </a:p>
        </p:txBody>
      </p:sp>
      <p:sp>
        <p:nvSpPr>
          <p:cNvPr id="12" name="TextBox 11"/>
          <p:cNvSpPr txBox="1"/>
          <p:nvPr/>
        </p:nvSpPr>
        <p:spPr>
          <a:xfrm>
            <a:off x="7930026" y="2971800"/>
            <a:ext cx="3957174" cy="2185214"/>
          </a:xfrm>
          <a:prstGeom prst="rect">
            <a:avLst/>
          </a:prstGeom>
          <a:solidFill>
            <a:srgbClr val="CCECFF"/>
          </a:solidFill>
        </p:spPr>
        <p:txBody>
          <a:bodyPr wrap="none" rtlCol="0">
            <a:spAutoFit/>
          </a:bodyPr>
          <a:lstStyle/>
          <a:p>
            <a:pPr algn="ctr"/>
            <a:r>
              <a:rPr lang="en-US" b="1" u="sng" dirty="0">
                <a:solidFill>
                  <a:srgbClr val="C00000"/>
                </a:solidFill>
              </a:rPr>
              <a:t>Decision Variables</a:t>
            </a:r>
          </a:p>
          <a:p>
            <a:pPr algn="ctr"/>
            <a:endParaRPr lang="en-US" sz="600" b="1" u="sng" dirty="0">
              <a:solidFill>
                <a:srgbClr val="C00000"/>
              </a:solidFill>
            </a:endParaRPr>
          </a:p>
          <a:p>
            <a:r>
              <a:rPr lang="en-US" b="1" dirty="0">
                <a:solidFill>
                  <a:srgbClr val="C00000"/>
                </a:solidFill>
              </a:rPr>
              <a:t>1. Optimal batch size</a:t>
            </a:r>
          </a:p>
          <a:p>
            <a:r>
              <a:rPr lang="en-US" b="1" dirty="0">
                <a:solidFill>
                  <a:srgbClr val="C00000"/>
                </a:solidFill>
              </a:rPr>
              <a:t>    (or, how much to order)</a:t>
            </a:r>
          </a:p>
          <a:p>
            <a:endParaRPr lang="en-US" sz="1000" b="1" dirty="0">
              <a:solidFill>
                <a:srgbClr val="C00000"/>
              </a:solidFill>
            </a:endParaRPr>
          </a:p>
          <a:p>
            <a:r>
              <a:rPr lang="en-US" b="1" dirty="0">
                <a:solidFill>
                  <a:srgbClr val="C00000"/>
                </a:solidFill>
              </a:rPr>
              <a:t>2. Optimal reorder point</a:t>
            </a:r>
          </a:p>
          <a:p>
            <a:r>
              <a:rPr lang="en-US" b="1" dirty="0">
                <a:solidFill>
                  <a:srgbClr val="C00000"/>
                </a:solidFill>
              </a:rPr>
              <a:t>    (or, how much to order)</a:t>
            </a:r>
          </a:p>
        </p:txBody>
      </p:sp>
    </p:spTree>
    <p:extLst>
      <p:ext uri="{BB962C8B-B14F-4D97-AF65-F5344CB8AC3E}">
        <p14:creationId xmlns:p14="http://schemas.microsoft.com/office/powerpoint/2010/main" val="4063845537"/>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additive="base">
                                        <p:cTn id="7" dur="500" fill="hold"/>
                                        <p:tgtEl>
                                          <p:spTgt spid="1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
                                            <p:txEl>
                                              <p:pRg st="1" end="1"/>
                                            </p:txEl>
                                          </p:spTgt>
                                        </p:tgtEl>
                                        <p:attrNameLst>
                                          <p:attrName>style.visibility</p:attrName>
                                        </p:attrNameLst>
                                      </p:cBhvr>
                                      <p:to>
                                        <p:strVal val="visible"/>
                                      </p:to>
                                    </p:set>
                                    <p:anim calcmode="lin" valueType="num">
                                      <p:cBhvr additive="base">
                                        <p:cTn id="13" dur="500" fill="hold"/>
                                        <p:tgtEl>
                                          <p:spTgt spid="11">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1">
                                            <p:txEl>
                                              <p:pRg st="2" end="2"/>
                                            </p:txEl>
                                          </p:spTgt>
                                        </p:tgtEl>
                                        <p:attrNameLst>
                                          <p:attrName>style.visibility</p:attrName>
                                        </p:attrNameLst>
                                      </p:cBhvr>
                                      <p:to>
                                        <p:strVal val="visible"/>
                                      </p:to>
                                    </p:set>
                                    <p:anim calcmode="lin" valueType="num">
                                      <p:cBhvr additive="base">
                                        <p:cTn id="19" dur="500" fill="hold"/>
                                        <p:tgtEl>
                                          <p:spTgt spid="11">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1">
                                            <p:txEl>
                                              <p:pRg st="3" end="3"/>
                                            </p:txEl>
                                          </p:spTgt>
                                        </p:tgtEl>
                                        <p:attrNameLst>
                                          <p:attrName>style.visibility</p:attrName>
                                        </p:attrNameLst>
                                      </p:cBhvr>
                                      <p:to>
                                        <p:strVal val="visible"/>
                                      </p:to>
                                    </p:set>
                                    <p:anim calcmode="lin" valueType="num">
                                      <p:cBhvr additive="base">
                                        <p:cTn id="25" dur="500" fill="hold"/>
                                        <p:tgtEl>
                                          <p:spTgt spid="11">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1">
                                            <p:txEl>
                                              <p:pRg st="4" end="4"/>
                                            </p:txEl>
                                          </p:spTgt>
                                        </p:tgtEl>
                                        <p:attrNameLst>
                                          <p:attrName>style.visibility</p:attrName>
                                        </p:attrNameLst>
                                      </p:cBhvr>
                                      <p:to>
                                        <p:strVal val="visible"/>
                                      </p:to>
                                    </p:set>
                                    <p:anim calcmode="lin" valueType="num">
                                      <p:cBhvr additive="base">
                                        <p:cTn id="31" dur="500" fill="hold"/>
                                        <p:tgtEl>
                                          <p:spTgt spid="11">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1">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1">
                                            <p:txEl>
                                              <p:pRg st="5" end="5"/>
                                            </p:txEl>
                                          </p:spTgt>
                                        </p:tgtEl>
                                        <p:attrNameLst>
                                          <p:attrName>style.visibility</p:attrName>
                                        </p:attrNameLst>
                                      </p:cBhvr>
                                      <p:to>
                                        <p:strVal val="visible"/>
                                      </p:to>
                                    </p:set>
                                    <p:anim calcmode="lin" valueType="num">
                                      <p:cBhvr additive="base">
                                        <p:cTn id="37" dur="500" fill="hold"/>
                                        <p:tgtEl>
                                          <p:spTgt spid="11">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1">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1">
                                            <p:txEl>
                                              <p:pRg st="6" end="6"/>
                                            </p:txEl>
                                          </p:spTgt>
                                        </p:tgtEl>
                                        <p:attrNameLst>
                                          <p:attrName>style.visibility</p:attrName>
                                        </p:attrNameLst>
                                      </p:cBhvr>
                                      <p:to>
                                        <p:strVal val="visible"/>
                                      </p:to>
                                    </p:set>
                                    <p:anim calcmode="lin" valueType="num">
                                      <p:cBhvr additive="base">
                                        <p:cTn id="43" dur="500" fill="hold"/>
                                        <p:tgtEl>
                                          <p:spTgt spid="11">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11">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11">
                                            <p:txEl>
                                              <p:pRg st="7" end="7"/>
                                            </p:txEl>
                                          </p:spTgt>
                                        </p:tgtEl>
                                        <p:attrNameLst>
                                          <p:attrName>style.visibility</p:attrName>
                                        </p:attrNameLst>
                                      </p:cBhvr>
                                      <p:to>
                                        <p:strVal val="visible"/>
                                      </p:to>
                                    </p:set>
                                    <p:anim calcmode="lin" valueType="num">
                                      <p:cBhvr additive="base">
                                        <p:cTn id="49" dur="500" fill="hold"/>
                                        <p:tgtEl>
                                          <p:spTgt spid="11">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11">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11">
                                            <p:txEl>
                                              <p:pRg st="8" end="8"/>
                                            </p:txEl>
                                          </p:spTgt>
                                        </p:tgtEl>
                                        <p:attrNameLst>
                                          <p:attrName>style.visibility</p:attrName>
                                        </p:attrNameLst>
                                      </p:cBhvr>
                                      <p:to>
                                        <p:strVal val="visible"/>
                                      </p:to>
                                    </p:set>
                                    <p:anim calcmode="lin" valueType="num">
                                      <p:cBhvr additive="base">
                                        <p:cTn id="55" dur="500" fill="hold"/>
                                        <p:tgtEl>
                                          <p:spTgt spid="11">
                                            <p:txEl>
                                              <p:pRg st="8" end="8"/>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11">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6" presetClass="entr" presetSubtype="16" fill="hold" grpId="0" nodeType="click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circle(in)">
                                      <p:cBhvr>
                                        <p:cTn id="61"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bldLvl="5"/>
      <p:bldP spid="1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4"/>
          <p:cNvSpPr>
            <a:spLocks noGrp="1" noChangeArrowheads="1"/>
          </p:cNvSpPr>
          <p:nvPr>
            <p:ph type="title"/>
          </p:nvPr>
        </p:nvSpPr>
        <p:spPr bwMode="auto">
          <a:xfrm>
            <a:off x="533400" y="533400"/>
            <a:ext cx="10439400" cy="914400"/>
          </a:xfrm>
          <a:noFill/>
          <a:ln>
            <a:miter lim="800000"/>
            <a:headEnd/>
            <a:tailEnd/>
          </a:ln>
        </p:spPr>
        <p:txBody>
          <a:bodyPr vert="horz" wrap="square" lIns="90488" tIns="44450" rIns="90488" bIns="44450" numCol="1" anchor="b" anchorCtr="0" compatLnSpc="1">
            <a:prstTxWarp prst="textNoShape">
              <a:avLst/>
            </a:prstTxWarp>
          </a:bodyPr>
          <a:lstStyle/>
          <a:p>
            <a:r>
              <a:rPr lang="en-US" b="1" dirty="0">
                <a:solidFill>
                  <a:srgbClr val="0000CC"/>
                </a:solidFill>
                <a:latin typeface="Arial" panose="020B0604020202020204" pitchFamily="34" charset="0"/>
                <a:cs typeface="Arial" panose="020B0604020202020204" pitchFamily="34" charset="0"/>
              </a:rPr>
              <a:t>EOQ Model: Reorder Point Behavior</a:t>
            </a:r>
          </a:p>
        </p:txBody>
      </p:sp>
      <p:grpSp>
        <p:nvGrpSpPr>
          <p:cNvPr id="26627" name="Group 5"/>
          <p:cNvGrpSpPr>
            <a:grpSpLocks/>
          </p:cNvGrpSpPr>
          <p:nvPr/>
        </p:nvGrpSpPr>
        <p:grpSpPr bwMode="auto">
          <a:xfrm>
            <a:off x="1066801" y="1981200"/>
            <a:ext cx="9512300" cy="4567236"/>
            <a:chOff x="-273" y="1328"/>
            <a:chExt cx="5992" cy="2973"/>
          </a:xfrm>
        </p:grpSpPr>
        <p:sp>
          <p:nvSpPr>
            <p:cNvPr id="26628" name="Rectangle 6"/>
            <p:cNvSpPr>
              <a:spLocks noChangeArrowheads="1"/>
            </p:cNvSpPr>
            <p:nvPr/>
          </p:nvSpPr>
          <p:spPr bwMode="auto">
            <a:xfrm>
              <a:off x="481" y="3197"/>
              <a:ext cx="2768" cy="780"/>
            </a:xfrm>
            <a:prstGeom prst="rect">
              <a:avLst/>
            </a:prstGeom>
            <a:noFill/>
            <a:ln w="9525">
              <a:noFill/>
              <a:miter lim="800000"/>
              <a:headEnd/>
              <a:tailEnd/>
            </a:ln>
          </p:spPr>
          <p:txBody>
            <a:bodyPr wrap="none" lIns="90488" tIns="44450" rIns="90488" bIns="44450">
              <a:spAutoFit/>
            </a:bodyPr>
            <a:lstStyle/>
            <a:p>
              <a:pPr eaLnBrk="0" hangingPunct="0"/>
              <a:r>
                <a:rPr lang="en-US" b="1" dirty="0">
                  <a:latin typeface="Arial" panose="020B0604020202020204" pitchFamily="34" charset="0"/>
                  <a:cs typeface="Arial" panose="020B0604020202020204" pitchFamily="34" charset="0"/>
                </a:rPr>
                <a:t>R = Reorder point</a:t>
              </a:r>
            </a:p>
            <a:p>
              <a:pPr eaLnBrk="0" hangingPunct="0"/>
              <a:r>
                <a:rPr lang="en-US" b="1" dirty="0">
                  <a:latin typeface="Arial" panose="020B0604020202020204" pitchFamily="34" charset="0"/>
                  <a:cs typeface="Arial" panose="020B0604020202020204" pitchFamily="34" charset="0"/>
                </a:rPr>
                <a:t>Q = Economic order quantity</a:t>
              </a:r>
            </a:p>
            <a:p>
              <a:pPr eaLnBrk="0" hangingPunct="0"/>
              <a:r>
                <a:rPr lang="en-US" b="1" dirty="0">
                  <a:latin typeface="Arial" panose="020B0604020202020204" pitchFamily="34" charset="0"/>
                  <a:cs typeface="Arial" panose="020B0604020202020204" pitchFamily="34" charset="0"/>
                </a:rPr>
                <a:t>L = Lead time</a:t>
              </a:r>
            </a:p>
          </p:txBody>
        </p:sp>
        <p:sp>
          <p:nvSpPr>
            <p:cNvPr id="26629" name="Rectangle 7"/>
            <p:cNvSpPr>
              <a:spLocks noChangeArrowheads="1"/>
            </p:cNvSpPr>
            <p:nvPr/>
          </p:nvSpPr>
          <p:spPr bwMode="auto">
            <a:xfrm>
              <a:off x="676" y="1328"/>
              <a:ext cx="4989" cy="994"/>
            </a:xfrm>
            <a:prstGeom prst="rect">
              <a:avLst/>
            </a:prstGeom>
            <a:solidFill>
              <a:srgbClr val="FDE3BA"/>
            </a:solidFill>
            <a:ln w="12700">
              <a:solidFill>
                <a:schemeClr val="tx1"/>
              </a:solidFill>
              <a:miter lim="800000"/>
              <a:headEnd/>
              <a:tailEnd/>
            </a:ln>
          </p:spPr>
          <p:txBody>
            <a:bodyPr wrap="none" anchor="ctr"/>
            <a:lstStyle/>
            <a:p>
              <a:endParaRPr lang="en-US" b="1">
                <a:latin typeface="Arial" panose="020B0604020202020204" pitchFamily="34" charset="0"/>
                <a:cs typeface="Arial" panose="020B0604020202020204" pitchFamily="34" charset="0"/>
              </a:endParaRPr>
            </a:p>
          </p:txBody>
        </p:sp>
        <p:sp>
          <p:nvSpPr>
            <p:cNvPr id="26630" name="Rectangle 8"/>
            <p:cNvSpPr>
              <a:spLocks noChangeArrowheads="1"/>
            </p:cNvSpPr>
            <p:nvPr/>
          </p:nvSpPr>
          <p:spPr bwMode="auto">
            <a:xfrm>
              <a:off x="690" y="2320"/>
              <a:ext cx="4989" cy="395"/>
            </a:xfrm>
            <a:prstGeom prst="rect">
              <a:avLst/>
            </a:prstGeom>
            <a:solidFill>
              <a:srgbClr val="A6F695"/>
            </a:solidFill>
            <a:ln w="12700">
              <a:solidFill>
                <a:schemeClr val="tx1"/>
              </a:solidFill>
              <a:miter lim="800000"/>
              <a:headEnd/>
              <a:tailEnd/>
            </a:ln>
          </p:spPr>
          <p:txBody>
            <a:bodyPr wrap="none" anchor="ctr"/>
            <a:lstStyle/>
            <a:p>
              <a:endParaRPr lang="en-US" b="1">
                <a:latin typeface="Arial" panose="020B0604020202020204" pitchFamily="34" charset="0"/>
                <a:cs typeface="Arial" panose="020B0604020202020204" pitchFamily="34" charset="0"/>
              </a:endParaRPr>
            </a:p>
          </p:txBody>
        </p:sp>
        <p:grpSp>
          <p:nvGrpSpPr>
            <p:cNvPr id="26631" name="Group 9"/>
            <p:cNvGrpSpPr>
              <a:grpSpLocks/>
            </p:cNvGrpSpPr>
            <p:nvPr/>
          </p:nvGrpSpPr>
          <p:grpSpPr bwMode="auto">
            <a:xfrm>
              <a:off x="1030" y="1403"/>
              <a:ext cx="1447" cy="1320"/>
              <a:chOff x="1030" y="1403"/>
              <a:chExt cx="1447" cy="1320"/>
            </a:xfrm>
          </p:grpSpPr>
          <p:sp>
            <p:nvSpPr>
              <p:cNvPr id="26662" name="Line 10"/>
              <p:cNvSpPr>
                <a:spLocks noChangeShapeType="1"/>
              </p:cNvSpPr>
              <p:nvPr/>
            </p:nvSpPr>
            <p:spPr bwMode="auto">
              <a:xfrm>
                <a:off x="1030" y="1403"/>
                <a:ext cx="0" cy="1320"/>
              </a:xfrm>
              <a:prstGeom prst="line">
                <a:avLst/>
              </a:prstGeom>
              <a:noFill/>
              <a:ln w="12700">
                <a:solidFill>
                  <a:schemeClr val="tx1"/>
                </a:solidFill>
                <a:round/>
                <a:headEnd type="none" w="sm" len="sm"/>
                <a:tailEnd type="none" w="sm" len="sm"/>
              </a:ln>
            </p:spPr>
            <p:txBody>
              <a:bodyPr/>
              <a:lstStyle/>
              <a:p>
                <a:endParaRPr lang="en-US" b="1">
                  <a:latin typeface="Arial" panose="020B0604020202020204" pitchFamily="34" charset="0"/>
                  <a:cs typeface="Arial" panose="020B0604020202020204" pitchFamily="34" charset="0"/>
                </a:endParaRPr>
              </a:p>
            </p:txBody>
          </p:sp>
          <p:sp>
            <p:nvSpPr>
              <p:cNvPr id="26663" name="Line 11"/>
              <p:cNvSpPr>
                <a:spLocks noChangeShapeType="1"/>
              </p:cNvSpPr>
              <p:nvPr/>
            </p:nvSpPr>
            <p:spPr bwMode="auto">
              <a:xfrm>
                <a:off x="1037" y="1403"/>
                <a:ext cx="1440" cy="1320"/>
              </a:xfrm>
              <a:prstGeom prst="line">
                <a:avLst/>
              </a:prstGeom>
              <a:noFill/>
              <a:ln w="12700">
                <a:solidFill>
                  <a:schemeClr val="tx1"/>
                </a:solidFill>
                <a:round/>
                <a:headEnd type="none" w="sm" len="sm"/>
                <a:tailEnd type="none" w="sm" len="sm"/>
              </a:ln>
            </p:spPr>
            <p:txBody>
              <a:bodyPr/>
              <a:lstStyle/>
              <a:p>
                <a:endParaRPr lang="en-US" b="1">
                  <a:latin typeface="Arial" panose="020B0604020202020204" pitchFamily="34" charset="0"/>
                  <a:cs typeface="Arial" panose="020B0604020202020204" pitchFamily="34" charset="0"/>
                </a:endParaRPr>
              </a:p>
            </p:txBody>
          </p:sp>
        </p:grpSp>
        <p:grpSp>
          <p:nvGrpSpPr>
            <p:cNvPr id="26632" name="Group 12"/>
            <p:cNvGrpSpPr>
              <a:grpSpLocks/>
            </p:cNvGrpSpPr>
            <p:nvPr/>
          </p:nvGrpSpPr>
          <p:grpSpPr bwMode="auto">
            <a:xfrm>
              <a:off x="2481" y="1403"/>
              <a:ext cx="1448" cy="1320"/>
              <a:chOff x="2481" y="1403"/>
              <a:chExt cx="1448" cy="1320"/>
            </a:xfrm>
          </p:grpSpPr>
          <p:sp>
            <p:nvSpPr>
              <p:cNvPr id="26660" name="Line 13"/>
              <p:cNvSpPr>
                <a:spLocks noChangeShapeType="1"/>
              </p:cNvSpPr>
              <p:nvPr/>
            </p:nvSpPr>
            <p:spPr bwMode="auto">
              <a:xfrm>
                <a:off x="2481" y="1403"/>
                <a:ext cx="0" cy="1320"/>
              </a:xfrm>
              <a:prstGeom prst="line">
                <a:avLst/>
              </a:prstGeom>
              <a:noFill/>
              <a:ln w="12700">
                <a:solidFill>
                  <a:schemeClr val="tx1"/>
                </a:solidFill>
                <a:round/>
                <a:headEnd type="none" w="sm" len="sm"/>
                <a:tailEnd type="none" w="sm" len="sm"/>
              </a:ln>
            </p:spPr>
            <p:txBody>
              <a:bodyPr/>
              <a:lstStyle/>
              <a:p>
                <a:endParaRPr lang="en-US" b="1">
                  <a:latin typeface="Arial" panose="020B0604020202020204" pitchFamily="34" charset="0"/>
                  <a:cs typeface="Arial" panose="020B0604020202020204" pitchFamily="34" charset="0"/>
                </a:endParaRPr>
              </a:p>
            </p:txBody>
          </p:sp>
          <p:sp>
            <p:nvSpPr>
              <p:cNvPr id="26661" name="Line 14"/>
              <p:cNvSpPr>
                <a:spLocks noChangeShapeType="1"/>
              </p:cNvSpPr>
              <p:nvPr/>
            </p:nvSpPr>
            <p:spPr bwMode="auto">
              <a:xfrm>
                <a:off x="2488" y="1403"/>
                <a:ext cx="1441" cy="1320"/>
              </a:xfrm>
              <a:prstGeom prst="line">
                <a:avLst/>
              </a:prstGeom>
              <a:noFill/>
              <a:ln w="12700">
                <a:solidFill>
                  <a:schemeClr val="tx1"/>
                </a:solidFill>
                <a:round/>
                <a:headEnd type="none" w="sm" len="sm"/>
                <a:tailEnd type="none" w="sm" len="sm"/>
              </a:ln>
            </p:spPr>
            <p:txBody>
              <a:bodyPr/>
              <a:lstStyle/>
              <a:p>
                <a:endParaRPr lang="en-US" b="1">
                  <a:latin typeface="Arial" panose="020B0604020202020204" pitchFamily="34" charset="0"/>
                  <a:cs typeface="Arial" panose="020B0604020202020204" pitchFamily="34" charset="0"/>
                </a:endParaRPr>
              </a:p>
            </p:txBody>
          </p:sp>
        </p:grpSp>
        <p:grpSp>
          <p:nvGrpSpPr>
            <p:cNvPr id="26633" name="Group 15"/>
            <p:cNvGrpSpPr>
              <a:grpSpLocks/>
            </p:cNvGrpSpPr>
            <p:nvPr/>
          </p:nvGrpSpPr>
          <p:grpSpPr bwMode="auto">
            <a:xfrm>
              <a:off x="3933" y="1403"/>
              <a:ext cx="1448" cy="1320"/>
              <a:chOff x="3933" y="1403"/>
              <a:chExt cx="1448" cy="1320"/>
            </a:xfrm>
          </p:grpSpPr>
          <p:sp>
            <p:nvSpPr>
              <p:cNvPr id="26658" name="Line 16"/>
              <p:cNvSpPr>
                <a:spLocks noChangeShapeType="1"/>
              </p:cNvSpPr>
              <p:nvPr/>
            </p:nvSpPr>
            <p:spPr bwMode="auto">
              <a:xfrm>
                <a:off x="3933" y="1403"/>
                <a:ext cx="0" cy="1320"/>
              </a:xfrm>
              <a:prstGeom prst="line">
                <a:avLst/>
              </a:prstGeom>
              <a:noFill/>
              <a:ln w="12700">
                <a:solidFill>
                  <a:schemeClr val="tx1"/>
                </a:solidFill>
                <a:round/>
                <a:headEnd type="none" w="sm" len="sm"/>
                <a:tailEnd type="none" w="sm" len="sm"/>
              </a:ln>
            </p:spPr>
            <p:txBody>
              <a:bodyPr/>
              <a:lstStyle/>
              <a:p>
                <a:endParaRPr lang="en-US" b="1">
                  <a:latin typeface="Arial" panose="020B0604020202020204" pitchFamily="34" charset="0"/>
                  <a:cs typeface="Arial" panose="020B0604020202020204" pitchFamily="34" charset="0"/>
                </a:endParaRPr>
              </a:p>
            </p:txBody>
          </p:sp>
          <p:sp>
            <p:nvSpPr>
              <p:cNvPr id="26659" name="Line 17"/>
              <p:cNvSpPr>
                <a:spLocks noChangeShapeType="1"/>
              </p:cNvSpPr>
              <p:nvPr/>
            </p:nvSpPr>
            <p:spPr bwMode="auto">
              <a:xfrm>
                <a:off x="3940" y="1403"/>
                <a:ext cx="1441" cy="1320"/>
              </a:xfrm>
              <a:prstGeom prst="line">
                <a:avLst/>
              </a:prstGeom>
              <a:noFill/>
              <a:ln w="12700">
                <a:solidFill>
                  <a:schemeClr val="tx1"/>
                </a:solidFill>
                <a:round/>
                <a:headEnd type="none" w="sm" len="sm"/>
                <a:tailEnd type="none" w="sm" len="sm"/>
              </a:ln>
            </p:spPr>
            <p:txBody>
              <a:bodyPr/>
              <a:lstStyle/>
              <a:p>
                <a:endParaRPr lang="en-US" b="1">
                  <a:latin typeface="Arial" panose="020B0604020202020204" pitchFamily="34" charset="0"/>
                  <a:cs typeface="Arial" panose="020B0604020202020204" pitchFamily="34" charset="0"/>
                </a:endParaRPr>
              </a:p>
            </p:txBody>
          </p:sp>
        </p:grpSp>
        <p:sp>
          <p:nvSpPr>
            <p:cNvPr id="26634" name="Line 18"/>
            <p:cNvSpPr>
              <a:spLocks noChangeShapeType="1"/>
            </p:cNvSpPr>
            <p:nvPr/>
          </p:nvSpPr>
          <p:spPr bwMode="auto">
            <a:xfrm>
              <a:off x="2015" y="2365"/>
              <a:ext cx="0" cy="715"/>
            </a:xfrm>
            <a:prstGeom prst="line">
              <a:avLst/>
            </a:prstGeom>
            <a:noFill/>
            <a:ln w="12700">
              <a:solidFill>
                <a:schemeClr val="tx1"/>
              </a:solidFill>
              <a:prstDash val="sysDot"/>
              <a:round/>
              <a:headEnd type="none" w="sm" len="sm"/>
              <a:tailEnd type="none" w="sm" len="sm"/>
            </a:ln>
          </p:spPr>
          <p:txBody>
            <a:bodyPr/>
            <a:lstStyle/>
            <a:p>
              <a:endParaRPr lang="en-US" b="1">
                <a:latin typeface="Arial" panose="020B0604020202020204" pitchFamily="34" charset="0"/>
                <a:cs typeface="Arial" panose="020B0604020202020204" pitchFamily="34" charset="0"/>
              </a:endParaRPr>
            </a:p>
          </p:txBody>
        </p:sp>
        <p:sp>
          <p:nvSpPr>
            <p:cNvPr id="26635" name="Line 19"/>
            <p:cNvSpPr>
              <a:spLocks noChangeShapeType="1"/>
            </p:cNvSpPr>
            <p:nvPr/>
          </p:nvSpPr>
          <p:spPr bwMode="auto">
            <a:xfrm>
              <a:off x="2476" y="2754"/>
              <a:ext cx="0" cy="323"/>
            </a:xfrm>
            <a:prstGeom prst="line">
              <a:avLst/>
            </a:prstGeom>
            <a:noFill/>
            <a:ln w="12700">
              <a:solidFill>
                <a:schemeClr val="tx1"/>
              </a:solidFill>
              <a:prstDash val="sysDot"/>
              <a:round/>
              <a:headEnd type="none" w="sm" len="sm"/>
              <a:tailEnd type="none" w="sm" len="sm"/>
            </a:ln>
          </p:spPr>
          <p:txBody>
            <a:bodyPr/>
            <a:lstStyle/>
            <a:p>
              <a:endParaRPr lang="en-US" b="1">
                <a:latin typeface="Arial" panose="020B0604020202020204" pitchFamily="34" charset="0"/>
                <a:cs typeface="Arial" panose="020B0604020202020204" pitchFamily="34" charset="0"/>
              </a:endParaRPr>
            </a:p>
          </p:txBody>
        </p:sp>
        <p:sp>
          <p:nvSpPr>
            <p:cNvPr id="26636" name="Rectangle 20"/>
            <p:cNvSpPr>
              <a:spLocks noChangeArrowheads="1"/>
            </p:cNvSpPr>
            <p:nvPr/>
          </p:nvSpPr>
          <p:spPr bwMode="auto">
            <a:xfrm>
              <a:off x="2167" y="2705"/>
              <a:ext cx="261" cy="308"/>
            </a:xfrm>
            <a:prstGeom prst="rect">
              <a:avLst/>
            </a:prstGeom>
            <a:noFill/>
            <a:ln w="9525">
              <a:noFill/>
              <a:miter lim="800000"/>
              <a:headEnd/>
              <a:tailEnd/>
            </a:ln>
          </p:spPr>
          <p:txBody>
            <a:bodyPr wrap="none" lIns="115888" tIns="58738" rIns="115888" bIns="58738">
              <a:spAutoFit/>
            </a:bodyPr>
            <a:lstStyle/>
            <a:p>
              <a:pPr defTabSz="1152525" eaLnBrk="0" hangingPunct="0"/>
              <a:r>
                <a:rPr lang="en-US" sz="2300" b="1">
                  <a:latin typeface="Arial" panose="020B0604020202020204" pitchFamily="34" charset="0"/>
                  <a:cs typeface="Arial" panose="020B0604020202020204" pitchFamily="34" charset="0"/>
                </a:rPr>
                <a:t>L</a:t>
              </a:r>
            </a:p>
          </p:txBody>
        </p:sp>
        <p:sp>
          <p:nvSpPr>
            <p:cNvPr id="26637" name="Line 21"/>
            <p:cNvSpPr>
              <a:spLocks noChangeShapeType="1"/>
            </p:cNvSpPr>
            <p:nvPr/>
          </p:nvSpPr>
          <p:spPr bwMode="auto">
            <a:xfrm>
              <a:off x="3496" y="2351"/>
              <a:ext cx="0" cy="793"/>
            </a:xfrm>
            <a:prstGeom prst="line">
              <a:avLst/>
            </a:prstGeom>
            <a:noFill/>
            <a:ln w="12700">
              <a:solidFill>
                <a:schemeClr val="tx1"/>
              </a:solidFill>
              <a:prstDash val="sysDot"/>
              <a:round/>
              <a:headEnd type="none" w="sm" len="sm"/>
              <a:tailEnd type="none" w="sm" len="sm"/>
            </a:ln>
          </p:spPr>
          <p:txBody>
            <a:bodyPr/>
            <a:lstStyle/>
            <a:p>
              <a:endParaRPr lang="en-US" b="1">
                <a:latin typeface="Arial" panose="020B0604020202020204" pitchFamily="34" charset="0"/>
                <a:cs typeface="Arial" panose="020B0604020202020204" pitchFamily="34" charset="0"/>
              </a:endParaRPr>
            </a:p>
          </p:txBody>
        </p:sp>
        <p:sp>
          <p:nvSpPr>
            <p:cNvPr id="26638" name="Rectangle 22"/>
            <p:cNvSpPr>
              <a:spLocks noChangeArrowheads="1"/>
            </p:cNvSpPr>
            <p:nvPr/>
          </p:nvSpPr>
          <p:spPr bwMode="auto">
            <a:xfrm>
              <a:off x="3606" y="2754"/>
              <a:ext cx="261" cy="308"/>
            </a:xfrm>
            <a:prstGeom prst="rect">
              <a:avLst/>
            </a:prstGeom>
            <a:noFill/>
            <a:ln w="9525">
              <a:noFill/>
              <a:miter lim="800000"/>
              <a:headEnd/>
              <a:tailEnd/>
            </a:ln>
          </p:spPr>
          <p:txBody>
            <a:bodyPr wrap="none" lIns="115888" tIns="58738" rIns="115888" bIns="58738">
              <a:spAutoFit/>
            </a:bodyPr>
            <a:lstStyle/>
            <a:p>
              <a:pPr defTabSz="1152525" eaLnBrk="0" hangingPunct="0"/>
              <a:r>
                <a:rPr lang="en-US" sz="2300" b="1">
                  <a:latin typeface="Arial" panose="020B0604020202020204" pitchFamily="34" charset="0"/>
                  <a:cs typeface="Arial" panose="020B0604020202020204" pitchFamily="34" charset="0"/>
                </a:rPr>
                <a:t>L</a:t>
              </a:r>
            </a:p>
          </p:txBody>
        </p:sp>
        <p:grpSp>
          <p:nvGrpSpPr>
            <p:cNvPr id="26639" name="Group 23"/>
            <p:cNvGrpSpPr>
              <a:grpSpLocks/>
            </p:cNvGrpSpPr>
            <p:nvPr/>
          </p:nvGrpSpPr>
          <p:grpSpPr bwMode="auto">
            <a:xfrm>
              <a:off x="2227" y="1403"/>
              <a:ext cx="292" cy="1320"/>
              <a:chOff x="2227" y="1403"/>
              <a:chExt cx="292" cy="1320"/>
            </a:xfrm>
          </p:grpSpPr>
          <p:sp>
            <p:nvSpPr>
              <p:cNvPr id="26655" name="Rectangle 24"/>
              <p:cNvSpPr>
                <a:spLocks noChangeArrowheads="1"/>
              </p:cNvSpPr>
              <p:nvPr/>
            </p:nvSpPr>
            <p:spPr bwMode="auto">
              <a:xfrm>
                <a:off x="2227" y="1979"/>
                <a:ext cx="292" cy="308"/>
              </a:xfrm>
              <a:prstGeom prst="rect">
                <a:avLst/>
              </a:prstGeom>
              <a:noFill/>
              <a:ln w="9525">
                <a:noFill/>
                <a:miter lim="800000"/>
                <a:headEnd/>
                <a:tailEnd/>
              </a:ln>
            </p:spPr>
            <p:txBody>
              <a:bodyPr wrap="none" lIns="115888" tIns="58738" rIns="115888" bIns="58738">
                <a:spAutoFit/>
              </a:bodyPr>
              <a:lstStyle/>
              <a:p>
                <a:pPr defTabSz="1152525" eaLnBrk="0" hangingPunct="0"/>
                <a:r>
                  <a:rPr lang="en-US" sz="2300" b="1">
                    <a:latin typeface="Arial" panose="020B0604020202020204" pitchFamily="34" charset="0"/>
                    <a:cs typeface="Arial" panose="020B0604020202020204" pitchFamily="34" charset="0"/>
                  </a:rPr>
                  <a:t>Q</a:t>
                </a:r>
              </a:p>
            </p:txBody>
          </p:sp>
          <p:sp>
            <p:nvSpPr>
              <p:cNvPr id="26656" name="Line 25"/>
              <p:cNvSpPr>
                <a:spLocks noChangeShapeType="1"/>
              </p:cNvSpPr>
              <p:nvPr/>
            </p:nvSpPr>
            <p:spPr bwMode="auto">
              <a:xfrm>
                <a:off x="2421" y="2250"/>
                <a:ext cx="0" cy="473"/>
              </a:xfrm>
              <a:prstGeom prst="line">
                <a:avLst/>
              </a:prstGeom>
              <a:noFill/>
              <a:ln w="12700">
                <a:solidFill>
                  <a:schemeClr val="tx1"/>
                </a:solidFill>
                <a:round/>
                <a:headEnd type="none" w="sm" len="sm"/>
                <a:tailEnd type="none" w="sm" len="sm"/>
              </a:ln>
            </p:spPr>
            <p:txBody>
              <a:bodyPr/>
              <a:lstStyle/>
              <a:p>
                <a:endParaRPr lang="en-US" b="1">
                  <a:latin typeface="Arial" panose="020B0604020202020204" pitchFamily="34" charset="0"/>
                  <a:cs typeface="Arial" panose="020B0604020202020204" pitchFamily="34" charset="0"/>
                </a:endParaRPr>
              </a:p>
            </p:txBody>
          </p:sp>
          <p:sp>
            <p:nvSpPr>
              <p:cNvPr id="26657" name="Line 26"/>
              <p:cNvSpPr>
                <a:spLocks noChangeShapeType="1"/>
              </p:cNvSpPr>
              <p:nvPr/>
            </p:nvSpPr>
            <p:spPr bwMode="auto">
              <a:xfrm>
                <a:off x="2421" y="1403"/>
                <a:ext cx="0" cy="594"/>
              </a:xfrm>
              <a:prstGeom prst="line">
                <a:avLst/>
              </a:prstGeom>
              <a:noFill/>
              <a:ln w="12700">
                <a:solidFill>
                  <a:schemeClr val="tx1"/>
                </a:solidFill>
                <a:round/>
                <a:headEnd type="none" w="sm" len="sm"/>
                <a:tailEnd type="none" w="sm" len="sm"/>
              </a:ln>
            </p:spPr>
            <p:txBody>
              <a:bodyPr/>
              <a:lstStyle/>
              <a:p>
                <a:endParaRPr lang="en-US" b="1">
                  <a:latin typeface="Arial" panose="020B0604020202020204" pitchFamily="34" charset="0"/>
                  <a:cs typeface="Arial" panose="020B0604020202020204" pitchFamily="34" charset="0"/>
                </a:endParaRPr>
              </a:p>
            </p:txBody>
          </p:sp>
        </p:grpSp>
        <p:grpSp>
          <p:nvGrpSpPr>
            <p:cNvPr id="26640" name="Group 27"/>
            <p:cNvGrpSpPr>
              <a:grpSpLocks/>
            </p:cNvGrpSpPr>
            <p:nvPr/>
          </p:nvGrpSpPr>
          <p:grpSpPr bwMode="auto">
            <a:xfrm>
              <a:off x="3679" y="1403"/>
              <a:ext cx="292" cy="1320"/>
              <a:chOff x="3679" y="1403"/>
              <a:chExt cx="292" cy="1320"/>
            </a:xfrm>
          </p:grpSpPr>
          <p:sp>
            <p:nvSpPr>
              <p:cNvPr id="26652" name="Rectangle 28"/>
              <p:cNvSpPr>
                <a:spLocks noChangeArrowheads="1"/>
              </p:cNvSpPr>
              <p:nvPr/>
            </p:nvSpPr>
            <p:spPr bwMode="auto">
              <a:xfrm>
                <a:off x="3679" y="1979"/>
                <a:ext cx="292" cy="308"/>
              </a:xfrm>
              <a:prstGeom prst="rect">
                <a:avLst/>
              </a:prstGeom>
              <a:noFill/>
              <a:ln w="9525">
                <a:noFill/>
                <a:miter lim="800000"/>
                <a:headEnd/>
                <a:tailEnd/>
              </a:ln>
            </p:spPr>
            <p:txBody>
              <a:bodyPr wrap="none" lIns="115888" tIns="58738" rIns="115888" bIns="58738">
                <a:spAutoFit/>
              </a:bodyPr>
              <a:lstStyle/>
              <a:p>
                <a:pPr defTabSz="1152525" eaLnBrk="0" hangingPunct="0"/>
                <a:r>
                  <a:rPr lang="en-US" sz="2300" b="1">
                    <a:latin typeface="Arial" panose="020B0604020202020204" pitchFamily="34" charset="0"/>
                    <a:cs typeface="Arial" panose="020B0604020202020204" pitchFamily="34" charset="0"/>
                  </a:rPr>
                  <a:t>Q</a:t>
                </a:r>
              </a:p>
            </p:txBody>
          </p:sp>
          <p:sp>
            <p:nvSpPr>
              <p:cNvPr id="26653" name="Line 29"/>
              <p:cNvSpPr>
                <a:spLocks noChangeShapeType="1"/>
              </p:cNvSpPr>
              <p:nvPr/>
            </p:nvSpPr>
            <p:spPr bwMode="auto">
              <a:xfrm>
                <a:off x="3873" y="2250"/>
                <a:ext cx="0" cy="473"/>
              </a:xfrm>
              <a:prstGeom prst="line">
                <a:avLst/>
              </a:prstGeom>
              <a:noFill/>
              <a:ln w="12700">
                <a:solidFill>
                  <a:schemeClr val="tx1"/>
                </a:solidFill>
                <a:round/>
                <a:headEnd type="none" w="sm" len="sm"/>
                <a:tailEnd type="none" w="sm" len="sm"/>
              </a:ln>
            </p:spPr>
            <p:txBody>
              <a:bodyPr/>
              <a:lstStyle/>
              <a:p>
                <a:endParaRPr lang="en-US" b="1">
                  <a:latin typeface="Arial" panose="020B0604020202020204" pitchFamily="34" charset="0"/>
                  <a:cs typeface="Arial" panose="020B0604020202020204" pitchFamily="34" charset="0"/>
                </a:endParaRPr>
              </a:p>
            </p:txBody>
          </p:sp>
          <p:sp>
            <p:nvSpPr>
              <p:cNvPr id="26654" name="Line 30"/>
              <p:cNvSpPr>
                <a:spLocks noChangeShapeType="1"/>
              </p:cNvSpPr>
              <p:nvPr/>
            </p:nvSpPr>
            <p:spPr bwMode="auto">
              <a:xfrm>
                <a:off x="3873" y="1403"/>
                <a:ext cx="0" cy="594"/>
              </a:xfrm>
              <a:prstGeom prst="line">
                <a:avLst/>
              </a:prstGeom>
              <a:noFill/>
              <a:ln w="12700">
                <a:solidFill>
                  <a:schemeClr val="tx1"/>
                </a:solidFill>
                <a:round/>
                <a:headEnd type="none" w="sm" len="sm"/>
                <a:tailEnd type="none" w="sm" len="sm"/>
              </a:ln>
            </p:spPr>
            <p:txBody>
              <a:bodyPr/>
              <a:lstStyle/>
              <a:p>
                <a:endParaRPr lang="en-US" b="1">
                  <a:latin typeface="Arial" panose="020B0604020202020204" pitchFamily="34" charset="0"/>
                  <a:cs typeface="Arial" panose="020B0604020202020204" pitchFamily="34" charset="0"/>
                </a:endParaRPr>
              </a:p>
            </p:txBody>
          </p:sp>
        </p:grpSp>
        <p:grpSp>
          <p:nvGrpSpPr>
            <p:cNvPr id="26641" name="Group 31"/>
            <p:cNvGrpSpPr>
              <a:grpSpLocks/>
            </p:cNvGrpSpPr>
            <p:nvPr/>
          </p:nvGrpSpPr>
          <p:grpSpPr bwMode="auto">
            <a:xfrm>
              <a:off x="775" y="1403"/>
              <a:ext cx="292" cy="1320"/>
              <a:chOff x="775" y="1403"/>
              <a:chExt cx="292" cy="1320"/>
            </a:xfrm>
          </p:grpSpPr>
          <p:sp>
            <p:nvSpPr>
              <p:cNvPr id="26649" name="Rectangle 32"/>
              <p:cNvSpPr>
                <a:spLocks noChangeArrowheads="1"/>
              </p:cNvSpPr>
              <p:nvPr/>
            </p:nvSpPr>
            <p:spPr bwMode="auto">
              <a:xfrm>
                <a:off x="775" y="1979"/>
                <a:ext cx="292" cy="308"/>
              </a:xfrm>
              <a:prstGeom prst="rect">
                <a:avLst/>
              </a:prstGeom>
              <a:noFill/>
              <a:ln w="9525">
                <a:noFill/>
                <a:miter lim="800000"/>
                <a:headEnd/>
                <a:tailEnd/>
              </a:ln>
            </p:spPr>
            <p:txBody>
              <a:bodyPr wrap="none" lIns="115888" tIns="58738" rIns="115888" bIns="58738">
                <a:spAutoFit/>
              </a:bodyPr>
              <a:lstStyle/>
              <a:p>
                <a:pPr defTabSz="1152525" eaLnBrk="0" hangingPunct="0"/>
                <a:r>
                  <a:rPr lang="en-US" sz="2300" b="1">
                    <a:latin typeface="Arial" panose="020B0604020202020204" pitchFamily="34" charset="0"/>
                    <a:cs typeface="Arial" panose="020B0604020202020204" pitchFamily="34" charset="0"/>
                  </a:rPr>
                  <a:t>Q</a:t>
                </a:r>
              </a:p>
            </p:txBody>
          </p:sp>
          <p:sp>
            <p:nvSpPr>
              <p:cNvPr id="26650" name="Line 33"/>
              <p:cNvSpPr>
                <a:spLocks noChangeShapeType="1"/>
              </p:cNvSpPr>
              <p:nvPr/>
            </p:nvSpPr>
            <p:spPr bwMode="auto">
              <a:xfrm>
                <a:off x="969" y="2250"/>
                <a:ext cx="0" cy="473"/>
              </a:xfrm>
              <a:prstGeom prst="line">
                <a:avLst/>
              </a:prstGeom>
              <a:noFill/>
              <a:ln w="12700">
                <a:solidFill>
                  <a:schemeClr val="tx1"/>
                </a:solidFill>
                <a:round/>
                <a:headEnd type="none" w="sm" len="sm"/>
                <a:tailEnd type="none" w="sm" len="sm"/>
              </a:ln>
            </p:spPr>
            <p:txBody>
              <a:bodyPr/>
              <a:lstStyle/>
              <a:p>
                <a:endParaRPr lang="en-US" b="1">
                  <a:latin typeface="Arial" panose="020B0604020202020204" pitchFamily="34" charset="0"/>
                  <a:cs typeface="Arial" panose="020B0604020202020204" pitchFamily="34" charset="0"/>
                </a:endParaRPr>
              </a:p>
            </p:txBody>
          </p:sp>
          <p:sp>
            <p:nvSpPr>
              <p:cNvPr id="26651" name="Line 34"/>
              <p:cNvSpPr>
                <a:spLocks noChangeShapeType="1"/>
              </p:cNvSpPr>
              <p:nvPr/>
            </p:nvSpPr>
            <p:spPr bwMode="auto">
              <a:xfrm>
                <a:off x="969" y="1403"/>
                <a:ext cx="0" cy="594"/>
              </a:xfrm>
              <a:prstGeom prst="line">
                <a:avLst/>
              </a:prstGeom>
              <a:noFill/>
              <a:ln w="12700">
                <a:solidFill>
                  <a:schemeClr val="tx1"/>
                </a:solidFill>
                <a:round/>
                <a:headEnd type="none" w="sm" len="sm"/>
                <a:tailEnd type="none" w="sm" len="sm"/>
              </a:ln>
            </p:spPr>
            <p:txBody>
              <a:bodyPr/>
              <a:lstStyle/>
              <a:p>
                <a:endParaRPr lang="en-US" b="1">
                  <a:latin typeface="Arial" panose="020B0604020202020204" pitchFamily="34" charset="0"/>
                  <a:cs typeface="Arial" panose="020B0604020202020204" pitchFamily="34" charset="0"/>
                </a:endParaRPr>
              </a:p>
            </p:txBody>
          </p:sp>
        </p:grpSp>
        <p:sp>
          <p:nvSpPr>
            <p:cNvPr id="26642" name="Rectangle 35"/>
            <p:cNvSpPr>
              <a:spLocks noChangeArrowheads="1"/>
            </p:cNvSpPr>
            <p:nvPr/>
          </p:nvSpPr>
          <p:spPr bwMode="auto">
            <a:xfrm>
              <a:off x="654" y="2418"/>
              <a:ext cx="282" cy="308"/>
            </a:xfrm>
            <a:prstGeom prst="rect">
              <a:avLst/>
            </a:prstGeom>
            <a:noFill/>
            <a:ln w="9525">
              <a:noFill/>
              <a:miter lim="800000"/>
              <a:headEnd/>
              <a:tailEnd/>
            </a:ln>
          </p:spPr>
          <p:txBody>
            <a:bodyPr wrap="none" lIns="115888" tIns="58738" rIns="115888" bIns="58738">
              <a:spAutoFit/>
            </a:bodyPr>
            <a:lstStyle/>
            <a:p>
              <a:pPr defTabSz="1152525" eaLnBrk="0" hangingPunct="0"/>
              <a:r>
                <a:rPr lang="en-US" sz="2300" b="1">
                  <a:latin typeface="Arial" panose="020B0604020202020204" pitchFamily="34" charset="0"/>
                  <a:cs typeface="Arial" panose="020B0604020202020204" pitchFamily="34" charset="0"/>
                </a:rPr>
                <a:t>R</a:t>
              </a:r>
            </a:p>
          </p:txBody>
        </p:sp>
        <p:sp>
          <p:nvSpPr>
            <p:cNvPr id="26643" name="Line 36"/>
            <p:cNvSpPr>
              <a:spLocks noChangeShapeType="1"/>
            </p:cNvSpPr>
            <p:nvPr/>
          </p:nvSpPr>
          <p:spPr bwMode="auto">
            <a:xfrm flipV="1">
              <a:off x="788" y="2346"/>
              <a:ext cx="0" cy="108"/>
            </a:xfrm>
            <a:prstGeom prst="line">
              <a:avLst/>
            </a:prstGeom>
            <a:noFill/>
            <a:ln w="12700">
              <a:solidFill>
                <a:schemeClr val="tx1"/>
              </a:solidFill>
              <a:round/>
              <a:headEnd type="none" w="sm" len="sm"/>
              <a:tailEnd type="none" w="sm" len="sm"/>
            </a:ln>
          </p:spPr>
          <p:txBody>
            <a:bodyPr/>
            <a:lstStyle/>
            <a:p>
              <a:endParaRPr lang="en-US" b="1">
                <a:latin typeface="Arial" panose="020B0604020202020204" pitchFamily="34" charset="0"/>
                <a:cs typeface="Arial" panose="020B0604020202020204" pitchFamily="34" charset="0"/>
              </a:endParaRPr>
            </a:p>
          </p:txBody>
        </p:sp>
        <p:sp>
          <p:nvSpPr>
            <p:cNvPr id="26644" name="Line 37"/>
            <p:cNvSpPr>
              <a:spLocks noChangeShapeType="1"/>
            </p:cNvSpPr>
            <p:nvPr/>
          </p:nvSpPr>
          <p:spPr bwMode="auto">
            <a:xfrm flipV="1">
              <a:off x="780" y="2645"/>
              <a:ext cx="0" cy="84"/>
            </a:xfrm>
            <a:prstGeom prst="line">
              <a:avLst/>
            </a:prstGeom>
            <a:noFill/>
            <a:ln w="12700">
              <a:solidFill>
                <a:schemeClr val="tx1"/>
              </a:solidFill>
              <a:round/>
              <a:headEnd type="none" w="sm" len="sm"/>
              <a:tailEnd type="none" w="sm" len="sm"/>
            </a:ln>
          </p:spPr>
          <p:txBody>
            <a:bodyPr/>
            <a:lstStyle/>
            <a:p>
              <a:endParaRPr lang="en-US" b="1">
                <a:latin typeface="Arial" panose="020B0604020202020204" pitchFamily="34" charset="0"/>
                <a:cs typeface="Arial" panose="020B0604020202020204" pitchFamily="34" charset="0"/>
              </a:endParaRPr>
            </a:p>
          </p:txBody>
        </p:sp>
        <p:sp>
          <p:nvSpPr>
            <p:cNvPr id="26645" name="Rectangle 38"/>
            <p:cNvSpPr>
              <a:spLocks noChangeArrowheads="1"/>
            </p:cNvSpPr>
            <p:nvPr/>
          </p:nvSpPr>
          <p:spPr bwMode="auto">
            <a:xfrm>
              <a:off x="5155" y="2860"/>
              <a:ext cx="564" cy="299"/>
            </a:xfrm>
            <a:prstGeom prst="rect">
              <a:avLst/>
            </a:prstGeom>
            <a:noFill/>
            <a:ln w="9525">
              <a:noFill/>
              <a:miter lim="800000"/>
              <a:headEnd/>
              <a:tailEnd/>
            </a:ln>
          </p:spPr>
          <p:txBody>
            <a:bodyPr wrap="none" lIns="90488" tIns="44450" rIns="90488" bIns="44450">
              <a:spAutoFit/>
            </a:bodyPr>
            <a:lstStyle/>
            <a:p>
              <a:pPr eaLnBrk="0" hangingPunct="0"/>
              <a:r>
                <a:rPr lang="en-US" b="1" dirty="0">
                  <a:latin typeface="Arial" panose="020B0604020202020204" pitchFamily="34" charset="0"/>
                  <a:cs typeface="Arial" panose="020B0604020202020204" pitchFamily="34" charset="0"/>
                </a:rPr>
                <a:t>Time</a:t>
              </a:r>
            </a:p>
          </p:txBody>
        </p:sp>
        <p:sp>
          <p:nvSpPr>
            <p:cNvPr id="26646" name="Line 39"/>
            <p:cNvSpPr>
              <a:spLocks noChangeShapeType="1"/>
            </p:cNvSpPr>
            <p:nvPr/>
          </p:nvSpPr>
          <p:spPr bwMode="auto">
            <a:xfrm>
              <a:off x="3940" y="2745"/>
              <a:ext cx="0" cy="389"/>
            </a:xfrm>
            <a:prstGeom prst="line">
              <a:avLst/>
            </a:prstGeom>
            <a:noFill/>
            <a:ln w="12700">
              <a:solidFill>
                <a:schemeClr val="tx1"/>
              </a:solidFill>
              <a:prstDash val="sysDot"/>
              <a:round/>
              <a:headEnd type="none" w="sm" len="sm"/>
              <a:tailEnd type="none" w="sm" len="sm"/>
            </a:ln>
          </p:spPr>
          <p:txBody>
            <a:bodyPr/>
            <a:lstStyle/>
            <a:p>
              <a:endParaRPr lang="en-US" b="1">
                <a:latin typeface="Arial" panose="020B0604020202020204" pitchFamily="34" charset="0"/>
                <a:cs typeface="Arial" panose="020B0604020202020204" pitchFamily="34" charset="0"/>
              </a:endParaRPr>
            </a:p>
          </p:txBody>
        </p:sp>
        <p:sp>
          <p:nvSpPr>
            <p:cNvPr id="26647" name="Rectangle 40"/>
            <p:cNvSpPr>
              <a:spLocks noChangeArrowheads="1"/>
            </p:cNvSpPr>
            <p:nvPr/>
          </p:nvSpPr>
          <p:spPr bwMode="auto">
            <a:xfrm>
              <a:off x="-273" y="1671"/>
              <a:ext cx="842" cy="459"/>
            </a:xfrm>
            <a:prstGeom prst="rect">
              <a:avLst/>
            </a:prstGeom>
            <a:noFill/>
            <a:ln w="9525">
              <a:noFill/>
              <a:miter lim="800000"/>
              <a:headEnd/>
              <a:tailEnd/>
            </a:ln>
          </p:spPr>
          <p:txBody>
            <a:bodyPr wrap="none" lIns="90488" tIns="44450" rIns="90488" bIns="44450">
              <a:spAutoFit/>
            </a:bodyPr>
            <a:lstStyle/>
            <a:p>
              <a:pPr eaLnBrk="0" hangingPunct="0"/>
              <a:r>
                <a:rPr lang="en-US" sz="2000" b="1" dirty="0">
                  <a:latin typeface="Arial" panose="020B0604020202020204" pitchFamily="34" charset="0"/>
                  <a:cs typeface="Arial" panose="020B0604020202020204" pitchFamily="34" charset="0"/>
                </a:rPr>
                <a:t>Inventory</a:t>
              </a:r>
            </a:p>
            <a:p>
              <a:pPr eaLnBrk="0" hangingPunct="0"/>
              <a:r>
                <a:rPr lang="en-US" sz="2000" b="1" dirty="0">
                  <a:latin typeface="Arial" panose="020B0604020202020204" pitchFamily="34" charset="0"/>
                  <a:cs typeface="Arial" panose="020B0604020202020204" pitchFamily="34" charset="0"/>
                </a:rPr>
                <a:t>on hand</a:t>
              </a:r>
            </a:p>
          </p:txBody>
        </p:sp>
        <p:sp>
          <p:nvSpPr>
            <p:cNvPr id="26648" name="Rectangle 41"/>
            <p:cNvSpPr>
              <a:spLocks noChangeArrowheads="1"/>
            </p:cNvSpPr>
            <p:nvPr/>
          </p:nvSpPr>
          <p:spPr bwMode="auto">
            <a:xfrm>
              <a:off x="5155" y="3974"/>
              <a:ext cx="116" cy="327"/>
            </a:xfrm>
            <a:prstGeom prst="rect">
              <a:avLst/>
            </a:prstGeom>
            <a:noFill/>
            <a:ln w="9525">
              <a:noFill/>
              <a:miter lim="800000"/>
              <a:headEnd/>
              <a:tailEnd/>
            </a:ln>
          </p:spPr>
          <p:txBody>
            <a:bodyPr wrap="none" anchor="ctr"/>
            <a:lstStyle/>
            <a:p>
              <a:endParaRPr lang="en-US" b="1">
                <a:latin typeface="Arial" panose="020B0604020202020204" pitchFamily="34" charset="0"/>
                <a:cs typeface="Arial" panose="020B0604020202020204" pitchFamily="34" charset="0"/>
              </a:endParaRPr>
            </a:p>
          </p:txBody>
        </p:sp>
      </p:grpSp>
      <p:sp>
        <p:nvSpPr>
          <p:cNvPr id="2" name="TextBox 1"/>
          <p:cNvSpPr txBox="1"/>
          <p:nvPr/>
        </p:nvSpPr>
        <p:spPr>
          <a:xfrm>
            <a:off x="3853198" y="6190493"/>
            <a:ext cx="4588051" cy="523220"/>
          </a:xfrm>
          <a:prstGeom prst="rect">
            <a:avLst/>
          </a:prstGeom>
          <a:noFill/>
        </p:spPr>
        <p:txBody>
          <a:bodyPr wrap="none" rtlCol="0">
            <a:spAutoFit/>
          </a:bodyPr>
          <a:lstStyle/>
          <a:p>
            <a:r>
              <a:rPr lang="en-US" sz="2800" b="1" i="1" dirty="0">
                <a:solidFill>
                  <a:srgbClr val="FF0000"/>
                </a:solidFill>
                <a:latin typeface="Arial" panose="020B0604020202020204" pitchFamily="34" charset="0"/>
                <a:cs typeface="Arial" panose="020B0604020202020204" pitchFamily="34" charset="0"/>
              </a:rPr>
              <a:t>We want to find optimal Q</a:t>
            </a:r>
          </a:p>
        </p:txBody>
      </p:sp>
    </p:spTree>
    <p:extLst>
      <p:ext uri="{BB962C8B-B14F-4D97-AF65-F5344CB8AC3E}">
        <p14:creationId xmlns:p14="http://schemas.microsoft.com/office/powerpoint/2010/main" val="1135827514"/>
      </p:ext>
    </p:extLst>
  </p:cSld>
  <p:clrMapOvr>
    <a:masterClrMapping/>
  </p:clrMapOvr>
  <p:transition>
    <p:pull dir="ru"/>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bwMode="auto">
          <a:xfrm>
            <a:off x="2209800" y="457200"/>
            <a:ext cx="7772400" cy="838200"/>
          </a:xfrm>
          <a:noFill/>
          <a:ln>
            <a:miter lim="800000"/>
            <a:headEnd/>
            <a:tailEnd/>
          </a:ln>
        </p:spPr>
        <p:txBody>
          <a:bodyPr vert="horz" wrap="square" lIns="90488" tIns="44450" rIns="90488" bIns="44450" numCol="1" anchor="b" anchorCtr="0" compatLnSpc="1">
            <a:prstTxWarp prst="textNoShape">
              <a:avLst/>
            </a:prstTxWarp>
          </a:bodyPr>
          <a:lstStyle/>
          <a:p>
            <a:r>
              <a:rPr lang="en-US" b="1">
                <a:solidFill>
                  <a:srgbClr val="0000CC"/>
                </a:solidFill>
                <a:latin typeface="Arial" charset="0"/>
                <a:cs typeface="Arial" charset="0"/>
              </a:rPr>
              <a:t>Cost Minimization Goal</a:t>
            </a:r>
          </a:p>
        </p:txBody>
      </p:sp>
      <p:sp>
        <p:nvSpPr>
          <p:cNvPr id="24579" name="Line 3"/>
          <p:cNvSpPr>
            <a:spLocks noChangeShapeType="1"/>
          </p:cNvSpPr>
          <p:nvPr/>
        </p:nvSpPr>
        <p:spPr bwMode="auto">
          <a:xfrm>
            <a:off x="2513013" y="2385902"/>
            <a:ext cx="0" cy="3906838"/>
          </a:xfrm>
          <a:prstGeom prst="line">
            <a:avLst/>
          </a:prstGeom>
          <a:noFill/>
          <a:ln w="12700">
            <a:solidFill>
              <a:schemeClr val="tx1"/>
            </a:solidFill>
            <a:round/>
            <a:headEnd type="none" w="sm" len="sm"/>
            <a:tailEnd type="none" w="sm" len="sm"/>
          </a:ln>
        </p:spPr>
        <p:txBody>
          <a:bodyPr/>
          <a:lstStyle/>
          <a:p>
            <a:endParaRPr lang="en-US" b="1"/>
          </a:p>
        </p:txBody>
      </p:sp>
      <p:sp>
        <p:nvSpPr>
          <p:cNvPr id="24580" name="Line 4"/>
          <p:cNvSpPr>
            <a:spLocks noChangeShapeType="1"/>
          </p:cNvSpPr>
          <p:nvPr/>
        </p:nvSpPr>
        <p:spPr bwMode="auto">
          <a:xfrm>
            <a:off x="2055814" y="6280040"/>
            <a:ext cx="7621587" cy="0"/>
          </a:xfrm>
          <a:prstGeom prst="line">
            <a:avLst/>
          </a:prstGeom>
          <a:noFill/>
          <a:ln w="12700">
            <a:solidFill>
              <a:schemeClr val="tx1"/>
            </a:solidFill>
            <a:round/>
            <a:headEnd type="none" w="sm" len="sm"/>
            <a:tailEnd type="none" w="sm" len="sm"/>
          </a:ln>
        </p:spPr>
        <p:txBody>
          <a:bodyPr/>
          <a:lstStyle/>
          <a:p>
            <a:endParaRPr lang="en-US" b="1"/>
          </a:p>
        </p:txBody>
      </p:sp>
      <p:grpSp>
        <p:nvGrpSpPr>
          <p:cNvPr id="2" name="Group 5"/>
          <p:cNvGrpSpPr>
            <a:grpSpLocks/>
          </p:cNvGrpSpPr>
          <p:nvPr/>
        </p:nvGrpSpPr>
        <p:grpSpPr bwMode="auto">
          <a:xfrm>
            <a:off x="2873376" y="3925777"/>
            <a:ext cx="7588251" cy="2046288"/>
            <a:chOff x="850" y="2791"/>
            <a:chExt cx="4780" cy="1289"/>
          </a:xfrm>
        </p:grpSpPr>
        <p:sp>
          <p:nvSpPr>
            <p:cNvPr id="24602" name="Arc 6"/>
            <p:cNvSpPr>
              <a:spLocks/>
            </p:cNvSpPr>
            <p:nvPr/>
          </p:nvSpPr>
          <p:spPr bwMode="auto">
            <a:xfrm>
              <a:off x="850" y="2791"/>
              <a:ext cx="3791" cy="128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38100" cap="rnd">
              <a:solidFill>
                <a:srgbClr val="FF0000"/>
              </a:solidFill>
              <a:round/>
              <a:headEnd type="none" w="sm" len="sm"/>
              <a:tailEnd type="none" w="sm" len="sm"/>
            </a:ln>
          </p:spPr>
          <p:txBody>
            <a:bodyPr/>
            <a:lstStyle/>
            <a:p>
              <a:endParaRPr lang="en-US" b="1"/>
            </a:p>
          </p:txBody>
        </p:sp>
        <p:sp>
          <p:nvSpPr>
            <p:cNvPr id="24603" name="Rectangle 7"/>
            <p:cNvSpPr>
              <a:spLocks noChangeArrowheads="1"/>
            </p:cNvSpPr>
            <p:nvPr/>
          </p:nvSpPr>
          <p:spPr bwMode="auto">
            <a:xfrm>
              <a:off x="4340" y="3784"/>
              <a:ext cx="1290" cy="250"/>
            </a:xfrm>
            <a:prstGeom prst="rect">
              <a:avLst/>
            </a:prstGeom>
            <a:noFill/>
            <a:ln w="9525">
              <a:noFill/>
              <a:miter lim="800000"/>
              <a:headEnd/>
              <a:tailEnd/>
            </a:ln>
          </p:spPr>
          <p:txBody>
            <a:bodyPr wrap="none" lIns="90488" tIns="44450" rIns="90488" bIns="44450">
              <a:spAutoFit/>
            </a:bodyPr>
            <a:lstStyle/>
            <a:p>
              <a:pPr eaLnBrk="0" hangingPunct="0"/>
              <a:r>
                <a:rPr lang="en-US" sz="2000" b="1">
                  <a:solidFill>
                    <a:srgbClr val="FF0000"/>
                  </a:solidFill>
                  <a:cs typeface="Arial" charset="0"/>
                </a:rPr>
                <a:t>Ordering Costs</a:t>
              </a:r>
            </a:p>
          </p:txBody>
        </p:sp>
      </p:grpSp>
      <p:grpSp>
        <p:nvGrpSpPr>
          <p:cNvPr id="3" name="Group 8"/>
          <p:cNvGrpSpPr>
            <a:grpSpLocks/>
          </p:cNvGrpSpPr>
          <p:nvPr/>
        </p:nvGrpSpPr>
        <p:grpSpPr bwMode="auto">
          <a:xfrm>
            <a:off x="2520951" y="3941653"/>
            <a:ext cx="7269163" cy="2055813"/>
            <a:chOff x="628" y="2218"/>
            <a:chExt cx="4579" cy="1295"/>
          </a:xfrm>
        </p:grpSpPr>
        <p:sp>
          <p:nvSpPr>
            <p:cNvPr id="24600" name="Line 9"/>
            <p:cNvSpPr>
              <a:spLocks noChangeShapeType="1"/>
            </p:cNvSpPr>
            <p:nvPr/>
          </p:nvSpPr>
          <p:spPr bwMode="auto">
            <a:xfrm flipV="1">
              <a:off x="628" y="2623"/>
              <a:ext cx="4240" cy="890"/>
            </a:xfrm>
            <a:prstGeom prst="line">
              <a:avLst/>
            </a:prstGeom>
            <a:noFill/>
            <a:ln w="38100">
              <a:solidFill>
                <a:schemeClr val="accent2"/>
              </a:solidFill>
              <a:round/>
              <a:headEnd type="none" w="sm" len="sm"/>
              <a:tailEnd type="none" w="sm" len="sm"/>
            </a:ln>
          </p:spPr>
          <p:txBody>
            <a:bodyPr/>
            <a:lstStyle/>
            <a:p>
              <a:endParaRPr lang="en-US" b="1"/>
            </a:p>
          </p:txBody>
        </p:sp>
        <p:sp>
          <p:nvSpPr>
            <p:cNvPr id="24601" name="Rectangle 10"/>
            <p:cNvSpPr>
              <a:spLocks noChangeArrowheads="1"/>
            </p:cNvSpPr>
            <p:nvPr/>
          </p:nvSpPr>
          <p:spPr bwMode="auto">
            <a:xfrm>
              <a:off x="4490" y="2218"/>
              <a:ext cx="717" cy="444"/>
            </a:xfrm>
            <a:prstGeom prst="rect">
              <a:avLst/>
            </a:prstGeom>
            <a:noFill/>
            <a:ln w="9525">
              <a:noFill/>
              <a:miter lim="800000"/>
              <a:headEnd/>
              <a:tailEnd/>
            </a:ln>
          </p:spPr>
          <p:txBody>
            <a:bodyPr wrap="none" lIns="90488" tIns="44450" rIns="90488" bIns="44450">
              <a:spAutoFit/>
            </a:bodyPr>
            <a:lstStyle/>
            <a:p>
              <a:pPr eaLnBrk="0" hangingPunct="0"/>
              <a:r>
                <a:rPr lang="en-US" sz="2000" b="1">
                  <a:solidFill>
                    <a:schemeClr val="accent2"/>
                  </a:solidFill>
                  <a:cs typeface="Arial" charset="0"/>
                </a:rPr>
                <a:t>Holding</a:t>
              </a:r>
            </a:p>
            <a:p>
              <a:pPr eaLnBrk="0" hangingPunct="0"/>
              <a:r>
                <a:rPr lang="en-US" sz="2000" b="1">
                  <a:solidFill>
                    <a:schemeClr val="accent2"/>
                  </a:solidFill>
                  <a:cs typeface="Arial" charset="0"/>
                </a:rPr>
                <a:t>Costs</a:t>
              </a:r>
            </a:p>
          </p:txBody>
        </p:sp>
      </p:grpSp>
      <p:sp>
        <p:nvSpPr>
          <p:cNvPr id="24583" name="Rectangle 11"/>
          <p:cNvSpPr>
            <a:spLocks noChangeArrowheads="1"/>
          </p:cNvSpPr>
          <p:nvPr/>
        </p:nvSpPr>
        <p:spPr bwMode="auto">
          <a:xfrm>
            <a:off x="6325461" y="6338833"/>
            <a:ext cx="2208939" cy="366767"/>
          </a:xfrm>
          <a:prstGeom prst="rect">
            <a:avLst/>
          </a:prstGeom>
          <a:noFill/>
          <a:ln w="9525">
            <a:noFill/>
            <a:miter lim="800000"/>
            <a:headEnd/>
            <a:tailEnd/>
          </a:ln>
        </p:spPr>
        <p:txBody>
          <a:bodyPr wrap="none" lIns="90488" tIns="44450" rIns="90488" bIns="44450">
            <a:spAutoFit/>
          </a:bodyPr>
          <a:lstStyle/>
          <a:p>
            <a:pPr eaLnBrk="0" hangingPunct="0"/>
            <a:r>
              <a:rPr lang="en-US" sz="1800" b="1" dirty="0">
                <a:cs typeface="Arial" charset="0"/>
              </a:rPr>
              <a:t>Order Quantity (Q)</a:t>
            </a:r>
          </a:p>
        </p:txBody>
      </p:sp>
      <p:sp>
        <p:nvSpPr>
          <p:cNvPr id="24584" name="Rectangle 12"/>
          <p:cNvSpPr>
            <a:spLocks noChangeArrowheads="1"/>
          </p:cNvSpPr>
          <p:nvPr/>
        </p:nvSpPr>
        <p:spPr bwMode="auto">
          <a:xfrm>
            <a:off x="1955800" y="3432065"/>
            <a:ext cx="361950" cy="920750"/>
          </a:xfrm>
          <a:prstGeom prst="rect">
            <a:avLst/>
          </a:prstGeom>
          <a:noFill/>
          <a:ln w="9525">
            <a:noFill/>
            <a:miter lim="800000"/>
            <a:headEnd/>
            <a:tailEnd/>
          </a:ln>
        </p:spPr>
        <p:txBody>
          <a:bodyPr wrap="none" lIns="90488" tIns="44450" rIns="90488" bIns="44450">
            <a:spAutoFit/>
          </a:bodyPr>
          <a:lstStyle/>
          <a:p>
            <a:pPr eaLnBrk="0" hangingPunct="0">
              <a:lnSpc>
                <a:spcPct val="75000"/>
              </a:lnSpc>
            </a:pPr>
            <a:r>
              <a:rPr lang="en-US" sz="1800" b="1">
                <a:cs typeface="Arial" charset="0"/>
              </a:rPr>
              <a:t>C</a:t>
            </a:r>
          </a:p>
          <a:p>
            <a:pPr eaLnBrk="0" hangingPunct="0">
              <a:lnSpc>
                <a:spcPct val="75000"/>
              </a:lnSpc>
            </a:pPr>
            <a:r>
              <a:rPr lang="en-US" sz="1800" b="1">
                <a:cs typeface="Arial" charset="0"/>
              </a:rPr>
              <a:t>O</a:t>
            </a:r>
          </a:p>
          <a:p>
            <a:pPr eaLnBrk="0" hangingPunct="0">
              <a:lnSpc>
                <a:spcPct val="75000"/>
              </a:lnSpc>
            </a:pPr>
            <a:r>
              <a:rPr lang="en-US" sz="1800" b="1">
                <a:cs typeface="Arial" charset="0"/>
              </a:rPr>
              <a:t>S</a:t>
            </a:r>
          </a:p>
          <a:p>
            <a:pPr eaLnBrk="0" hangingPunct="0">
              <a:lnSpc>
                <a:spcPct val="75000"/>
              </a:lnSpc>
            </a:pPr>
            <a:r>
              <a:rPr lang="en-US" sz="1800" b="1">
                <a:cs typeface="Arial" charset="0"/>
              </a:rPr>
              <a:t>T</a:t>
            </a:r>
          </a:p>
        </p:txBody>
      </p:sp>
      <p:grpSp>
        <p:nvGrpSpPr>
          <p:cNvPr id="4" name="Group 13"/>
          <p:cNvGrpSpPr>
            <a:grpSpLocks/>
          </p:cNvGrpSpPr>
          <p:nvPr/>
        </p:nvGrpSpPr>
        <p:grpSpPr bwMode="auto">
          <a:xfrm>
            <a:off x="2505076" y="4698890"/>
            <a:ext cx="8035925" cy="704850"/>
            <a:chOff x="618" y="2695"/>
            <a:chExt cx="5062" cy="444"/>
          </a:xfrm>
        </p:grpSpPr>
        <p:sp>
          <p:nvSpPr>
            <p:cNvPr id="24598" name="Line 14"/>
            <p:cNvSpPr>
              <a:spLocks noChangeShapeType="1"/>
            </p:cNvSpPr>
            <p:nvPr/>
          </p:nvSpPr>
          <p:spPr bwMode="auto">
            <a:xfrm>
              <a:off x="618" y="2839"/>
              <a:ext cx="3685" cy="0"/>
            </a:xfrm>
            <a:prstGeom prst="line">
              <a:avLst/>
            </a:prstGeom>
            <a:noFill/>
            <a:ln w="28575">
              <a:solidFill>
                <a:schemeClr val="tx1"/>
              </a:solidFill>
              <a:round/>
              <a:headEnd type="none" w="sm" len="sm"/>
              <a:tailEnd type="none" w="sm" len="sm"/>
            </a:ln>
          </p:spPr>
          <p:txBody>
            <a:bodyPr/>
            <a:lstStyle/>
            <a:p>
              <a:endParaRPr lang="en-US" b="1"/>
            </a:p>
          </p:txBody>
        </p:sp>
        <p:sp>
          <p:nvSpPr>
            <p:cNvPr id="24599" name="Rectangle 15"/>
            <p:cNvSpPr>
              <a:spLocks noChangeArrowheads="1"/>
            </p:cNvSpPr>
            <p:nvPr/>
          </p:nvSpPr>
          <p:spPr bwMode="auto">
            <a:xfrm>
              <a:off x="4416" y="2695"/>
              <a:ext cx="1264" cy="444"/>
            </a:xfrm>
            <a:prstGeom prst="rect">
              <a:avLst/>
            </a:prstGeom>
            <a:noFill/>
            <a:ln w="9525">
              <a:noFill/>
              <a:miter lim="800000"/>
              <a:headEnd/>
              <a:tailEnd/>
            </a:ln>
          </p:spPr>
          <p:txBody>
            <a:bodyPr wrap="none" lIns="90488" tIns="44450" rIns="90488" bIns="44450">
              <a:spAutoFit/>
            </a:bodyPr>
            <a:lstStyle/>
            <a:p>
              <a:pPr eaLnBrk="0" hangingPunct="0"/>
              <a:r>
                <a:rPr lang="en-US" sz="2000" b="1">
                  <a:cs typeface="Arial" charset="0"/>
                </a:rPr>
                <a:t>Annual Cost of</a:t>
              </a:r>
            </a:p>
            <a:p>
              <a:pPr eaLnBrk="0" hangingPunct="0"/>
              <a:r>
                <a:rPr lang="en-US" sz="2000" b="1">
                  <a:cs typeface="Arial" charset="0"/>
                </a:rPr>
                <a:t>Items (DC)</a:t>
              </a:r>
            </a:p>
          </p:txBody>
        </p:sp>
      </p:grpSp>
      <p:grpSp>
        <p:nvGrpSpPr>
          <p:cNvPr id="5" name="Group 16"/>
          <p:cNvGrpSpPr>
            <a:grpSpLocks/>
          </p:cNvGrpSpPr>
          <p:nvPr/>
        </p:nvGrpSpPr>
        <p:grpSpPr bwMode="auto">
          <a:xfrm>
            <a:off x="3276601" y="3087577"/>
            <a:ext cx="5810251" cy="903288"/>
            <a:chOff x="1153" y="1685"/>
            <a:chExt cx="3660" cy="569"/>
          </a:xfrm>
        </p:grpSpPr>
        <p:sp>
          <p:nvSpPr>
            <p:cNvPr id="24591" name="Rectangle 17"/>
            <p:cNvSpPr>
              <a:spLocks noChangeArrowheads="1"/>
            </p:cNvSpPr>
            <p:nvPr/>
          </p:nvSpPr>
          <p:spPr bwMode="auto">
            <a:xfrm>
              <a:off x="3920" y="1685"/>
              <a:ext cx="893" cy="250"/>
            </a:xfrm>
            <a:prstGeom prst="rect">
              <a:avLst/>
            </a:prstGeom>
            <a:noFill/>
            <a:ln w="38100">
              <a:solidFill>
                <a:srgbClr val="009900"/>
              </a:solidFill>
              <a:miter lim="800000"/>
              <a:headEnd/>
              <a:tailEnd/>
            </a:ln>
          </p:spPr>
          <p:txBody>
            <a:bodyPr wrap="none" lIns="90488" tIns="44450" rIns="90488" bIns="44450">
              <a:spAutoFit/>
            </a:bodyPr>
            <a:lstStyle/>
            <a:p>
              <a:pPr eaLnBrk="0" hangingPunct="0"/>
              <a:r>
                <a:rPr lang="en-US" sz="2000" b="1" dirty="0">
                  <a:solidFill>
                    <a:srgbClr val="009900"/>
                  </a:solidFill>
                  <a:cs typeface="Arial" charset="0"/>
                </a:rPr>
                <a:t>Total Cost</a:t>
              </a:r>
            </a:p>
          </p:txBody>
        </p:sp>
        <p:sp>
          <p:nvSpPr>
            <p:cNvPr id="24592" name="Freeform 18"/>
            <p:cNvSpPr>
              <a:spLocks/>
            </p:cNvSpPr>
            <p:nvPr/>
          </p:nvSpPr>
          <p:spPr bwMode="auto">
            <a:xfrm>
              <a:off x="2221" y="1907"/>
              <a:ext cx="1605" cy="347"/>
            </a:xfrm>
            <a:custGeom>
              <a:avLst/>
              <a:gdLst>
                <a:gd name="T0" fmla="*/ 0 w 1605"/>
                <a:gd name="T1" fmla="*/ 346 h 347"/>
                <a:gd name="T2" fmla="*/ 60 w 1605"/>
                <a:gd name="T3" fmla="*/ 346 h 347"/>
                <a:gd name="T4" fmla="*/ 119 w 1605"/>
                <a:gd name="T5" fmla="*/ 344 h 347"/>
                <a:gd name="T6" fmla="*/ 178 w 1605"/>
                <a:gd name="T7" fmla="*/ 342 h 347"/>
                <a:gd name="T8" fmla="*/ 237 w 1605"/>
                <a:gd name="T9" fmla="*/ 339 h 347"/>
                <a:gd name="T10" fmla="*/ 294 w 1605"/>
                <a:gd name="T11" fmla="*/ 337 h 347"/>
                <a:gd name="T12" fmla="*/ 353 w 1605"/>
                <a:gd name="T13" fmla="*/ 333 h 347"/>
                <a:gd name="T14" fmla="*/ 410 w 1605"/>
                <a:gd name="T15" fmla="*/ 328 h 347"/>
                <a:gd name="T16" fmla="*/ 467 w 1605"/>
                <a:gd name="T17" fmla="*/ 324 h 347"/>
                <a:gd name="T18" fmla="*/ 524 w 1605"/>
                <a:gd name="T19" fmla="*/ 319 h 347"/>
                <a:gd name="T20" fmla="*/ 579 w 1605"/>
                <a:gd name="T21" fmla="*/ 314 h 347"/>
                <a:gd name="T22" fmla="*/ 634 w 1605"/>
                <a:gd name="T23" fmla="*/ 306 h 347"/>
                <a:gd name="T24" fmla="*/ 688 w 1605"/>
                <a:gd name="T25" fmla="*/ 301 h 347"/>
                <a:gd name="T26" fmla="*/ 741 w 1605"/>
                <a:gd name="T27" fmla="*/ 294 h 347"/>
                <a:gd name="T28" fmla="*/ 794 w 1605"/>
                <a:gd name="T29" fmla="*/ 287 h 347"/>
                <a:gd name="T30" fmla="*/ 846 w 1605"/>
                <a:gd name="T31" fmla="*/ 278 h 347"/>
                <a:gd name="T32" fmla="*/ 897 w 1605"/>
                <a:gd name="T33" fmla="*/ 270 h 347"/>
                <a:gd name="T34" fmla="*/ 945 w 1605"/>
                <a:gd name="T35" fmla="*/ 261 h 347"/>
                <a:gd name="T36" fmla="*/ 993 w 1605"/>
                <a:gd name="T37" fmla="*/ 252 h 347"/>
                <a:gd name="T38" fmla="*/ 1039 w 1605"/>
                <a:gd name="T39" fmla="*/ 243 h 347"/>
                <a:gd name="T40" fmla="*/ 1085 w 1605"/>
                <a:gd name="T41" fmla="*/ 234 h 347"/>
                <a:gd name="T42" fmla="*/ 1129 w 1605"/>
                <a:gd name="T43" fmla="*/ 225 h 347"/>
                <a:gd name="T44" fmla="*/ 1171 w 1605"/>
                <a:gd name="T45" fmla="*/ 215 h 347"/>
                <a:gd name="T46" fmla="*/ 1212 w 1605"/>
                <a:gd name="T47" fmla="*/ 204 h 347"/>
                <a:gd name="T48" fmla="*/ 1252 w 1605"/>
                <a:gd name="T49" fmla="*/ 193 h 347"/>
                <a:gd name="T50" fmla="*/ 1289 w 1605"/>
                <a:gd name="T51" fmla="*/ 182 h 347"/>
                <a:gd name="T52" fmla="*/ 1324 w 1605"/>
                <a:gd name="T53" fmla="*/ 171 h 347"/>
                <a:gd name="T54" fmla="*/ 1359 w 1605"/>
                <a:gd name="T55" fmla="*/ 161 h 347"/>
                <a:gd name="T56" fmla="*/ 1392 w 1605"/>
                <a:gd name="T57" fmla="*/ 148 h 347"/>
                <a:gd name="T58" fmla="*/ 1420 w 1605"/>
                <a:gd name="T59" fmla="*/ 137 h 347"/>
                <a:gd name="T60" fmla="*/ 1449 w 1605"/>
                <a:gd name="T61" fmla="*/ 125 h 347"/>
                <a:gd name="T62" fmla="*/ 1475 w 1605"/>
                <a:gd name="T63" fmla="*/ 114 h 347"/>
                <a:gd name="T64" fmla="*/ 1499 w 1605"/>
                <a:gd name="T65" fmla="*/ 101 h 347"/>
                <a:gd name="T66" fmla="*/ 1521 w 1605"/>
                <a:gd name="T67" fmla="*/ 89 h 347"/>
                <a:gd name="T68" fmla="*/ 1541 w 1605"/>
                <a:gd name="T69" fmla="*/ 76 h 347"/>
                <a:gd name="T70" fmla="*/ 1556 w 1605"/>
                <a:gd name="T71" fmla="*/ 63 h 347"/>
                <a:gd name="T72" fmla="*/ 1572 w 1605"/>
                <a:gd name="T73" fmla="*/ 51 h 347"/>
                <a:gd name="T74" fmla="*/ 1583 w 1605"/>
                <a:gd name="T75" fmla="*/ 38 h 347"/>
                <a:gd name="T76" fmla="*/ 1594 w 1605"/>
                <a:gd name="T77" fmla="*/ 26 h 347"/>
                <a:gd name="T78" fmla="*/ 1600 w 1605"/>
                <a:gd name="T79" fmla="*/ 13 h 347"/>
                <a:gd name="T80" fmla="*/ 1604 w 1605"/>
                <a:gd name="T81" fmla="*/ 0 h 34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605"/>
                <a:gd name="T124" fmla="*/ 0 h 347"/>
                <a:gd name="T125" fmla="*/ 1605 w 1605"/>
                <a:gd name="T126" fmla="*/ 347 h 34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605" h="347">
                  <a:moveTo>
                    <a:pt x="0" y="346"/>
                  </a:moveTo>
                  <a:lnTo>
                    <a:pt x="60" y="346"/>
                  </a:lnTo>
                  <a:lnTo>
                    <a:pt x="119" y="344"/>
                  </a:lnTo>
                  <a:lnTo>
                    <a:pt x="178" y="342"/>
                  </a:lnTo>
                  <a:lnTo>
                    <a:pt x="237" y="339"/>
                  </a:lnTo>
                  <a:lnTo>
                    <a:pt x="294" y="337"/>
                  </a:lnTo>
                  <a:lnTo>
                    <a:pt x="353" y="333"/>
                  </a:lnTo>
                  <a:lnTo>
                    <a:pt x="410" y="328"/>
                  </a:lnTo>
                  <a:lnTo>
                    <a:pt x="467" y="324"/>
                  </a:lnTo>
                  <a:lnTo>
                    <a:pt x="524" y="319"/>
                  </a:lnTo>
                  <a:lnTo>
                    <a:pt x="579" y="314"/>
                  </a:lnTo>
                  <a:lnTo>
                    <a:pt x="634" y="306"/>
                  </a:lnTo>
                  <a:lnTo>
                    <a:pt x="688" y="301"/>
                  </a:lnTo>
                  <a:lnTo>
                    <a:pt x="741" y="294"/>
                  </a:lnTo>
                  <a:lnTo>
                    <a:pt x="794" y="287"/>
                  </a:lnTo>
                  <a:lnTo>
                    <a:pt x="846" y="278"/>
                  </a:lnTo>
                  <a:lnTo>
                    <a:pt x="897" y="270"/>
                  </a:lnTo>
                  <a:lnTo>
                    <a:pt x="945" y="261"/>
                  </a:lnTo>
                  <a:lnTo>
                    <a:pt x="993" y="252"/>
                  </a:lnTo>
                  <a:lnTo>
                    <a:pt x="1039" y="243"/>
                  </a:lnTo>
                  <a:lnTo>
                    <a:pt x="1085" y="234"/>
                  </a:lnTo>
                  <a:lnTo>
                    <a:pt x="1129" y="225"/>
                  </a:lnTo>
                  <a:lnTo>
                    <a:pt x="1171" y="215"/>
                  </a:lnTo>
                  <a:lnTo>
                    <a:pt x="1212" y="204"/>
                  </a:lnTo>
                  <a:lnTo>
                    <a:pt x="1252" y="193"/>
                  </a:lnTo>
                  <a:lnTo>
                    <a:pt x="1289" y="182"/>
                  </a:lnTo>
                  <a:lnTo>
                    <a:pt x="1324" y="171"/>
                  </a:lnTo>
                  <a:lnTo>
                    <a:pt x="1359" y="161"/>
                  </a:lnTo>
                  <a:lnTo>
                    <a:pt x="1392" y="148"/>
                  </a:lnTo>
                  <a:lnTo>
                    <a:pt x="1420" y="137"/>
                  </a:lnTo>
                  <a:lnTo>
                    <a:pt x="1449" y="125"/>
                  </a:lnTo>
                  <a:lnTo>
                    <a:pt x="1475" y="114"/>
                  </a:lnTo>
                  <a:lnTo>
                    <a:pt x="1499" y="101"/>
                  </a:lnTo>
                  <a:lnTo>
                    <a:pt x="1521" y="89"/>
                  </a:lnTo>
                  <a:lnTo>
                    <a:pt x="1541" y="76"/>
                  </a:lnTo>
                  <a:lnTo>
                    <a:pt x="1556" y="63"/>
                  </a:lnTo>
                  <a:lnTo>
                    <a:pt x="1572" y="51"/>
                  </a:lnTo>
                  <a:lnTo>
                    <a:pt x="1583" y="38"/>
                  </a:lnTo>
                  <a:lnTo>
                    <a:pt x="1594" y="26"/>
                  </a:lnTo>
                  <a:lnTo>
                    <a:pt x="1600" y="13"/>
                  </a:lnTo>
                  <a:lnTo>
                    <a:pt x="1604" y="0"/>
                  </a:lnTo>
                </a:path>
              </a:pathLst>
            </a:custGeom>
            <a:noFill/>
            <a:ln w="38100" cap="rnd">
              <a:solidFill>
                <a:srgbClr val="009900"/>
              </a:solidFill>
              <a:round/>
              <a:headEnd type="none" w="sm" len="sm"/>
              <a:tailEnd type="none" w="sm" len="sm"/>
            </a:ln>
          </p:spPr>
          <p:txBody>
            <a:bodyPr/>
            <a:lstStyle/>
            <a:p>
              <a:endParaRPr lang="en-US" b="1"/>
            </a:p>
          </p:txBody>
        </p:sp>
        <p:sp>
          <p:nvSpPr>
            <p:cNvPr id="24593" name="Line 19"/>
            <p:cNvSpPr>
              <a:spLocks noChangeShapeType="1"/>
            </p:cNvSpPr>
            <p:nvPr/>
          </p:nvSpPr>
          <p:spPr bwMode="auto">
            <a:xfrm>
              <a:off x="2169" y="2253"/>
              <a:ext cx="48" cy="0"/>
            </a:xfrm>
            <a:prstGeom prst="line">
              <a:avLst/>
            </a:prstGeom>
            <a:noFill/>
            <a:ln w="38100">
              <a:solidFill>
                <a:srgbClr val="009900"/>
              </a:solidFill>
              <a:round/>
              <a:headEnd type="none" w="sm" len="sm"/>
              <a:tailEnd type="none" w="sm" len="sm"/>
            </a:ln>
          </p:spPr>
          <p:txBody>
            <a:bodyPr/>
            <a:lstStyle/>
            <a:p>
              <a:endParaRPr lang="en-US" b="1"/>
            </a:p>
          </p:txBody>
        </p:sp>
        <p:sp>
          <p:nvSpPr>
            <p:cNvPr id="24594" name="Line 20"/>
            <p:cNvSpPr>
              <a:spLocks noChangeShapeType="1"/>
            </p:cNvSpPr>
            <p:nvPr/>
          </p:nvSpPr>
          <p:spPr bwMode="auto">
            <a:xfrm flipV="1">
              <a:off x="3826" y="1890"/>
              <a:ext cx="0" cy="19"/>
            </a:xfrm>
            <a:prstGeom prst="line">
              <a:avLst/>
            </a:prstGeom>
            <a:noFill/>
            <a:ln w="38100">
              <a:solidFill>
                <a:srgbClr val="009900"/>
              </a:solidFill>
              <a:round/>
              <a:headEnd type="none" w="sm" len="sm"/>
              <a:tailEnd type="none" w="sm" len="sm"/>
            </a:ln>
          </p:spPr>
          <p:txBody>
            <a:bodyPr/>
            <a:lstStyle/>
            <a:p>
              <a:endParaRPr lang="en-US" b="1"/>
            </a:p>
          </p:txBody>
        </p:sp>
        <p:sp>
          <p:nvSpPr>
            <p:cNvPr id="24595" name="Freeform 21"/>
            <p:cNvSpPr>
              <a:spLocks/>
            </p:cNvSpPr>
            <p:nvPr/>
          </p:nvSpPr>
          <p:spPr bwMode="auto">
            <a:xfrm>
              <a:off x="1159" y="1954"/>
              <a:ext cx="969" cy="300"/>
            </a:xfrm>
            <a:custGeom>
              <a:avLst/>
              <a:gdLst>
                <a:gd name="T0" fmla="*/ 968 w 969"/>
                <a:gd name="T1" fmla="*/ 299 h 300"/>
                <a:gd name="T2" fmla="*/ 933 w 969"/>
                <a:gd name="T3" fmla="*/ 299 h 300"/>
                <a:gd name="T4" fmla="*/ 896 w 969"/>
                <a:gd name="T5" fmla="*/ 297 h 300"/>
                <a:gd name="T6" fmla="*/ 861 w 969"/>
                <a:gd name="T7" fmla="*/ 295 h 300"/>
                <a:gd name="T8" fmla="*/ 826 w 969"/>
                <a:gd name="T9" fmla="*/ 294 h 300"/>
                <a:gd name="T10" fmla="*/ 791 w 969"/>
                <a:gd name="T11" fmla="*/ 290 h 300"/>
                <a:gd name="T12" fmla="*/ 756 w 969"/>
                <a:gd name="T13" fmla="*/ 288 h 300"/>
                <a:gd name="T14" fmla="*/ 720 w 969"/>
                <a:gd name="T15" fmla="*/ 285 h 300"/>
                <a:gd name="T16" fmla="*/ 685 w 969"/>
                <a:gd name="T17" fmla="*/ 279 h 300"/>
                <a:gd name="T18" fmla="*/ 650 w 969"/>
                <a:gd name="T19" fmla="*/ 276 h 300"/>
                <a:gd name="T20" fmla="*/ 617 w 969"/>
                <a:gd name="T21" fmla="*/ 270 h 300"/>
                <a:gd name="T22" fmla="*/ 585 w 969"/>
                <a:gd name="T23" fmla="*/ 265 h 300"/>
                <a:gd name="T24" fmla="*/ 552 w 969"/>
                <a:gd name="T25" fmla="*/ 259 h 300"/>
                <a:gd name="T26" fmla="*/ 519 w 969"/>
                <a:gd name="T27" fmla="*/ 254 h 300"/>
                <a:gd name="T28" fmla="*/ 488 w 969"/>
                <a:gd name="T29" fmla="*/ 247 h 300"/>
                <a:gd name="T30" fmla="*/ 458 w 969"/>
                <a:gd name="T31" fmla="*/ 240 h 300"/>
                <a:gd name="T32" fmla="*/ 427 w 969"/>
                <a:gd name="T33" fmla="*/ 234 h 300"/>
                <a:gd name="T34" fmla="*/ 396 w 969"/>
                <a:gd name="T35" fmla="*/ 225 h 300"/>
                <a:gd name="T36" fmla="*/ 368 w 969"/>
                <a:gd name="T37" fmla="*/ 218 h 300"/>
                <a:gd name="T38" fmla="*/ 339 w 969"/>
                <a:gd name="T39" fmla="*/ 211 h 300"/>
                <a:gd name="T40" fmla="*/ 313 w 969"/>
                <a:gd name="T41" fmla="*/ 202 h 300"/>
                <a:gd name="T42" fmla="*/ 287 w 969"/>
                <a:gd name="T43" fmla="*/ 195 h 300"/>
                <a:gd name="T44" fmla="*/ 260 w 969"/>
                <a:gd name="T45" fmla="*/ 186 h 300"/>
                <a:gd name="T46" fmla="*/ 236 w 969"/>
                <a:gd name="T47" fmla="*/ 177 h 300"/>
                <a:gd name="T48" fmla="*/ 212 w 969"/>
                <a:gd name="T49" fmla="*/ 168 h 300"/>
                <a:gd name="T50" fmla="*/ 190 w 969"/>
                <a:gd name="T51" fmla="*/ 157 h 300"/>
                <a:gd name="T52" fmla="*/ 168 w 969"/>
                <a:gd name="T53" fmla="*/ 148 h 300"/>
                <a:gd name="T54" fmla="*/ 146 w 969"/>
                <a:gd name="T55" fmla="*/ 139 h 300"/>
                <a:gd name="T56" fmla="*/ 129 w 969"/>
                <a:gd name="T57" fmla="*/ 128 h 300"/>
                <a:gd name="T58" fmla="*/ 109 w 969"/>
                <a:gd name="T59" fmla="*/ 117 h 300"/>
                <a:gd name="T60" fmla="*/ 94 w 969"/>
                <a:gd name="T61" fmla="*/ 108 h 300"/>
                <a:gd name="T62" fmla="*/ 76 w 969"/>
                <a:gd name="T63" fmla="*/ 97 h 300"/>
                <a:gd name="T64" fmla="*/ 63 w 969"/>
                <a:gd name="T65" fmla="*/ 87 h 300"/>
                <a:gd name="T66" fmla="*/ 50 w 969"/>
                <a:gd name="T67" fmla="*/ 76 h 300"/>
                <a:gd name="T68" fmla="*/ 39 w 969"/>
                <a:gd name="T69" fmla="*/ 65 h 300"/>
                <a:gd name="T70" fmla="*/ 28 w 969"/>
                <a:gd name="T71" fmla="*/ 54 h 300"/>
                <a:gd name="T72" fmla="*/ 19 w 969"/>
                <a:gd name="T73" fmla="*/ 43 h 300"/>
                <a:gd name="T74" fmla="*/ 13 w 969"/>
                <a:gd name="T75" fmla="*/ 33 h 300"/>
                <a:gd name="T76" fmla="*/ 6 w 969"/>
                <a:gd name="T77" fmla="*/ 22 h 300"/>
                <a:gd name="T78" fmla="*/ 2 w 969"/>
                <a:gd name="T79" fmla="*/ 11 h 300"/>
                <a:gd name="T80" fmla="*/ 0 w 969"/>
                <a:gd name="T81" fmla="*/ 0 h 30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969"/>
                <a:gd name="T124" fmla="*/ 0 h 300"/>
                <a:gd name="T125" fmla="*/ 969 w 969"/>
                <a:gd name="T126" fmla="*/ 300 h 30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969" h="300">
                  <a:moveTo>
                    <a:pt x="968" y="299"/>
                  </a:moveTo>
                  <a:lnTo>
                    <a:pt x="933" y="299"/>
                  </a:lnTo>
                  <a:lnTo>
                    <a:pt x="896" y="297"/>
                  </a:lnTo>
                  <a:lnTo>
                    <a:pt x="861" y="295"/>
                  </a:lnTo>
                  <a:lnTo>
                    <a:pt x="826" y="294"/>
                  </a:lnTo>
                  <a:lnTo>
                    <a:pt x="791" y="290"/>
                  </a:lnTo>
                  <a:lnTo>
                    <a:pt x="756" y="288"/>
                  </a:lnTo>
                  <a:lnTo>
                    <a:pt x="720" y="285"/>
                  </a:lnTo>
                  <a:lnTo>
                    <a:pt x="685" y="279"/>
                  </a:lnTo>
                  <a:lnTo>
                    <a:pt x="650" y="276"/>
                  </a:lnTo>
                  <a:lnTo>
                    <a:pt x="617" y="270"/>
                  </a:lnTo>
                  <a:lnTo>
                    <a:pt x="585" y="265"/>
                  </a:lnTo>
                  <a:lnTo>
                    <a:pt x="552" y="259"/>
                  </a:lnTo>
                  <a:lnTo>
                    <a:pt x="519" y="254"/>
                  </a:lnTo>
                  <a:lnTo>
                    <a:pt x="488" y="247"/>
                  </a:lnTo>
                  <a:lnTo>
                    <a:pt x="458" y="240"/>
                  </a:lnTo>
                  <a:lnTo>
                    <a:pt x="427" y="234"/>
                  </a:lnTo>
                  <a:lnTo>
                    <a:pt x="396" y="225"/>
                  </a:lnTo>
                  <a:lnTo>
                    <a:pt x="368" y="218"/>
                  </a:lnTo>
                  <a:lnTo>
                    <a:pt x="339" y="211"/>
                  </a:lnTo>
                  <a:lnTo>
                    <a:pt x="313" y="202"/>
                  </a:lnTo>
                  <a:lnTo>
                    <a:pt x="287" y="195"/>
                  </a:lnTo>
                  <a:lnTo>
                    <a:pt x="260" y="186"/>
                  </a:lnTo>
                  <a:lnTo>
                    <a:pt x="236" y="177"/>
                  </a:lnTo>
                  <a:lnTo>
                    <a:pt x="212" y="168"/>
                  </a:lnTo>
                  <a:lnTo>
                    <a:pt x="190" y="157"/>
                  </a:lnTo>
                  <a:lnTo>
                    <a:pt x="168" y="148"/>
                  </a:lnTo>
                  <a:lnTo>
                    <a:pt x="146" y="139"/>
                  </a:lnTo>
                  <a:lnTo>
                    <a:pt x="129" y="128"/>
                  </a:lnTo>
                  <a:lnTo>
                    <a:pt x="109" y="117"/>
                  </a:lnTo>
                  <a:lnTo>
                    <a:pt x="94" y="108"/>
                  </a:lnTo>
                  <a:lnTo>
                    <a:pt x="76" y="97"/>
                  </a:lnTo>
                  <a:lnTo>
                    <a:pt x="63" y="87"/>
                  </a:lnTo>
                  <a:lnTo>
                    <a:pt x="50" y="76"/>
                  </a:lnTo>
                  <a:lnTo>
                    <a:pt x="39" y="65"/>
                  </a:lnTo>
                  <a:lnTo>
                    <a:pt x="28" y="54"/>
                  </a:lnTo>
                  <a:lnTo>
                    <a:pt x="19" y="43"/>
                  </a:lnTo>
                  <a:lnTo>
                    <a:pt x="13" y="33"/>
                  </a:lnTo>
                  <a:lnTo>
                    <a:pt x="6" y="22"/>
                  </a:lnTo>
                  <a:lnTo>
                    <a:pt x="2" y="11"/>
                  </a:lnTo>
                  <a:lnTo>
                    <a:pt x="0" y="0"/>
                  </a:lnTo>
                </a:path>
              </a:pathLst>
            </a:custGeom>
            <a:noFill/>
            <a:ln w="38100" cap="rnd">
              <a:solidFill>
                <a:srgbClr val="009900"/>
              </a:solidFill>
              <a:round/>
              <a:headEnd type="none" w="sm" len="sm"/>
              <a:tailEnd type="none" w="sm" len="sm"/>
            </a:ln>
          </p:spPr>
          <p:txBody>
            <a:bodyPr/>
            <a:lstStyle/>
            <a:p>
              <a:endParaRPr lang="en-US" b="1"/>
            </a:p>
          </p:txBody>
        </p:sp>
        <p:sp>
          <p:nvSpPr>
            <p:cNvPr id="24596" name="Line 22"/>
            <p:cNvSpPr>
              <a:spLocks noChangeShapeType="1"/>
            </p:cNvSpPr>
            <p:nvPr/>
          </p:nvSpPr>
          <p:spPr bwMode="auto">
            <a:xfrm flipH="1">
              <a:off x="2126" y="2253"/>
              <a:ext cx="40" cy="0"/>
            </a:xfrm>
            <a:prstGeom prst="line">
              <a:avLst/>
            </a:prstGeom>
            <a:noFill/>
            <a:ln w="38100">
              <a:solidFill>
                <a:srgbClr val="009900"/>
              </a:solidFill>
              <a:round/>
              <a:headEnd type="none" w="sm" len="sm"/>
              <a:tailEnd type="none" w="sm" len="sm"/>
            </a:ln>
          </p:spPr>
          <p:txBody>
            <a:bodyPr/>
            <a:lstStyle/>
            <a:p>
              <a:endParaRPr lang="en-US" b="1"/>
            </a:p>
          </p:txBody>
        </p:sp>
        <p:sp>
          <p:nvSpPr>
            <p:cNvPr id="24597" name="Line 23"/>
            <p:cNvSpPr>
              <a:spLocks noChangeShapeType="1"/>
            </p:cNvSpPr>
            <p:nvPr/>
          </p:nvSpPr>
          <p:spPr bwMode="auto">
            <a:xfrm flipH="1" flipV="1">
              <a:off x="1153" y="1939"/>
              <a:ext cx="8" cy="17"/>
            </a:xfrm>
            <a:prstGeom prst="line">
              <a:avLst/>
            </a:prstGeom>
            <a:noFill/>
            <a:ln w="38100">
              <a:solidFill>
                <a:srgbClr val="009900"/>
              </a:solidFill>
              <a:round/>
              <a:headEnd type="none" w="sm" len="sm"/>
              <a:tailEnd type="none" w="sm" len="sm"/>
            </a:ln>
          </p:spPr>
          <p:txBody>
            <a:bodyPr/>
            <a:lstStyle/>
            <a:p>
              <a:endParaRPr lang="en-US" b="1"/>
            </a:p>
          </p:txBody>
        </p:sp>
      </p:grpSp>
      <p:grpSp>
        <p:nvGrpSpPr>
          <p:cNvPr id="6" name="Group 25"/>
          <p:cNvGrpSpPr>
            <a:grpSpLocks/>
          </p:cNvGrpSpPr>
          <p:nvPr/>
        </p:nvGrpSpPr>
        <p:grpSpPr bwMode="auto">
          <a:xfrm>
            <a:off x="4737104" y="4001978"/>
            <a:ext cx="430213" cy="2613025"/>
            <a:chOff x="2024" y="2256"/>
            <a:chExt cx="271" cy="1646"/>
          </a:xfrm>
        </p:grpSpPr>
        <p:sp>
          <p:nvSpPr>
            <p:cNvPr id="24589" name="Rectangle 26"/>
            <p:cNvSpPr>
              <a:spLocks noChangeArrowheads="1"/>
            </p:cNvSpPr>
            <p:nvPr/>
          </p:nvSpPr>
          <p:spPr bwMode="auto">
            <a:xfrm>
              <a:off x="2024" y="3671"/>
              <a:ext cx="271" cy="231"/>
            </a:xfrm>
            <a:prstGeom prst="rect">
              <a:avLst/>
            </a:prstGeom>
            <a:noFill/>
            <a:ln w="9525">
              <a:noFill/>
              <a:miter lim="800000"/>
              <a:headEnd/>
              <a:tailEnd/>
            </a:ln>
          </p:spPr>
          <p:txBody>
            <a:bodyPr wrap="none" lIns="90488" tIns="44450" rIns="90488" bIns="44450">
              <a:spAutoFit/>
            </a:bodyPr>
            <a:lstStyle/>
            <a:p>
              <a:pPr eaLnBrk="0" hangingPunct="0"/>
              <a:r>
                <a:rPr lang="en-US" sz="1800" b="1" dirty="0">
                  <a:cs typeface="Arial" charset="0"/>
                </a:rPr>
                <a:t>Q</a:t>
              </a:r>
              <a:r>
                <a:rPr lang="en-US" sz="2000" b="1" baseline="30000" dirty="0">
                  <a:cs typeface="Arial" charset="0"/>
                </a:rPr>
                <a:t>*</a:t>
              </a:r>
              <a:endParaRPr lang="en-US" sz="1800" b="1" baseline="30000" dirty="0">
                <a:cs typeface="Arial" charset="0"/>
              </a:endParaRPr>
            </a:p>
          </p:txBody>
        </p:sp>
        <p:sp>
          <p:nvSpPr>
            <p:cNvPr id="24590" name="Line 27"/>
            <p:cNvSpPr>
              <a:spLocks noChangeShapeType="1"/>
            </p:cNvSpPr>
            <p:nvPr/>
          </p:nvSpPr>
          <p:spPr bwMode="auto">
            <a:xfrm>
              <a:off x="2160" y="2256"/>
              <a:ext cx="0" cy="1440"/>
            </a:xfrm>
            <a:prstGeom prst="line">
              <a:avLst/>
            </a:prstGeom>
            <a:noFill/>
            <a:ln w="38100">
              <a:solidFill>
                <a:schemeClr val="tx1"/>
              </a:solidFill>
              <a:round/>
              <a:headEnd type="none" w="sm" len="sm"/>
              <a:tailEnd type="triangle" w="sm" len="sm"/>
            </a:ln>
          </p:spPr>
          <p:txBody>
            <a:bodyPr/>
            <a:lstStyle/>
            <a:p>
              <a:endParaRPr lang="en-US" b="1"/>
            </a:p>
          </p:txBody>
        </p:sp>
      </p:grpSp>
      <p:sp>
        <p:nvSpPr>
          <p:cNvPr id="987164" name="Text Box 28"/>
          <p:cNvSpPr txBox="1">
            <a:spLocks noChangeArrowheads="1"/>
          </p:cNvSpPr>
          <p:nvPr/>
        </p:nvSpPr>
        <p:spPr bwMode="auto">
          <a:xfrm>
            <a:off x="762000" y="1500201"/>
            <a:ext cx="10439400" cy="707886"/>
          </a:xfrm>
          <a:prstGeom prst="rect">
            <a:avLst/>
          </a:prstGeom>
          <a:solidFill>
            <a:schemeClr val="accent6">
              <a:lumMod val="20000"/>
              <a:lumOff val="80000"/>
            </a:schemeClr>
          </a:solidFill>
          <a:ln w="9525">
            <a:noFill/>
            <a:miter lim="800000"/>
            <a:headEnd type="none" w="sm" len="sm"/>
            <a:tailEnd type="none" w="sm" len="sm"/>
          </a:ln>
        </p:spPr>
        <p:txBody>
          <a:bodyPr wrap="square">
            <a:spAutoFit/>
          </a:bodyPr>
          <a:lstStyle/>
          <a:p>
            <a:pPr>
              <a:spcBef>
                <a:spcPct val="50000"/>
              </a:spcBef>
            </a:pPr>
            <a:r>
              <a:rPr lang="en-US" sz="2000" b="1" dirty="0">
                <a:cs typeface="Arial" charset="0"/>
              </a:rPr>
              <a:t>By adding the purchasing, holding, and ordering costs, we determine the total cost curve, which is used to find the Q</a:t>
            </a:r>
            <a:r>
              <a:rPr lang="en-US" sz="2000" b="1" baseline="30000" dirty="0">
                <a:cs typeface="Arial" charset="0"/>
              </a:rPr>
              <a:t>*</a:t>
            </a:r>
            <a:r>
              <a:rPr lang="en-US" sz="2000" b="1" dirty="0">
                <a:cs typeface="Arial" charset="0"/>
              </a:rPr>
              <a:t>, the optimal order point that minimizes total costs.</a:t>
            </a:r>
          </a:p>
        </p:txBody>
      </p:sp>
    </p:spTree>
    <p:extLst>
      <p:ext uri="{BB962C8B-B14F-4D97-AF65-F5344CB8AC3E}">
        <p14:creationId xmlns:p14="http://schemas.microsoft.com/office/powerpoint/2010/main" val="2496305208"/>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0-#ppt_w/2"/>
                                          </p:val>
                                        </p:tav>
                                        <p:tav tm="100000">
                                          <p:val>
                                            <p:strVal val="#ppt_x"/>
                                          </p:val>
                                        </p:tav>
                                      </p:tavLst>
                                    </p:anim>
                                    <p:anim calcmode="lin" valueType="num">
                                      <p:cBhvr additive="base">
                                        <p:cTn id="20"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0-#ppt_w/2"/>
                                          </p:val>
                                        </p:tav>
                                        <p:tav tm="100000">
                                          <p:val>
                                            <p:strVal val="#ppt_x"/>
                                          </p:val>
                                        </p:tav>
                                      </p:tavLst>
                                    </p:anim>
                                    <p:anim calcmode="lin" valueType="num">
                                      <p:cBhvr additive="base">
                                        <p:cTn id="26"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0-#ppt_w/2"/>
                                          </p:val>
                                        </p:tav>
                                        <p:tav tm="100000">
                                          <p:val>
                                            <p:strVal val="#ppt_x"/>
                                          </p:val>
                                        </p:tav>
                                      </p:tavLst>
                                    </p:anim>
                                    <p:anim calcmode="lin" valueType="num">
                                      <p:cBhvr additive="base">
                                        <p:cTn id="32"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987164"/>
                                        </p:tgtEl>
                                        <p:attrNameLst>
                                          <p:attrName>style.visibility</p:attrName>
                                        </p:attrNameLst>
                                      </p:cBhvr>
                                      <p:to>
                                        <p:strVal val="visible"/>
                                      </p:to>
                                    </p:set>
                                    <p:anim calcmode="lin" valueType="num">
                                      <p:cBhvr additive="base">
                                        <p:cTn id="37" dur="500" fill="hold"/>
                                        <p:tgtEl>
                                          <p:spTgt spid="987164"/>
                                        </p:tgtEl>
                                        <p:attrNameLst>
                                          <p:attrName>ppt_x</p:attrName>
                                        </p:attrNameLst>
                                      </p:cBhvr>
                                      <p:tavLst>
                                        <p:tav tm="0">
                                          <p:val>
                                            <p:strVal val="0-#ppt_w/2"/>
                                          </p:val>
                                        </p:tav>
                                        <p:tav tm="100000">
                                          <p:val>
                                            <p:strVal val="#ppt_x"/>
                                          </p:val>
                                        </p:tav>
                                      </p:tavLst>
                                    </p:anim>
                                    <p:anim calcmode="lin" valueType="num">
                                      <p:cBhvr additive="base">
                                        <p:cTn id="38" dur="500" fill="hold"/>
                                        <p:tgtEl>
                                          <p:spTgt spid="9871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7164" grpId="0" animBg="1"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8195" name="Rectangle 2"/>
              <p:cNvSpPr>
                <a:spLocks noChangeArrowheads="1"/>
              </p:cNvSpPr>
              <p:nvPr/>
            </p:nvSpPr>
            <p:spPr bwMode="auto">
              <a:xfrm>
                <a:off x="838200" y="4038600"/>
                <a:ext cx="4419600" cy="1371600"/>
              </a:xfrm>
              <a:prstGeom prst="rect">
                <a:avLst/>
              </a:prstGeom>
              <a:solidFill>
                <a:srgbClr val="66FF33"/>
              </a:solidFill>
              <a:ln w="9525">
                <a:noFill/>
                <a:miter lim="800000"/>
                <a:headEnd/>
                <a:tailEnd/>
              </a:ln>
            </p:spPr>
            <p:txBody>
              <a:bodyPr wrap="none" anchor="ctr"/>
              <a:lstStyle/>
              <a:p>
                <a:pPr/>
                <a14:m>
                  <m:oMathPara xmlns:m="http://schemas.openxmlformats.org/officeDocument/2006/math">
                    <m:oMathParaPr>
                      <m:jc m:val="centerGroup"/>
                    </m:oMathParaPr>
                    <m:oMath xmlns:m="http://schemas.openxmlformats.org/officeDocument/2006/math">
                      <m:r>
                        <a:rPr lang="en-US" sz="3200" b="1" i="1" smtClean="0">
                          <a:latin typeface="Cambria Math" panose="02040503050406030204" pitchFamily="18" charset="0"/>
                          <a:cs typeface="Arial" charset="0"/>
                        </a:rPr>
                        <m:t>𝑻𝑪</m:t>
                      </m:r>
                      <m:r>
                        <a:rPr lang="en-US" sz="3200" b="1" i="1" smtClean="0">
                          <a:latin typeface="Cambria Math" panose="02040503050406030204" pitchFamily="18" charset="0"/>
                          <a:cs typeface="Arial" charset="0"/>
                        </a:rPr>
                        <m:t>=</m:t>
                      </m:r>
                      <m:r>
                        <a:rPr lang="en-US" sz="3200" b="1" i="1" smtClean="0">
                          <a:latin typeface="Cambria Math" panose="02040503050406030204" pitchFamily="18" charset="0"/>
                          <a:cs typeface="Arial" charset="0"/>
                        </a:rPr>
                        <m:t>𝑫𝑪</m:t>
                      </m:r>
                      <m:r>
                        <a:rPr lang="en-US" sz="3200" b="1" i="1" smtClean="0">
                          <a:latin typeface="Cambria Math" panose="02040503050406030204" pitchFamily="18" charset="0"/>
                          <a:cs typeface="Arial" charset="0"/>
                        </a:rPr>
                        <m:t>+</m:t>
                      </m:r>
                      <m:f>
                        <m:fPr>
                          <m:ctrlPr>
                            <a:rPr lang="en-US" sz="3200" b="1" i="1" smtClean="0">
                              <a:latin typeface="Cambria Math" panose="02040503050406030204" pitchFamily="18" charset="0"/>
                              <a:cs typeface="Arial" charset="0"/>
                            </a:rPr>
                          </m:ctrlPr>
                        </m:fPr>
                        <m:num>
                          <m:r>
                            <a:rPr lang="en-US" sz="3200" b="1" i="1" smtClean="0">
                              <a:latin typeface="Cambria Math" panose="02040503050406030204" pitchFamily="18" charset="0"/>
                              <a:cs typeface="Arial" charset="0"/>
                            </a:rPr>
                            <m:t>𝑫</m:t>
                          </m:r>
                        </m:num>
                        <m:den>
                          <m:r>
                            <a:rPr lang="en-US" sz="3200" b="1" i="1" smtClean="0">
                              <a:latin typeface="Cambria Math" panose="02040503050406030204" pitchFamily="18" charset="0"/>
                              <a:cs typeface="Arial" charset="0"/>
                            </a:rPr>
                            <m:t>𝑸</m:t>
                          </m:r>
                        </m:den>
                      </m:f>
                      <m:r>
                        <a:rPr lang="en-US" sz="3200" b="1" i="1" smtClean="0">
                          <a:latin typeface="Cambria Math" panose="02040503050406030204" pitchFamily="18" charset="0"/>
                          <a:cs typeface="Arial" charset="0"/>
                        </a:rPr>
                        <m:t>𝑲</m:t>
                      </m:r>
                      <m:r>
                        <a:rPr lang="en-US" sz="3200" b="1" i="1" smtClean="0">
                          <a:latin typeface="Cambria Math" panose="02040503050406030204" pitchFamily="18" charset="0"/>
                          <a:cs typeface="Arial" charset="0"/>
                        </a:rPr>
                        <m:t>+</m:t>
                      </m:r>
                      <m:f>
                        <m:fPr>
                          <m:ctrlPr>
                            <a:rPr lang="en-US" sz="3200" b="1" i="1" smtClean="0">
                              <a:latin typeface="Cambria Math" panose="02040503050406030204" pitchFamily="18" charset="0"/>
                              <a:cs typeface="Arial" charset="0"/>
                            </a:rPr>
                          </m:ctrlPr>
                        </m:fPr>
                        <m:num>
                          <m:r>
                            <a:rPr lang="en-US" sz="3200" b="1" i="1" smtClean="0">
                              <a:latin typeface="Cambria Math" panose="02040503050406030204" pitchFamily="18" charset="0"/>
                              <a:cs typeface="Arial" charset="0"/>
                            </a:rPr>
                            <m:t>𝑸</m:t>
                          </m:r>
                        </m:num>
                        <m:den>
                          <m:r>
                            <a:rPr lang="en-US" sz="3200" b="1" i="1" smtClean="0">
                              <a:latin typeface="Cambria Math" panose="02040503050406030204" pitchFamily="18" charset="0"/>
                              <a:cs typeface="Arial" charset="0"/>
                            </a:rPr>
                            <m:t>𝟐</m:t>
                          </m:r>
                        </m:den>
                      </m:f>
                      <m:r>
                        <a:rPr lang="en-US" sz="3200" b="1" i="1" smtClean="0">
                          <a:latin typeface="Cambria Math" panose="02040503050406030204" pitchFamily="18" charset="0"/>
                          <a:cs typeface="Arial" charset="0"/>
                        </a:rPr>
                        <m:t>𝑯</m:t>
                      </m:r>
                    </m:oMath>
                  </m:oMathPara>
                </a14:m>
                <a:endParaRPr lang="en-US" sz="3200" b="1" dirty="0">
                  <a:cs typeface="Arial" charset="0"/>
                </a:endParaRPr>
              </a:p>
            </p:txBody>
          </p:sp>
        </mc:Choice>
        <mc:Fallback xmlns="">
          <p:sp>
            <p:nvSpPr>
              <p:cNvPr id="8195" name="Rectangle 2"/>
              <p:cNvSpPr>
                <a:spLocks noRot="1" noChangeAspect="1" noMove="1" noResize="1" noEditPoints="1" noAdjustHandles="1" noChangeArrowheads="1" noChangeShapeType="1" noTextEdit="1"/>
              </p:cNvSpPr>
              <p:nvPr/>
            </p:nvSpPr>
            <p:spPr bwMode="auto">
              <a:xfrm>
                <a:off x="838200" y="4038600"/>
                <a:ext cx="4419600" cy="1371600"/>
              </a:xfrm>
              <a:prstGeom prst="rect">
                <a:avLst/>
              </a:prstGeom>
              <a:blipFill>
                <a:blip r:embed="rId3"/>
                <a:stretch>
                  <a:fillRect/>
                </a:stretch>
              </a:blipFill>
              <a:ln w="9525">
                <a:noFill/>
                <a:miter lim="800000"/>
                <a:headEnd/>
                <a:tailEnd/>
              </a:ln>
            </p:spPr>
            <p:txBody>
              <a:bodyPr/>
              <a:lstStyle/>
              <a:p>
                <a:r>
                  <a:rPr lang="en-US">
                    <a:noFill/>
                  </a:rPr>
                  <a:t> </a:t>
                </a:r>
              </a:p>
            </p:txBody>
          </p:sp>
        </mc:Fallback>
      </mc:AlternateContent>
      <p:sp>
        <p:nvSpPr>
          <p:cNvPr id="8196" name="Rectangle 4"/>
          <p:cNvSpPr>
            <a:spLocks noGrp="1" noChangeArrowheads="1"/>
          </p:cNvSpPr>
          <p:nvPr>
            <p:ph type="title"/>
          </p:nvPr>
        </p:nvSpPr>
        <p:spPr bwMode="auto">
          <a:xfrm>
            <a:off x="1703388" y="457200"/>
            <a:ext cx="8659812" cy="914400"/>
          </a:xfrm>
          <a:noFill/>
          <a:ln>
            <a:miter lim="800000"/>
            <a:headEnd/>
            <a:tailEnd/>
          </a:ln>
        </p:spPr>
        <p:txBody>
          <a:bodyPr vert="horz" wrap="square" lIns="90488" tIns="44450" rIns="90488" bIns="44450" numCol="1" anchor="b" anchorCtr="0" compatLnSpc="1">
            <a:prstTxWarp prst="textNoShape">
              <a:avLst/>
            </a:prstTxWarp>
          </a:bodyPr>
          <a:lstStyle/>
          <a:p>
            <a:r>
              <a:rPr lang="en-US" b="1" dirty="0">
                <a:solidFill>
                  <a:srgbClr val="0000CC"/>
                </a:solidFill>
                <a:latin typeface="Arial" charset="0"/>
                <a:cs typeface="Arial" charset="0"/>
              </a:rPr>
              <a:t>The EOQ Model Formula</a:t>
            </a:r>
          </a:p>
        </p:txBody>
      </p:sp>
      <p:grpSp>
        <p:nvGrpSpPr>
          <p:cNvPr id="2" name="Group 6"/>
          <p:cNvGrpSpPr>
            <a:grpSpLocks/>
          </p:cNvGrpSpPr>
          <p:nvPr/>
        </p:nvGrpSpPr>
        <p:grpSpPr bwMode="auto">
          <a:xfrm>
            <a:off x="1219653" y="1828800"/>
            <a:ext cx="9448347" cy="1196975"/>
            <a:chOff x="290" y="991"/>
            <a:chExt cx="4874" cy="754"/>
          </a:xfrm>
        </p:grpSpPr>
        <p:sp>
          <p:nvSpPr>
            <p:cNvPr id="8199" name="Rectangle 7"/>
            <p:cNvSpPr>
              <a:spLocks noChangeArrowheads="1"/>
            </p:cNvSpPr>
            <p:nvPr/>
          </p:nvSpPr>
          <p:spPr bwMode="auto">
            <a:xfrm>
              <a:off x="290" y="1221"/>
              <a:ext cx="1975" cy="289"/>
            </a:xfrm>
            <a:prstGeom prst="rect">
              <a:avLst/>
            </a:prstGeom>
            <a:noFill/>
            <a:ln w="9525">
              <a:noFill/>
              <a:miter lim="800000"/>
              <a:headEnd/>
              <a:tailEnd/>
            </a:ln>
          </p:spPr>
          <p:txBody>
            <a:bodyPr wrap="none" lIns="90488" tIns="44450" rIns="90488" bIns="44450">
              <a:spAutoFit/>
            </a:bodyPr>
            <a:lstStyle/>
            <a:p>
              <a:pPr eaLnBrk="0" hangingPunct="0"/>
              <a:r>
                <a:rPr lang="en-US" b="1" dirty="0">
                  <a:cs typeface="Arial" charset="0"/>
                </a:rPr>
                <a:t>Total Annual Cost (TC)  =</a:t>
              </a:r>
              <a:endParaRPr lang="en-US" sz="2800" b="1" dirty="0">
                <a:cs typeface="Arial" charset="0"/>
              </a:endParaRPr>
            </a:p>
          </p:txBody>
        </p:sp>
        <p:sp>
          <p:nvSpPr>
            <p:cNvPr id="8200" name="Rectangle 8"/>
            <p:cNvSpPr>
              <a:spLocks noChangeArrowheads="1"/>
            </p:cNvSpPr>
            <p:nvPr/>
          </p:nvSpPr>
          <p:spPr bwMode="auto">
            <a:xfrm>
              <a:off x="2121" y="991"/>
              <a:ext cx="989" cy="754"/>
            </a:xfrm>
            <a:prstGeom prst="rect">
              <a:avLst/>
            </a:prstGeom>
            <a:noFill/>
            <a:ln w="9525">
              <a:noFill/>
              <a:miter lim="800000"/>
              <a:headEnd/>
              <a:tailEnd/>
            </a:ln>
          </p:spPr>
          <p:txBody>
            <a:bodyPr wrap="none" lIns="90488" tIns="44450" rIns="90488" bIns="44450">
              <a:spAutoFit/>
            </a:bodyPr>
            <a:lstStyle/>
            <a:p>
              <a:pPr algn="ctr" eaLnBrk="0" hangingPunct="0"/>
              <a:r>
                <a:rPr lang="en-US" b="1" dirty="0">
                  <a:cs typeface="Arial" charset="0"/>
                </a:rPr>
                <a:t>Annual</a:t>
              </a:r>
            </a:p>
            <a:p>
              <a:pPr algn="ctr" eaLnBrk="0" hangingPunct="0"/>
              <a:r>
                <a:rPr lang="en-US" b="1" dirty="0">
                  <a:cs typeface="Arial" charset="0"/>
                </a:rPr>
                <a:t>Purchase</a:t>
              </a:r>
            </a:p>
            <a:p>
              <a:pPr algn="ctr" eaLnBrk="0" hangingPunct="0"/>
              <a:r>
                <a:rPr lang="en-US" b="1" dirty="0">
                  <a:cs typeface="Arial" charset="0"/>
                </a:rPr>
                <a:t>Cost</a:t>
              </a:r>
            </a:p>
          </p:txBody>
        </p:sp>
        <p:sp>
          <p:nvSpPr>
            <p:cNvPr id="8201" name="Rectangle 9"/>
            <p:cNvSpPr>
              <a:spLocks noChangeArrowheads="1"/>
            </p:cNvSpPr>
            <p:nvPr/>
          </p:nvSpPr>
          <p:spPr bwMode="auto">
            <a:xfrm>
              <a:off x="3187" y="991"/>
              <a:ext cx="933" cy="754"/>
            </a:xfrm>
            <a:prstGeom prst="rect">
              <a:avLst/>
            </a:prstGeom>
            <a:noFill/>
            <a:ln w="9525">
              <a:noFill/>
              <a:miter lim="800000"/>
              <a:headEnd/>
              <a:tailEnd/>
            </a:ln>
          </p:spPr>
          <p:txBody>
            <a:bodyPr wrap="none" lIns="90488" tIns="44450" rIns="90488" bIns="44450">
              <a:spAutoFit/>
            </a:bodyPr>
            <a:lstStyle/>
            <a:p>
              <a:pPr algn="ctr" eaLnBrk="0" hangingPunct="0"/>
              <a:r>
                <a:rPr lang="en-US" b="1" dirty="0">
                  <a:cs typeface="Arial" charset="0"/>
                </a:rPr>
                <a:t>Annual</a:t>
              </a:r>
            </a:p>
            <a:p>
              <a:pPr algn="ctr" eaLnBrk="0" hangingPunct="0"/>
              <a:r>
                <a:rPr lang="en-US" b="1" dirty="0">
                  <a:cs typeface="Arial" charset="0"/>
                </a:rPr>
                <a:t>Ordering</a:t>
              </a:r>
            </a:p>
            <a:p>
              <a:pPr algn="ctr" eaLnBrk="0" hangingPunct="0"/>
              <a:r>
                <a:rPr lang="en-US" b="1" dirty="0">
                  <a:cs typeface="Arial" charset="0"/>
                </a:rPr>
                <a:t>Cost</a:t>
              </a:r>
            </a:p>
          </p:txBody>
        </p:sp>
        <p:sp>
          <p:nvSpPr>
            <p:cNvPr id="8202" name="Rectangle 10"/>
            <p:cNvSpPr>
              <a:spLocks noChangeArrowheads="1"/>
            </p:cNvSpPr>
            <p:nvPr/>
          </p:nvSpPr>
          <p:spPr bwMode="auto">
            <a:xfrm>
              <a:off x="4329" y="991"/>
              <a:ext cx="835" cy="754"/>
            </a:xfrm>
            <a:prstGeom prst="rect">
              <a:avLst/>
            </a:prstGeom>
            <a:noFill/>
            <a:ln w="9525">
              <a:noFill/>
              <a:miter lim="800000"/>
              <a:headEnd/>
              <a:tailEnd/>
            </a:ln>
          </p:spPr>
          <p:txBody>
            <a:bodyPr wrap="none" lIns="90488" tIns="44450" rIns="90488" bIns="44450">
              <a:spAutoFit/>
            </a:bodyPr>
            <a:lstStyle/>
            <a:p>
              <a:pPr algn="ctr" eaLnBrk="0" hangingPunct="0"/>
              <a:r>
                <a:rPr lang="en-US" b="1" dirty="0">
                  <a:cs typeface="Arial" charset="0"/>
                </a:rPr>
                <a:t>Annual</a:t>
              </a:r>
            </a:p>
            <a:p>
              <a:pPr algn="ctr" eaLnBrk="0" hangingPunct="0"/>
              <a:r>
                <a:rPr lang="en-US" b="1" dirty="0">
                  <a:cs typeface="Arial" charset="0"/>
                </a:rPr>
                <a:t>Holding</a:t>
              </a:r>
            </a:p>
            <a:p>
              <a:pPr algn="ctr" eaLnBrk="0" hangingPunct="0"/>
              <a:r>
                <a:rPr lang="en-US" b="1" dirty="0">
                  <a:cs typeface="Arial" charset="0"/>
                </a:rPr>
                <a:t>Cost</a:t>
              </a:r>
            </a:p>
          </p:txBody>
        </p:sp>
        <p:sp>
          <p:nvSpPr>
            <p:cNvPr id="8203" name="Rectangle 11"/>
            <p:cNvSpPr>
              <a:spLocks noChangeArrowheads="1"/>
            </p:cNvSpPr>
            <p:nvPr/>
          </p:nvSpPr>
          <p:spPr bwMode="auto">
            <a:xfrm>
              <a:off x="3070" y="1221"/>
              <a:ext cx="247" cy="328"/>
            </a:xfrm>
            <a:prstGeom prst="rect">
              <a:avLst/>
            </a:prstGeom>
            <a:noFill/>
            <a:ln w="9525">
              <a:noFill/>
              <a:miter lim="800000"/>
              <a:headEnd/>
              <a:tailEnd/>
            </a:ln>
          </p:spPr>
          <p:txBody>
            <a:bodyPr wrap="none" lIns="90488" tIns="44450" rIns="90488" bIns="44450">
              <a:spAutoFit/>
            </a:bodyPr>
            <a:lstStyle/>
            <a:p>
              <a:pPr eaLnBrk="0" hangingPunct="0"/>
              <a:r>
                <a:rPr lang="en-US" sz="2800" b="1" dirty="0">
                  <a:cs typeface="Arial" charset="0"/>
                </a:rPr>
                <a:t>+</a:t>
              </a:r>
            </a:p>
          </p:txBody>
        </p:sp>
        <p:sp>
          <p:nvSpPr>
            <p:cNvPr id="8204" name="Rectangle 12"/>
            <p:cNvSpPr>
              <a:spLocks noChangeArrowheads="1"/>
            </p:cNvSpPr>
            <p:nvPr/>
          </p:nvSpPr>
          <p:spPr bwMode="auto">
            <a:xfrm>
              <a:off x="4092" y="1221"/>
              <a:ext cx="247" cy="328"/>
            </a:xfrm>
            <a:prstGeom prst="rect">
              <a:avLst/>
            </a:prstGeom>
            <a:noFill/>
            <a:ln w="9525">
              <a:noFill/>
              <a:miter lim="800000"/>
              <a:headEnd/>
              <a:tailEnd/>
            </a:ln>
          </p:spPr>
          <p:txBody>
            <a:bodyPr wrap="none" lIns="90488" tIns="44450" rIns="90488" bIns="44450">
              <a:spAutoFit/>
            </a:bodyPr>
            <a:lstStyle/>
            <a:p>
              <a:pPr eaLnBrk="0" hangingPunct="0"/>
              <a:r>
                <a:rPr lang="en-US" sz="2800" b="1" dirty="0">
                  <a:cs typeface="Arial" charset="0"/>
                </a:rPr>
                <a:t>+</a:t>
              </a:r>
            </a:p>
          </p:txBody>
        </p:sp>
      </p:grpSp>
      <p:sp>
        <p:nvSpPr>
          <p:cNvPr id="8198" name="Rectangle 13"/>
          <p:cNvSpPr>
            <a:spLocks noChangeArrowheads="1"/>
          </p:cNvSpPr>
          <p:nvPr/>
        </p:nvSpPr>
        <p:spPr bwMode="auto">
          <a:xfrm>
            <a:off x="6033294" y="3429000"/>
            <a:ext cx="5853906" cy="2779735"/>
          </a:xfrm>
          <a:prstGeom prst="rect">
            <a:avLst/>
          </a:prstGeom>
          <a:solidFill>
            <a:schemeClr val="accent1">
              <a:lumMod val="20000"/>
              <a:lumOff val="80000"/>
            </a:schemeClr>
          </a:solidFill>
          <a:ln w="9525">
            <a:noFill/>
            <a:miter lim="800000"/>
            <a:headEnd/>
            <a:tailEnd/>
          </a:ln>
        </p:spPr>
        <p:txBody>
          <a:bodyPr wrap="square" lIns="90488" tIns="44450" rIns="90488" bIns="44450">
            <a:spAutoFit/>
          </a:bodyPr>
          <a:lstStyle/>
          <a:p>
            <a:pPr eaLnBrk="0" hangingPunct="0">
              <a:lnSpc>
                <a:spcPct val="115000"/>
              </a:lnSpc>
              <a:tabLst>
                <a:tab pos="685800" algn="l"/>
              </a:tabLst>
            </a:pPr>
            <a:r>
              <a:rPr lang="en-US" sz="1900" b="1" dirty="0">
                <a:cs typeface="Arial" charset="0"/>
              </a:rPr>
              <a:t>TC =	Total annual cost</a:t>
            </a:r>
          </a:p>
          <a:p>
            <a:pPr eaLnBrk="0" hangingPunct="0">
              <a:lnSpc>
                <a:spcPct val="115000"/>
              </a:lnSpc>
              <a:tabLst>
                <a:tab pos="685800" algn="l"/>
              </a:tabLst>
            </a:pPr>
            <a:r>
              <a:rPr lang="en-US" sz="1900" b="1" dirty="0">
                <a:cs typeface="Arial" charset="0"/>
              </a:rPr>
              <a:t>D   =  Annual demand</a:t>
            </a:r>
          </a:p>
          <a:p>
            <a:pPr eaLnBrk="0" hangingPunct="0">
              <a:lnSpc>
                <a:spcPct val="115000"/>
              </a:lnSpc>
              <a:tabLst>
                <a:tab pos="685800" algn="l"/>
              </a:tabLst>
            </a:pPr>
            <a:r>
              <a:rPr lang="en-US" sz="1900" b="1" dirty="0">
                <a:cs typeface="Arial" charset="0"/>
              </a:rPr>
              <a:t>C   =  Purchasing cost per unit</a:t>
            </a:r>
          </a:p>
          <a:p>
            <a:pPr eaLnBrk="0" hangingPunct="0">
              <a:lnSpc>
                <a:spcPct val="115000"/>
              </a:lnSpc>
              <a:tabLst>
                <a:tab pos="685800" algn="l"/>
              </a:tabLst>
            </a:pPr>
            <a:r>
              <a:rPr lang="en-US" sz="1900" b="1" dirty="0">
                <a:cs typeface="Arial" charset="0"/>
              </a:rPr>
              <a:t>Q    =  Order quantity</a:t>
            </a:r>
          </a:p>
          <a:p>
            <a:pPr eaLnBrk="0" hangingPunct="0">
              <a:lnSpc>
                <a:spcPct val="115000"/>
              </a:lnSpc>
              <a:tabLst>
                <a:tab pos="685800" algn="l"/>
              </a:tabLst>
            </a:pPr>
            <a:r>
              <a:rPr lang="en-US" sz="1900" b="1" dirty="0">
                <a:cs typeface="Arial" charset="0"/>
              </a:rPr>
              <a:t>K     =  Fixed (or setup) cost of placing an order</a:t>
            </a:r>
          </a:p>
          <a:p>
            <a:pPr eaLnBrk="0" hangingPunct="0">
              <a:lnSpc>
                <a:spcPct val="115000"/>
              </a:lnSpc>
              <a:tabLst>
                <a:tab pos="685800" algn="l"/>
              </a:tabLst>
            </a:pPr>
            <a:r>
              <a:rPr lang="en-US" sz="1900" b="1" dirty="0">
                <a:cs typeface="Arial" charset="0"/>
              </a:rPr>
              <a:t>R    =  Reorder point</a:t>
            </a:r>
          </a:p>
          <a:p>
            <a:pPr eaLnBrk="0" hangingPunct="0">
              <a:lnSpc>
                <a:spcPct val="115000"/>
              </a:lnSpc>
              <a:tabLst>
                <a:tab pos="685800" algn="l"/>
              </a:tabLst>
            </a:pPr>
            <a:r>
              <a:rPr lang="en-US" sz="1900" b="1" dirty="0">
                <a:cs typeface="Arial" charset="0"/>
              </a:rPr>
              <a:t>L    =  Lead time</a:t>
            </a:r>
          </a:p>
          <a:p>
            <a:pPr eaLnBrk="0" hangingPunct="0">
              <a:lnSpc>
                <a:spcPct val="115000"/>
              </a:lnSpc>
              <a:tabLst>
                <a:tab pos="685800" algn="l"/>
              </a:tabLst>
            </a:pPr>
            <a:r>
              <a:rPr lang="en-US" sz="1900" b="1" dirty="0">
                <a:cs typeface="Arial" charset="0"/>
              </a:rPr>
              <a:t>H   =  Annual holding cost per unit of inventory</a:t>
            </a:r>
          </a:p>
        </p:txBody>
      </p:sp>
    </p:spTree>
    <p:extLst>
      <p:ext uri="{BB962C8B-B14F-4D97-AF65-F5344CB8AC3E}">
        <p14:creationId xmlns:p14="http://schemas.microsoft.com/office/powerpoint/2010/main" val="17482213"/>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195"/>
                                        </p:tgtEl>
                                        <p:attrNameLst>
                                          <p:attrName>style.visibility</p:attrName>
                                        </p:attrNameLst>
                                      </p:cBhvr>
                                      <p:to>
                                        <p:strVal val="visible"/>
                                      </p:to>
                                    </p:set>
                                    <p:anim calcmode="lin" valueType="num">
                                      <p:cBhvr additive="base">
                                        <p:cTn id="7" dur="500" fill="hold"/>
                                        <p:tgtEl>
                                          <p:spTgt spid="8195"/>
                                        </p:tgtEl>
                                        <p:attrNameLst>
                                          <p:attrName>ppt_x</p:attrName>
                                        </p:attrNameLst>
                                      </p:cBhvr>
                                      <p:tavLst>
                                        <p:tav tm="0">
                                          <p:val>
                                            <p:strVal val="0-#ppt_w/2"/>
                                          </p:val>
                                        </p:tav>
                                        <p:tav tm="100000">
                                          <p:val>
                                            <p:strVal val="#ppt_x"/>
                                          </p:val>
                                        </p:tav>
                                      </p:tavLst>
                                    </p:anim>
                                    <p:anim calcmode="lin" valueType="num">
                                      <p:cBhvr additive="base">
                                        <p:cTn id="8" dur="500" fill="hold"/>
                                        <p:tgtEl>
                                          <p:spTgt spid="819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animBg="1"/>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bwMode="auto">
          <a:xfrm>
            <a:off x="2209800" y="304799"/>
            <a:ext cx="7696200" cy="914400"/>
          </a:xfrm>
          <a:noFill/>
          <a:ln>
            <a:miter lim="800000"/>
            <a:headEnd/>
            <a:tailEnd/>
          </a:ln>
        </p:spPr>
        <p:txBody>
          <a:bodyPr vert="horz" wrap="square" lIns="90488" tIns="44450" rIns="90488" bIns="44450" numCol="1" anchor="b" anchorCtr="0" compatLnSpc="1">
            <a:prstTxWarp prst="textNoShape">
              <a:avLst/>
            </a:prstTxWarp>
          </a:bodyPr>
          <a:lstStyle/>
          <a:p>
            <a:r>
              <a:rPr lang="en-US" b="1" dirty="0">
                <a:solidFill>
                  <a:srgbClr val="0000CC"/>
                </a:solidFill>
                <a:latin typeface="Arial" panose="020B0604020202020204" pitchFamily="34" charset="0"/>
                <a:cs typeface="Arial" panose="020B0604020202020204" pitchFamily="34" charset="0"/>
              </a:rPr>
              <a:t>The EOQ Formula</a:t>
            </a:r>
          </a:p>
        </p:txBody>
      </p:sp>
      <mc:AlternateContent xmlns:mc="http://schemas.openxmlformats.org/markup-compatibility/2006" xmlns:a14="http://schemas.microsoft.com/office/drawing/2010/main">
        <mc:Choice Requires="a14">
          <p:sp>
            <p:nvSpPr>
              <p:cNvPr id="7" name="Rectangle 13"/>
              <p:cNvSpPr>
                <a:spLocks noChangeArrowheads="1"/>
              </p:cNvSpPr>
              <p:nvPr/>
            </p:nvSpPr>
            <p:spPr bwMode="auto">
              <a:xfrm>
                <a:off x="1981200" y="1341528"/>
                <a:ext cx="7568406" cy="2824106"/>
              </a:xfrm>
              <a:prstGeom prst="rect">
                <a:avLst/>
              </a:prstGeom>
              <a:solidFill>
                <a:schemeClr val="accent1">
                  <a:lumMod val="20000"/>
                  <a:lumOff val="80000"/>
                </a:schemeClr>
              </a:solidFill>
              <a:ln w="9525">
                <a:noFill/>
                <a:miter lim="800000"/>
                <a:headEnd/>
                <a:tailEnd/>
              </a:ln>
            </p:spPr>
            <p:txBody>
              <a:bodyPr wrap="square" lIns="90488" tIns="44450" rIns="90488" bIns="44450">
                <a:spAutoFit/>
              </a:bodyPr>
              <a:lstStyle/>
              <a:p>
                <a:pPr eaLnBrk="0" hangingPunct="0">
                  <a:lnSpc>
                    <a:spcPct val="115000"/>
                  </a:lnSpc>
                  <a:tabLst>
                    <a:tab pos="685800" algn="l"/>
                  </a:tabLst>
                </a:pPr>
                <a:r>
                  <a:rPr lang="en-US" sz="2200" b="1" dirty="0">
                    <a:cs typeface="Arial" charset="0"/>
                  </a:rPr>
                  <a:t>Q*  =  </a:t>
                </a:r>
                <a:r>
                  <a:rPr lang="en-US" sz="2200" b="1" dirty="0">
                    <a:solidFill>
                      <a:srgbClr val="FF0000"/>
                    </a:solidFill>
                    <a:cs typeface="Arial" charset="0"/>
                  </a:rPr>
                  <a:t>Optimal order quantity</a:t>
                </a:r>
              </a:p>
              <a:p>
                <a:pPr eaLnBrk="0" hangingPunct="0">
                  <a:lnSpc>
                    <a:spcPct val="115000"/>
                  </a:lnSpc>
                  <a:tabLst>
                    <a:tab pos="685800" algn="l"/>
                  </a:tabLst>
                </a:pPr>
                <a:r>
                  <a:rPr lang="en-US" sz="2200" b="1" dirty="0">
                    <a:cs typeface="Arial" charset="0"/>
                  </a:rPr>
                  <a:t>R   =  </a:t>
                </a:r>
                <a:r>
                  <a:rPr lang="en-US" sz="2200" b="1" dirty="0">
                    <a:solidFill>
                      <a:srgbClr val="FF0000"/>
                    </a:solidFill>
                    <a:cs typeface="Arial" charset="0"/>
                  </a:rPr>
                  <a:t>Reorder point</a:t>
                </a:r>
              </a:p>
              <a:p>
                <a:pPr eaLnBrk="0" hangingPunct="0">
                  <a:lnSpc>
                    <a:spcPct val="115000"/>
                  </a:lnSpc>
                  <a:tabLst>
                    <a:tab pos="685800" algn="l"/>
                  </a:tabLst>
                </a:pPr>
                <a:r>
                  <a:rPr lang="en-US" sz="2200" b="1" dirty="0">
                    <a:cs typeface="Arial" charset="0"/>
                  </a:rPr>
                  <a:t>D   =  Annual demand, </a:t>
                </a:r>
                <a14:m>
                  <m:oMath xmlns:m="http://schemas.openxmlformats.org/officeDocument/2006/math">
                    <m:acc>
                      <m:accPr>
                        <m:chr m:val="̅"/>
                        <m:ctrlPr>
                          <a:rPr lang="en-US" sz="2200" b="1" i="1" smtClean="0">
                            <a:latin typeface="Cambria Math" panose="02040503050406030204" pitchFamily="18" charset="0"/>
                            <a:cs typeface="Arial" charset="0"/>
                          </a:rPr>
                        </m:ctrlPr>
                      </m:accPr>
                      <m:e>
                        <m:r>
                          <a:rPr lang="en-US" sz="2200" b="1" i="1" smtClean="0">
                            <a:latin typeface="Cambria Math" panose="02040503050406030204" pitchFamily="18" charset="0"/>
                            <a:cs typeface="Arial" charset="0"/>
                          </a:rPr>
                          <m:t>𝒅</m:t>
                        </m:r>
                      </m:e>
                    </m:acc>
                  </m:oMath>
                </a14:m>
                <a:r>
                  <a:rPr lang="en-US" sz="2200" b="1" dirty="0">
                    <a:latin typeface="Arial" panose="020B0604020202020204" pitchFamily="34" charset="0"/>
                    <a:cs typeface="Arial" panose="020B0604020202020204" pitchFamily="34" charset="0"/>
                  </a:rPr>
                  <a:t> = average daily demand</a:t>
                </a:r>
                <a:endParaRPr lang="en-US" sz="2200" b="1" dirty="0">
                  <a:cs typeface="Arial" charset="0"/>
                </a:endParaRPr>
              </a:p>
              <a:p>
                <a:pPr eaLnBrk="0" hangingPunct="0">
                  <a:lnSpc>
                    <a:spcPct val="115000"/>
                  </a:lnSpc>
                  <a:tabLst>
                    <a:tab pos="685800" algn="l"/>
                  </a:tabLst>
                </a:pPr>
                <a:r>
                  <a:rPr lang="en-US" sz="2200" b="1" dirty="0">
                    <a:cs typeface="Arial" charset="0"/>
                  </a:rPr>
                  <a:t>C   =  Purchasing cost per unit</a:t>
                </a:r>
              </a:p>
              <a:p>
                <a:pPr eaLnBrk="0" hangingPunct="0">
                  <a:lnSpc>
                    <a:spcPct val="115000"/>
                  </a:lnSpc>
                  <a:tabLst>
                    <a:tab pos="685800" algn="l"/>
                  </a:tabLst>
                </a:pPr>
                <a:r>
                  <a:rPr lang="en-US" sz="2200" b="1" dirty="0">
                    <a:cs typeface="Arial" charset="0"/>
                  </a:rPr>
                  <a:t>K   =  Fixed (or setup) cost of placing an order</a:t>
                </a:r>
              </a:p>
              <a:p>
                <a:pPr eaLnBrk="0" hangingPunct="0">
                  <a:lnSpc>
                    <a:spcPct val="115000"/>
                  </a:lnSpc>
                  <a:tabLst>
                    <a:tab pos="685800" algn="l"/>
                  </a:tabLst>
                </a:pPr>
                <a:r>
                  <a:rPr lang="en-US" sz="2200" b="1" dirty="0">
                    <a:cs typeface="Arial" charset="0"/>
                  </a:rPr>
                  <a:t>H   =  Annual holding cost per unit of inventory</a:t>
                </a:r>
              </a:p>
              <a:p>
                <a:pPr eaLnBrk="0" hangingPunct="0">
                  <a:lnSpc>
                    <a:spcPct val="115000"/>
                  </a:lnSpc>
                  <a:tabLst>
                    <a:tab pos="685800" algn="l"/>
                  </a:tabLst>
                </a:pPr>
                <a:r>
                  <a:rPr lang="en-US" sz="2200" b="1" dirty="0">
                    <a:cs typeface="Arial" charset="0"/>
                  </a:rPr>
                  <a:t>L    =  Lead time</a:t>
                </a:r>
              </a:p>
            </p:txBody>
          </p:sp>
        </mc:Choice>
        <mc:Fallback xmlns="">
          <p:sp>
            <p:nvSpPr>
              <p:cNvPr id="7" name="Rectangle 13"/>
              <p:cNvSpPr>
                <a:spLocks noRot="1" noChangeAspect="1" noMove="1" noResize="1" noEditPoints="1" noAdjustHandles="1" noChangeArrowheads="1" noChangeShapeType="1" noTextEdit="1"/>
              </p:cNvSpPr>
              <p:nvPr/>
            </p:nvSpPr>
            <p:spPr bwMode="auto">
              <a:xfrm>
                <a:off x="1981200" y="1341528"/>
                <a:ext cx="7568406" cy="2824106"/>
              </a:xfrm>
              <a:prstGeom prst="rect">
                <a:avLst/>
              </a:prstGeom>
              <a:blipFill>
                <a:blip r:embed="rId3"/>
                <a:stretch>
                  <a:fillRect l="-1047" t="-864" b="-2376"/>
                </a:stretch>
              </a:blipFill>
              <a:ln w="9525">
                <a:noFill/>
                <a:miter lim="800000"/>
                <a:headEnd/>
                <a:tailEnd/>
              </a:ln>
            </p:spPr>
            <p:txBody>
              <a:bodyPr/>
              <a:lstStyle/>
              <a:p>
                <a:r>
                  <a:rPr lang="en-US">
                    <a:noFill/>
                  </a:rPr>
                  <a:t> </a:t>
                </a:r>
              </a:p>
            </p:txBody>
          </p:sp>
        </mc:Fallback>
      </mc:AlternateContent>
      <p:grpSp>
        <p:nvGrpSpPr>
          <p:cNvPr id="9" name="Group 8"/>
          <p:cNvGrpSpPr/>
          <p:nvPr/>
        </p:nvGrpSpPr>
        <p:grpSpPr>
          <a:xfrm>
            <a:off x="304800" y="4267200"/>
            <a:ext cx="11201400" cy="1150893"/>
            <a:chOff x="304800" y="4571311"/>
            <a:chExt cx="11201400" cy="1150893"/>
          </a:xfrm>
        </p:grpSpPr>
        <p:sp>
          <p:nvSpPr>
            <p:cNvPr id="8" name="Rectangle 7"/>
            <p:cNvSpPr/>
            <p:nvPr/>
          </p:nvSpPr>
          <p:spPr>
            <a:xfrm>
              <a:off x="304800" y="4571312"/>
              <a:ext cx="11201400" cy="11508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 name="TextBox 1"/>
                <p:cNvSpPr txBox="1"/>
                <p:nvPr/>
              </p:nvSpPr>
              <p:spPr>
                <a:xfrm>
                  <a:off x="4259280" y="4571311"/>
                  <a:ext cx="7246920" cy="11199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1" i="1" smtClean="0">
                                <a:latin typeface="Cambria Math" panose="02040503050406030204" pitchFamily="18" charset="0"/>
                              </a:rPr>
                            </m:ctrlPr>
                          </m:sSupPr>
                          <m:e>
                            <m:r>
                              <a:rPr lang="en-US" b="1" i="1" smtClean="0">
                                <a:latin typeface="Cambria Math" panose="02040503050406030204" pitchFamily="18" charset="0"/>
                              </a:rPr>
                              <m:t>𝑸</m:t>
                            </m:r>
                          </m:e>
                          <m:sup>
                            <m:r>
                              <a:rPr lang="en-US" b="1" i="1" smtClean="0">
                                <a:latin typeface="Cambria Math" panose="02040503050406030204" pitchFamily="18" charset="0"/>
                              </a:rPr>
                              <m:t>∗</m:t>
                            </m:r>
                          </m:sup>
                        </m:sSup>
                        <m:r>
                          <a:rPr lang="en-US" b="1" i="1" smtClean="0">
                            <a:latin typeface="Cambria Math" panose="02040503050406030204" pitchFamily="18" charset="0"/>
                          </a:rPr>
                          <m:t>=</m:t>
                        </m:r>
                        <m:rad>
                          <m:radPr>
                            <m:degHide m:val="on"/>
                            <m:ctrlPr>
                              <a:rPr lang="en-US" b="1" i="1" smtClean="0">
                                <a:latin typeface="Cambria Math" panose="02040503050406030204" pitchFamily="18" charset="0"/>
                              </a:rPr>
                            </m:ctrlPr>
                          </m:radPr>
                          <m:deg/>
                          <m:e>
                            <m:f>
                              <m:fPr>
                                <m:ctrlPr>
                                  <a:rPr lang="en-US" b="1" i="1" smtClean="0">
                                    <a:latin typeface="Cambria Math" panose="02040503050406030204" pitchFamily="18" charset="0"/>
                                  </a:rPr>
                                </m:ctrlPr>
                              </m:fPr>
                              <m:num>
                                <m:r>
                                  <a:rPr lang="en-US" b="1" i="1" smtClean="0">
                                    <a:latin typeface="Cambria Math" panose="02040503050406030204" pitchFamily="18" charset="0"/>
                                  </a:rPr>
                                  <m:t>𝟐</m:t>
                                </m:r>
                                <m:r>
                                  <a:rPr lang="en-US" b="1" i="1" smtClean="0">
                                    <a:latin typeface="Cambria Math" panose="02040503050406030204" pitchFamily="18" charset="0"/>
                                  </a:rPr>
                                  <m:t>𝑫𝑲</m:t>
                                </m:r>
                              </m:num>
                              <m:den>
                                <m:r>
                                  <a:rPr lang="en-US" b="1" i="1" smtClean="0">
                                    <a:latin typeface="Cambria Math" panose="02040503050406030204" pitchFamily="18" charset="0"/>
                                  </a:rPr>
                                  <m:t>𝑯</m:t>
                                </m:r>
                              </m:den>
                            </m:f>
                          </m:e>
                        </m:rad>
                        <m:r>
                          <a:rPr lang="en-US" b="1" i="1" smtClean="0">
                            <a:latin typeface="Cambria Math" panose="02040503050406030204" pitchFamily="18" charset="0"/>
                          </a:rPr>
                          <m:t>=</m:t>
                        </m:r>
                        <m:rad>
                          <m:radPr>
                            <m:degHide m:val="on"/>
                            <m:ctrlPr>
                              <a:rPr lang="en-US" b="1" i="1" smtClean="0">
                                <a:latin typeface="Cambria Math" panose="02040503050406030204" pitchFamily="18" charset="0"/>
                              </a:rPr>
                            </m:ctrlPr>
                          </m:radPr>
                          <m:deg/>
                          <m:e>
                            <m:f>
                              <m:fPr>
                                <m:ctrlPr>
                                  <a:rPr lang="en-US" b="1" i="1" smtClean="0">
                                    <a:latin typeface="Cambria Math" panose="02040503050406030204" pitchFamily="18" charset="0"/>
                                  </a:rPr>
                                </m:ctrlPr>
                              </m:fPr>
                              <m:num>
                                <m:r>
                                  <a:rPr lang="en-US" b="1" i="1" smtClean="0">
                                    <a:latin typeface="Cambria Math" panose="02040503050406030204" pitchFamily="18" charset="0"/>
                                  </a:rPr>
                                  <m:t>𝟐</m:t>
                                </m:r>
                                <m:r>
                                  <a:rPr lang="en-US" b="1" i="1" smtClean="0">
                                    <a:latin typeface="Cambria Math" panose="02040503050406030204" pitchFamily="18" charset="0"/>
                                  </a:rPr>
                                  <m:t>(</m:t>
                                </m:r>
                                <m:r>
                                  <a:rPr lang="en-US" b="1" i="1" smtClean="0">
                                    <a:latin typeface="Cambria Math" panose="02040503050406030204" pitchFamily="18" charset="0"/>
                                  </a:rPr>
                                  <m:t>𝑨𝒏𝒏𝒖𝒂𝒍</m:t>
                                </m:r>
                                <m:r>
                                  <a:rPr lang="en-US" b="1" i="1" smtClean="0">
                                    <a:latin typeface="Cambria Math" panose="02040503050406030204" pitchFamily="18" charset="0"/>
                                  </a:rPr>
                                  <m:t> </m:t>
                                </m:r>
                                <m:r>
                                  <a:rPr lang="en-US" b="1" i="1" smtClean="0">
                                    <a:latin typeface="Cambria Math" panose="02040503050406030204" pitchFamily="18" charset="0"/>
                                  </a:rPr>
                                  <m:t>𝒅𝒆𝒎𝒂𝒏𝒅</m:t>
                                </m:r>
                                <m:r>
                                  <a:rPr lang="en-US" b="1" i="1" smtClean="0">
                                    <a:latin typeface="Cambria Math" panose="02040503050406030204" pitchFamily="18" charset="0"/>
                                  </a:rPr>
                                  <m:t>)(</m:t>
                                </m:r>
                                <m:r>
                                  <a:rPr lang="en-US" b="1" i="1" smtClean="0">
                                    <a:latin typeface="Cambria Math" panose="02040503050406030204" pitchFamily="18" charset="0"/>
                                  </a:rPr>
                                  <m:t>𝑭𝒊𝒙𝒆𝒅</m:t>
                                </m:r>
                                <m:r>
                                  <a:rPr lang="en-US" b="1" i="1" smtClean="0">
                                    <a:latin typeface="Cambria Math" panose="02040503050406030204" pitchFamily="18" charset="0"/>
                                  </a:rPr>
                                  <m:t> </m:t>
                                </m:r>
                                <m:r>
                                  <a:rPr lang="en-US" b="1" i="1" smtClean="0">
                                    <a:latin typeface="Cambria Math" panose="02040503050406030204" pitchFamily="18" charset="0"/>
                                  </a:rPr>
                                  <m:t>𝒄𝒐𝒔𝒕</m:t>
                                </m:r>
                                <m:r>
                                  <a:rPr lang="en-US" b="1" i="1" smtClean="0">
                                    <a:latin typeface="Cambria Math" panose="02040503050406030204" pitchFamily="18" charset="0"/>
                                  </a:rPr>
                                  <m:t>)</m:t>
                                </m:r>
                              </m:num>
                              <m:den>
                                <m:r>
                                  <a:rPr lang="en-US" b="1" i="1" smtClean="0">
                                    <a:latin typeface="Cambria Math" panose="02040503050406030204" pitchFamily="18" charset="0"/>
                                  </a:rPr>
                                  <m:t>𝑨𝒏𝒏𝒖𝒂𝒍</m:t>
                                </m:r>
                                <m:r>
                                  <a:rPr lang="en-US" b="1" i="1" smtClean="0">
                                    <a:latin typeface="Cambria Math" panose="02040503050406030204" pitchFamily="18" charset="0"/>
                                  </a:rPr>
                                  <m:t> </m:t>
                                </m:r>
                                <m:r>
                                  <a:rPr lang="en-US" b="1" i="1" smtClean="0">
                                    <a:latin typeface="Cambria Math" panose="02040503050406030204" pitchFamily="18" charset="0"/>
                                  </a:rPr>
                                  <m:t>𝒉𝒐𝒍𝒅𝒊𝒏𝒈</m:t>
                                </m:r>
                                <m:r>
                                  <a:rPr lang="en-US" b="1" i="1" smtClean="0">
                                    <a:latin typeface="Cambria Math" panose="02040503050406030204" pitchFamily="18" charset="0"/>
                                  </a:rPr>
                                  <m:t> </m:t>
                                </m:r>
                                <m:r>
                                  <a:rPr lang="en-US" b="1" i="1" smtClean="0">
                                    <a:latin typeface="Cambria Math" panose="02040503050406030204" pitchFamily="18" charset="0"/>
                                  </a:rPr>
                                  <m:t>𝒄𝒐𝒔𝒕</m:t>
                                </m:r>
                              </m:den>
                            </m:f>
                          </m:e>
                        </m:rad>
                      </m:oMath>
                    </m:oMathPara>
                  </a14:m>
                  <a:endParaRPr lang="en-US" b="1" dirty="0"/>
                </a:p>
              </p:txBody>
            </p:sp>
          </mc:Choice>
          <mc:Fallback xmlns="">
            <p:sp>
              <p:nvSpPr>
                <p:cNvPr id="2" name="TextBox 1"/>
                <p:cNvSpPr txBox="1">
                  <a:spLocks noRot="1" noChangeAspect="1" noMove="1" noResize="1" noEditPoints="1" noAdjustHandles="1" noChangeArrowheads="1" noChangeShapeType="1" noTextEdit="1"/>
                </p:cNvSpPr>
                <p:nvPr/>
              </p:nvSpPr>
              <p:spPr>
                <a:xfrm>
                  <a:off x="4259280" y="4571311"/>
                  <a:ext cx="7246920" cy="1119987"/>
                </a:xfrm>
                <a:prstGeom prst="rect">
                  <a:avLst/>
                </a:prstGeom>
                <a:blipFill>
                  <a:blip r:embed="rId4"/>
                  <a:stretch>
                    <a:fillRect/>
                  </a:stretch>
                </a:blipFill>
              </p:spPr>
              <p:txBody>
                <a:bodyPr/>
                <a:lstStyle/>
                <a:p>
                  <a:r>
                    <a:rPr lang="en-US">
                      <a:noFill/>
                    </a:rPr>
                    <a:t> </a:t>
                  </a:r>
                </a:p>
              </p:txBody>
            </p:sp>
          </mc:Fallback>
        </mc:AlternateContent>
        <p:grpSp>
          <p:nvGrpSpPr>
            <p:cNvPr id="6" name="Group 5"/>
            <p:cNvGrpSpPr/>
            <p:nvPr/>
          </p:nvGrpSpPr>
          <p:grpSpPr>
            <a:xfrm>
              <a:off x="437453" y="4715805"/>
              <a:ext cx="3753547" cy="830997"/>
              <a:chOff x="86735" y="4715805"/>
              <a:chExt cx="3753547" cy="830997"/>
            </a:xfrm>
          </p:grpSpPr>
          <p:sp>
            <p:nvSpPr>
              <p:cNvPr id="4" name="TextBox 3"/>
              <p:cNvSpPr txBox="1"/>
              <p:nvPr/>
            </p:nvSpPr>
            <p:spPr>
              <a:xfrm>
                <a:off x="86735" y="4715805"/>
                <a:ext cx="3720890" cy="830997"/>
              </a:xfrm>
              <a:prstGeom prst="rect">
                <a:avLst/>
              </a:prstGeom>
              <a:noFill/>
            </p:spPr>
            <p:txBody>
              <a:bodyPr wrap="none" rtlCol="0">
                <a:spAutoFit/>
              </a:bodyPr>
              <a:lstStyle/>
              <a:p>
                <a:pPr algn="ctr"/>
                <a:r>
                  <a:rPr lang="en-US" b="1" dirty="0"/>
                  <a:t>How much to order</a:t>
                </a:r>
              </a:p>
              <a:p>
                <a:pPr algn="ctr"/>
                <a:r>
                  <a:rPr lang="en-US" b="1" dirty="0"/>
                  <a:t>(</a:t>
                </a:r>
                <a:r>
                  <a:rPr lang="en-US" b="1" dirty="0">
                    <a:solidFill>
                      <a:srgbClr val="FF0000"/>
                    </a:solidFill>
                  </a:rPr>
                  <a:t>optimal order quantity</a:t>
                </a:r>
                <a:r>
                  <a:rPr lang="en-US" b="1" dirty="0"/>
                  <a:t>) </a:t>
                </a:r>
              </a:p>
            </p:txBody>
          </p:sp>
          <p:sp>
            <p:nvSpPr>
              <p:cNvPr id="5" name="TextBox 4"/>
              <p:cNvSpPr txBox="1"/>
              <p:nvPr/>
            </p:nvSpPr>
            <p:spPr>
              <a:xfrm>
                <a:off x="3535390" y="4886980"/>
                <a:ext cx="304892" cy="523220"/>
              </a:xfrm>
              <a:prstGeom prst="rect">
                <a:avLst/>
              </a:prstGeom>
              <a:noFill/>
            </p:spPr>
            <p:txBody>
              <a:bodyPr wrap="none" rtlCol="0">
                <a:spAutoFit/>
              </a:bodyPr>
              <a:lstStyle/>
              <a:p>
                <a:r>
                  <a:rPr lang="en-US" sz="2800" b="1"/>
                  <a:t>:</a:t>
                </a:r>
              </a:p>
            </p:txBody>
          </p:sp>
        </p:grpSp>
      </p:grpSp>
      <p:grpSp>
        <p:nvGrpSpPr>
          <p:cNvPr id="10" name="Group 9"/>
          <p:cNvGrpSpPr/>
          <p:nvPr/>
        </p:nvGrpSpPr>
        <p:grpSpPr>
          <a:xfrm>
            <a:off x="304800" y="5562600"/>
            <a:ext cx="11201400" cy="914400"/>
            <a:chOff x="304800" y="5715000"/>
            <a:chExt cx="11201400" cy="914400"/>
          </a:xfrm>
        </p:grpSpPr>
        <p:sp>
          <p:nvSpPr>
            <p:cNvPr id="18" name="Rectangle 17"/>
            <p:cNvSpPr/>
            <p:nvPr/>
          </p:nvSpPr>
          <p:spPr>
            <a:xfrm>
              <a:off x="304800" y="5715000"/>
              <a:ext cx="11201400" cy="91440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 name="TextBox 2"/>
                <p:cNvSpPr txBox="1"/>
                <p:nvPr/>
              </p:nvSpPr>
              <p:spPr>
                <a:xfrm>
                  <a:off x="4343400" y="5943600"/>
                  <a:ext cx="1251112" cy="44076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b="1" i="1" smtClean="0">
                            <a:latin typeface="Cambria Math" panose="02040503050406030204" pitchFamily="18" charset="0"/>
                          </a:rPr>
                          <m:t>𝑹</m:t>
                        </m:r>
                        <m:r>
                          <a:rPr lang="en-US" sz="2800" b="1" i="1" smtClean="0">
                            <a:latin typeface="Cambria Math" panose="02040503050406030204" pitchFamily="18" charset="0"/>
                          </a:rPr>
                          <m:t>=</m:t>
                        </m:r>
                        <m:acc>
                          <m:accPr>
                            <m:chr m:val="̅"/>
                            <m:ctrlPr>
                              <a:rPr lang="en-US" sz="2800" b="1" i="1" smtClean="0">
                                <a:latin typeface="Cambria Math" panose="02040503050406030204" pitchFamily="18" charset="0"/>
                              </a:rPr>
                            </m:ctrlPr>
                          </m:accPr>
                          <m:e>
                            <m:r>
                              <a:rPr lang="en-US" sz="2800" b="1" i="1" smtClean="0">
                                <a:latin typeface="Cambria Math" panose="02040503050406030204" pitchFamily="18" charset="0"/>
                              </a:rPr>
                              <m:t>𝒅</m:t>
                            </m:r>
                          </m:e>
                        </m:acc>
                        <m:r>
                          <a:rPr lang="en-US" sz="2800" b="1" i="1" smtClean="0">
                            <a:latin typeface="Cambria Math" panose="02040503050406030204" pitchFamily="18" charset="0"/>
                          </a:rPr>
                          <m:t>𝑳</m:t>
                        </m:r>
                      </m:oMath>
                    </m:oMathPara>
                  </a14:m>
                  <a:endParaRPr lang="en-US" sz="2800" b="1" dirty="0"/>
                </a:p>
              </p:txBody>
            </p:sp>
          </mc:Choice>
          <mc:Fallback xmlns="">
            <p:sp>
              <p:nvSpPr>
                <p:cNvPr id="3" name="TextBox 2"/>
                <p:cNvSpPr txBox="1">
                  <a:spLocks noRot="1" noChangeAspect="1" noMove="1" noResize="1" noEditPoints="1" noAdjustHandles="1" noChangeArrowheads="1" noChangeShapeType="1" noTextEdit="1"/>
                </p:cNvSpPr>
                <p:nvPr/>
              </p:nvSpPr>
              <p:spPr>
                <a:xfrm>
                  <a:off x="4343400" y="5943600"/>
                  <a:ext cx="1251112" cy="440762"/>
                </a:xfrm>
                <a:prstGeom prst="rect">
                  <a:avLst/>
                </a:prstGeom>
                <a:blipFill>
                  <a:blip r:embed="rId5"/>
                  <a:stretch>
                    <a:fillRect/>
                  </a:stretch>
                </a:blipFill>
              </p:spPr>
              <p:txBody>
                <a:bodyPr/>
                <a:lstStyle/>
                <a:p>
                  <a:r>
                    <a:rPr lang="en-US">
                      <a:noFill/>
                    </a:rPr>
                    <a:t> </a:t>
                  </a:r>
                </a:p>
              </p:txBody>
            </p:sp>
          </mc:Fallback>
        </mc:AlternateContent>
        <p:grpSp>
          <p:nvGrpSpPr>
            <p:cNvPr id="13" name="Group 12"/>
            <p:cNvGrpSpPr/>
            <p:nvPr/>
          </p:nvGrpSpPr>
          <p:grpSpPr>
            <a:xfrm>
              <a:off x="804540" y="5722203"/>
              <a:ext cx="3386460" cy="830997"/>
              <a:chOff x="453822" y="4715805"/>
              <a:chExt cx="3386460" cy="830997"/>
            </a:xfrm>
          </p:grpSpPr>
          <p:sp>
            <p:nvSpPr>
              <p:cNvPr id="14" name="TextBox 13"/>
              <p:cNvSpPr txBox="1"/>
              <p:nvPr/>
            </p:nvSpPr>
            <p:spPr>
              <a:xfrm>
                <a:off x="453822" y="4715805"/>
                <a:ext cx="2986715" cy="830997"/>
              </a:xfrm>
              <a:prstGeom prst="rect">
                <a:avLst/>
              </a:prstGeom>
              <a:noFill/>
            </p:spPr>
            <p:txBody>
              <a:bodyPr wrap="none" rtlCol="0">
                <a:spAutoFit/>
              </a:bodyPr>
              <a:lstStyle/>
              <a:p>
                <a:pPr algn="ctr"/>
                <a:r>
                  <a:rPr lang="en-US" b="1" dirty="0"/>
                  <a:t>How much to order</a:t>
                </a:r>
              </a:p>
              <a:p>
                <a:pPr algn="ctr"/>
                <a:r>
                  <a:rPr lang="en-US" b="1" dirty="0"/>
                  <a:t>(</a:t>
                </a:r>
                <a:r>
                  <a:rPr lang="en-US" b="1" dirty="0">
                    <a:solidFill>
                      <a:srgbClr val="FF0000"/>
                    </a:solidFill>
                  </a:rPr>
                  <a:t>reorder point</a:t>
                </a:r>
                <a:r>
                  <a:rPr lang="en-US" b="1" dirty="0"/>
                  <a:t>) </a:t>
                </a:r>
              </a:p>
            </p:txBody>
          </p:sp>
          <p:sp>
            <p:nvSpPr>
              <p:cNvPr id="15" name="TextBox 14"/>
              <p:cNvSpPr txBox="1"/>
              <p:nvPr/>
            </p:nvSpPr>
            <p:spPr>
              <a:xfrm>
                <a:off x="3535390" y="4886980"/>
                <a:ext cx="304892" cy="523220"/>
              </a:xfrm>
              <a:prstGeom prst="rect">
                <a:avLst/>
              </a:prstGeom>
              <a:noFill/>
            </p:spPr>
            <p:txBody>
              <a:bodyPr wrap="none" rtlCol="0">
                <a:spAutoFit/>
              </a:bodyPr>
              <a:lstStyle/>
              <a:p>
                <a:r>
                  <a:rPr lang="en-US" sz="2800" b="1"/>
                  <a:t>:</a:t>
                </a:r>
              </a:p>
            </p:txBody>
          </p:sp>
        </p:grpSp>
      </p:grpSp>
    </p:spTree>
    <p:extLst>
      <p:ext uri="{BB962C8B-B14F-4D97-AF65-F5344CB8AC3E}">
        <p14:creationId xmlns:p14="http://schemas.microsoft.com/office/powerpoint/2010/main" val="3386232044"/>
      </p:ext>
    </p:extLst>
  </p:cSld>
  <p:clrMapOvr>
    <a:masterClrMapping/>
  </p:clrMapOvr>
  <p:transition>
    <p:pull dir="ru"/>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4"/>
          <p:cNvSpPr>
            <a:spLocks noGrp="1" noChangeArrowheads="1"/>
          </p:cNvSpPr>
          <p:nvPr>
            <p:ph type="title"/>
          </p:nvPr>
        </p:nvSpPr>
        <p:spPr bwMode="auto">
          <a:xfrm>
            <a:off x="2209800" y="457200"/>
            <a:ext cx="7696200" cy="838200"/>
          </a:xfrm>
          <a:noFill/>
          <a:ln>
            <a:miter lim="800000"/>
            <a:headEnd/>
            <a:tailEnd/>
          </a:ln>
        </p:spPr>
        <p:txBody>
          <a:bodyPr vert="horz" wrap="square" lIns="90488" tIns="44450" rIns="90488" bIns="44450" numCol="1" anchor="b" anchorCtr="0" compatLnSpc="1">
            <a:prstTxWarp prst="textNoShape">
              <a:avLst/>
            </a:prstTxWarp>
          </a:bodyPr>
          <a:lstStyle/>
          <a:p>
            <a:r>
              <a:rPr lang="en-US" b="1" dirty="0">
                <a:solidFill>
                  <a:srgbClr val="0000CC"/>
                </a:solidFill>
                <a:latin typeface="Arial" charset="0"/>
                <a:cs typeface="Arial" charset="0"/>
              </a:rPr>
              <a:t>EOQ Example</a:t>
            </a:r>
          </a:p>
        </p:txBody>
      </p:sp>
      <p:sp>
        <p:nvSpPr>
          <p:cNvPr id="25603" name="Rectangle 5"/>
          <p:cNvSpPr>
            <a:spLocks noChangeArrowheads="1"/>
          </p:cNvSpPr>
          <p:nvPr/>
        </p:nvSpPr>
        <p:spPr bwMode="auto">
          <a:xfrm>
            <a:off x="990600" y="3092451"/>
            <a:ext cx="9204444" cy="2675091"/>
          </a:xfrm>
          <a:prstGeom prst="rect">
            <a:avLst/>
          </a:prstGeom>
          <a:noFill/>
          <a:ln w="9525">
            <a:noFill/>
            <a:miter lim="800000"/>
            <a:headEnd/>
            <a:tailEnd/>
          </a:ln>
        </p:spPr>
        <p:txBody>
          <a:bodyPr wrap="none" lIns="90488" tIns="44450" rIns="90488" bIns="44450">
            <a:spAutoFit/>
          </a:bodyPr>
          <a:lstStyle/>
          <a:p>
            <a:pPr eaLnBrk="0" hangingPunct="0"/>
            <a:r>
              <a:rPr lang="en-US" sz="2800" b="1" dirty="0">
                <a:cs typeface="Arial" charset="0"/>
              </a:rPr>
              <a:t>Annual Demand = 1,000 units</a:t>
            </a:r>
          </a:p>
          <a:p>
            <a:pPr eaLnBrk="0" hangingPunct="0"/>
            <a:r>
              <a:rPr lang="en-US" sz="2800" b="1" dirty="0">
                <a:cs typeface="Arial" charset="0"/>
              </a:rPr>
              <a:t>Days per year considered in avg. daily demand = 365</a:t>
            </a:r>
          </a:p>
          <a:p>
            <a:pPr eaLnBrk="0" hangingPunct="0"/>
            <a:r>
              <a:rPr lang="en-US" sz="2800" b="1" dirty="0">
                <a:cs typeface="Arial" charset="0"/>
              </a:rPr>
              <a:t>Cost to place an order = $10</a:t>
            </a:r>
          </a:p>
          <a:p>
            <a:pPr eaLnBrk="0" hangingPunct="0"/>
            <a:r>
              <a:rPr lang="en-US" sz="2800" b="1" dirty="0">
                <a:cs typeface="Arial" charset="0"/>
              </a:rPr>
              <a:t>Holding cost per unit per year = $2.50</a:t>
            </a:r>
          </a:p>
          <a:p>
            <a:pPr eaLnBrk="0" hangingPunct="0"/>
            <a:r>
              <a:rPr lang="en-US" sz="2800" b="1" dirty="0">
                <a:cs typeface="Arial" charset="0"/>
              </a:rPr>
              <a:t>Lead time = 7 days</a:t>
            </a:r>
          </a:p>
          <a:p>
            <a:pPr eaLnBrk="0" hangingPunct="0"/>
            <a:r>
              <a:rPr lang="en-US" sz="2800" b="1" dirty="0">
                <a:cs typeface="Arial" charset="0"/>
              </a:rPr>
              <a:t>Cost per unit = $15</a:t>
            </a:r>
          </a:p>
        </p:txBody>
      </p:sp>
      <p:sp>
        <p:nvSpPr>
          <p:cNvPr id="25604" name="Text Box 7"/>
          <p:cNvSpPr txBox="1">
            <a:spLocks noChangeArrowheads="1"/>
          </p:cNvSpPr>
          <p:nvPr/>
        </p:nvSpPr>
        <p:spPr bwMode="auto">
          <a:xfrm>
            <a:off x="609600" y="1698438"/>
            <a:ext cx="10134600" cy="946150"/>
          </a:xfrm>
          <a:prstGeom prst="rect">
            <a:avLst/>
          </a:prstGeom>
          <a:solidFill>
            <a:srgbClr val="FFFF00"/>
          </a:solidFill>
          <a:ln w="9525">
            <a:noFill/>
            <a:miter lim="800000"/>
            <a:headEnd type="none" w="sm" len="sm"/>
            <a:tailEnd type="none" w="sm" len="sm"/>
          </a:ln>
        </p:spPr>
        <p:txBody>
          <a:bodyPr wrap="square">
            <a:spAutoFit/>
          </a:bodyPr>
          <a:lstStyle/>
          <a:p>
            <a:pPr>
              <a:spcBef>
                <a:spcPct val="50000"/>
              </a:spcBef>
            </a:pPr>
            <a:r>
              <a:rPr lang="en-US" sz="2800" b="1" dirty="0">
                <a:cs typeface="Arial" charset="0"/>
              </a:rPr>
              <a:t>Given the information below, what are the EOQ and reorder point?</a:t>
            </a:r>
          </a:p>
        </p:txBody>
      </p:sp>
    </p:spTree>
    <p:extLst>
      <p:ext uri="{BB962C8B-B14F-4D97-AF65-F5344CB8AC3E}">
        <p14:creationId xmlns:p14="http://schemas.microsoft.com/office/powerpoint/2010/main" val="3122633527"/>
      </p:ext>
    </p:extLst>
  </p:cSld>
  <p:clrMapOvr>
    <a:masterClrMapping/>
  </p:clrMapOvr>
  <p:transition>
    <p:pull dir="ru"/>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4"/>
          <p:cNvSpPr>
            <a:spLocks noGrp="1" noChangeArrowheads="1"/>
          </p:cNvSpPr>
          <p:nvPr>
            <p:ph type="title"/>
          </p:nvPr>
        </p:nvSpPr>
        <p:spPr bwMode="auto">
          <a:xfrm>
            <a:off x="2209800" y="533400"/>
            <a:ext cx="7772400" cy="838200"/>
          </a:xfrm>
          <a:noFill/>
          <a:ln>
            <a:miter lim="800000"/>
            <a:headEnd/>
            <a:tailEnd/>
          </a:ln>
        </p:spPr>
        <p:txBody>
          <a:bodyPr vert="horz" wrap="square" lIns="90488" tIns="44450" rIns="90488" bIns="44450" numCol="1" anchor="b" anchorCtr="0" compatLnSpc="1">
            <a:prstTxWarp prst="textNoShape">
              <a:avLst/>
            </a:prstTxWarp>
          </a:bodyPr>
          <a:lstStyle/>
          <a:p>
            <a:r>
              <a:rPr lang="en-US" b="1">
                <a:solidFill>
                  <a:srgbClr val="0000CC"/>
                </a:solidFill>
                <a:latin typeface="Arial" charset="0"/>
                <a:cs typeface="Arial" charset="0"/>
              </a:rPr>
              <a:t>EOQ Example Solution</a:t>
            </a:r>
          </a:p>
        </p:txBody>
      </p:sp>
      <p:graphicFrame>
        <p:nvGraphicFramePr>
          <p:cNvPr id="995333" name="Object 5"/>
          <p:cNvGraphicFramePr>
            <a:graphicFrameLocks/>
          </p:cNvGraphicFramePr>
          <p:nvPr>
            <p:extLst/>
          </p:nvPr>
        </p:nvGraphicFramePr>
        <p:xfrm>
          <a:off x="922338" y="1640502"/>
          <a:ext cx="5943600" cy="776466"/>
        </p:xfrm>
        <a:graphic>
          <a:graphicData uri="http://schemas.openxmlformats.org/presentationml/2006/ole">
            <mc:AlternateContent xmlns:mc="http://schemas.openxmlformats.org/markup-compatibility/2006">
              <mc:Choice xmlns:v="urn:schemas-microsoft-com:vml" Requires="v">
                <p:oleObj spid="_x0000_s186481" name="Equation" r:id="rId4" imgW="3454200" imgH="444240" progId="Equation.3">
                  <p:embed/>
                </p:oleObj>
              </mc:Choice>
              <mc:Fallback>
                <p:oleObj name="Equation" r:id="rId4" imgW="3454200" imgH="444240" progId="Equation.3">
                  <p:embed/>
                  <p:pic>
                    <p:nvPicPr>
                      <p:cNvPr id="0" name=""/>
                      <p:cNvPicPr>
                        <a:picLocks noChangeArrowheads="1"/>
                      </p:cNvPicPr>
                      <p:nvPr/>
                    </p:nvPicPr>
                    <p:blipFill>
                      <a:blip r:embed="rId5"/>
                      <a:srcRect/>
                      <a:stretch>
                        <a:fillRect/>
                      </a:stretch>
                    </p:blipFill>
                    <p:spPr bwMode="auto">
                      <a:xfrm>
                        <a:off x="922338" y="1640502"/>
                        <a:ext cx="5943600" cy="776466"/>
                      </a:xfrm>
                      <a:prstGeom prst="rect">
                        <a:avLst/>
                      </a:prstGeom>
                      <a:solidFill>
                        <a:srgbClr val="66FF33"/>
                      </a:solidFill>
                      <a:ln>
                        <a:noFill/>
                      </a:ln>
                      <a:effectLst/>
                      <a:extLst/>
                    </p:spPr>
                  </p:pic>
                </p:oleObj>
              </mc:Fallback>
            </mc:AlternateContent>
          </a:graphicData>
        </a:graphic>
      </p:graphicFrame>
      <p:graphicFrame>
        <p:nvGraphicFramePr>
          <p:cNvPr id="995334" name="Object 6"/>
          <p:cNvGraphicFramePr>
            <a:graphicFrameLocks/>
          </p:cNvGraphicFramePr>
          <p:nvPr>
            <p:extLst/>
          </p:nvPr>
        </p:nvGraphicFramePr>
        <p:xfrm>
          <a:off x="904875" y="2514600"/>
          <a:ext cx="5113338" cy="835025"/>
        </p:xfrm>
        <a:graphic>
          <a:graphicData uri="http://schemas.openxmlformats.org/presentationml/2006/ole">
            <mc:AlternateContent xmlns:mc="http://schemas.openxmlformats.org/markup-compatibility/2006">
              <mc:Choice xmlns:v="urn:schemas-microsoft-com:vml" Requires="v">
                <p:oleObj spid="_x0000_s186482" r:id="rId6" imgW="5113080" imgH="834840" progId="Equation.3">
                  <p:embed/>
                </p:oleObj>
              </mc:Choice>
              <mc:Fallback>
                <p:oleObj r:id="rId6" imgW="5113080" imgH="834840" progId="Equation.3">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04875" y="2514600"/>
                        <a:ext cx="5113338" cy="835025"/>
                      </a:xfrm>
                      <a:prstGeom prst="rect">
                        <a:avLst/>
                      </a:prstGeom>
                      <a:solidFill>
                        <a:srgbClr val="66FF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95335" name="Object 7"/>
          <p:cNvGraphicFramePr>
            <a:graphicFrameLocks/>
          </p:cNvGraphicFramePr>
          <p:nvPr>
            <p:extLst/>
          </p:nvPr>
        </p:nvGraphicFramePr>
        <p:xfrm>
          <a:off x="885919" y="3505200"/>
          <a:ext cx="8531225" cy="576262"/>
        </p:xfrm>
        <a:graphic>
          <a:graphicData uri="http://schemas.openxmlformats.org/presentationml/2006/ole">
            <mc:AlternateContent xmlns:mc="http://schemas.openxmlformats.org/markup-compatibility/2006">
              <mc:Choice xmlns:v="urn:schemas-microsoft-com:vml" Requires="v">
                <p:oleObj spid="_x0000_s186483" r:id="rId8" imgW="8530920" imgH="576000" progId="Equation.3">
                  <p:embed/>
                </p:oleObj>
              </mc:Choice>
              <mc:Fallback>
                <p:oleObj r:id="rId8" imgW="8530920" imgH="576000" progId="Equation.3">
                  <p:embed/>
                  <p:pic>
                    <p:nvPicPr>
                      <p:cNvPr id="0" name=""/>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85919" y="3505200"/>
                        <a:ext cx="8531225" cy="576262"/>
                      </a:xfrm>
                      <a:prstGeom prst="rect">
                        <a:avLst/>
                      </a:prstGeom>
                      <a:solidFill>
                        <a:srgbClr val="66FF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95337" name="Text Box 9"/>
          <p:cNvSpPr txBox="1">
            <a:spLocks noChangeArrowheads="1"/>
          </p:cNvSpPr>
          <p:nvPr/>
        </p:nvSpPr>
        <p:spPr bwMode="auto">
          <a:xfrm>
            <a:off x="909357" y="4267200"/>
            <a:ext cx="10287000" cy="1200329"/>
          </a:xfrm>
          <a:prstGeom prst="rect">
            <a:avLst/>
          </a:prstGeom>
          <a:solidFill>
            <a:srgbClr val="FFFF00"/>
          </a:solidFill>
          <a:ln w="9525">
            <a:noFill/>
            <a:miter lim="800000"/>
            <a:headEnd type="none" w="sm" len="sm"/>
            <a:tailEnd type="none" w="sm" len="sm"/>
          </a:ln>
        </p:spPr>
        <p:txBody>
          <a:bodyPr wrap="square">
            <a:spAutoFit/>
          </a:bodyPr>
          <a:lstStyle/>
          <a:p>
            <a:pPr>
              <a:spcBef>
                <a:spcPct val="50000"/>
              </a:spcBef>
            </a:pPr>
            <a:r>
              <a:rPr lang="en-US" b="1" dirty="0">
                <a:cs typeface="Arial" charset="0"/>
              </a:rPr>
              <a:t>In summary, you place an optimal order of 90 units.  In the course of using the units to meet demand, when you only have 20 units left, place the next order of 90 units.</a:t>
            </a:r>
          </a:p>
        </p:txBody>
      </p:sp>
      <p:sp>
        <p:nvSpPr>
          <p:cNvPr id="7" name="TextBox 6"/>
          <p:cNvSpPr txBox="1"/>
          <p:nvPr/>
        </p:nvSpPr>
        <p:spPr>
          <a:xfrm>
            <a:off x="2971800" y="5799563"/>
            <a:ext cx="5444119" cy="830997"/>
          </a:xfrm>
          <a:prstGeom prst="rect">
            <a:avLst/>
          </a:prstGeom>
          <a:solidFill>
            <a:srgbClr val="FF0000"/>
          </a:solidFill>
          <a:scene3d>
            <a:camera prst="orthographicFront"/>
            <a:lightRig rig="threePt" dir="t"/>
          </a:scene3d>
          <a:sp3d>
            <a:bevelT w="114300" prst="artDeco"/>
          </a:sp3d>
        </p:spPr>
        <p:txBody>
          <a:bodyPr wrap="none" rtlCol="0">
            <a:spAutoFit/>
          </a:bodyPr>
          <a:lstStyle/>
          <a:p>
            <a:r>
              <a:rPr lang="en-US" b="1" i="1" dirty="0">
                <a:solidFill>
                  <a:schemeClr val="bg1"/>
                </a:solidFill>
              </a:rPr>
              <a:t>We need to express D, L, T in </a:t>
            </a:r>
          </a:p>
          <a:p>
            <a:r>
              <a:rPr lang="en-US" b="1" i="1" dirty="0">
                <a:solidFill>
                  <a:schemeClr val="bg1"/>
                </a:solidFill>
              </a:rPr>
              <a:t>identical time units (e.g., all in days)</a:t>
            </a:r>
          </a:p>
        </p:txBody>
      </p:sp>
    </p:spTree>
    <p:extLst>
      <p:ext uri="{BB962C8B-B14F-4D97-AF65-F5344CB8AC3E}">
        <p14:creationId xmlns:p14="http://schemas.microsoft.com/office/powerpoint/2010/main" val="92973621"/>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995333"/>
                                        </p:tgtEl>
                                        <p:attrNameLst>
                                          <p:attrName>style.visibility</p:attrName>
                                        </p:attrNameLst>
                                      </p:cBhvr>
                                      <p:to>
                                        <p:strVal val="visible"/>
                                      </p:to>
                                    </p:set>
                                    <p:anim calcmode="lin" valueType="num">
                                      <p:cBhvr additive="base">
                                        <p:cTn id="7" dur="500" fill="hold"/>
                                        <p:tgtEl>
                                          <p:spTgt spid="995333"/>
                                        </p:tgtEl>
                                        <p:attrNameLst>
                                          <p:attrName>ppt_x</p:attrName>
                                        </p:attrNameLst>
                                      </p:cBhvr>
                                      <p:tavLst>
                                        <p:tav tm="0">
                                          <p:val>
                                            <p:strVal val="0-#ppt_w/2"/>
                                          </p:val>
                                        </p:tav>
                                        <p:tav tm="100000">
                                          <p:val>
                                            <p:strVal val="#ppt_x"/>
                                          </p:val>
                                        </p:tav>
                                      </p:tavLst>
                                    </p:anim>
                                    <p:anim calcmode="lin" valueType="num">
                                      <p:cBhvr additive="base">
                                        <p:cTn id="8" dur="500" fill="hold"/>
                                        <p:tgtEl>
                                          <p:spTgt spid="99533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995334"/>
                                        </p:tgtEl>
                                        <p:attrNameLst>
                                          <p:attrName>style.visibility</p:attrName>
                                        </p:attrNameLst>
                                      </p:cBhvr>
                                      <p:to>
                                        <p:strVal val="visible"/>
                                      </p:to>
                                    </p:set>
                                    <p:anim calcmode="lin" valueType="num">
                                      <p:cBhvr additive="base">
                                        <p:cTn id="13" dur="500" fill="hold"/>
                                        <p:tgtEl>
                                          <p:spTgt spid="995334"/>
                                        </p:tgtEl>
                                        <p:attrNameLst>
                                          <p:attrName>ppt_x</p:attrName>
                                        </p:attrNameLst>
                                      </p:cBhvr>
                                      <p:tavLst>
                                        <p:tav tm="0">
                                          <p:val>
                                            <p:strVal val="0-#ppt_w/2"/>
                                          </p:val>
                                        </p:tav>
                                        <p:tav tm="100000">
                                          <p:val>
                                            <p:strVal val="#ppt_x"/>
                                          </p:val>
                                        </p:tav>
                                      </p:tavLst>
                                    </p:anim>
                                    <p:anim calcmode="lin" valueType="num">
                                      <p:cBhvr additive="base">
                                        <p:cTn id="14" dur="500" fill="hold"/>
                                        <p:tgtEl>
                                          <p:spTgt spid="99533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995335"/>
                                        </p:tgtEl>
                                        <p:attrNameLst>
                                          <p:attrName>style.visibility</p:attrName>
                                        </p:attrNameLst>
                                      </p:cBhvr>
                                      <p:to>
                                        <p:strVal val="visible"/>
                                      </p:to>
                                    </p:set>
                                    <p:anim calcmode="lin" valueType="num">
                                      <p:cBhvr additive="base">
                                        <p:cTn id="19" dur="500" fill="hold"/>
                                        <p:tgtEl>
                                          <p:spTgt spid="995335"/>
                                        </p:tgtEl>
                                        <p:attrNameLst>
                                          <p:attrName>ppt_x</p:attrName>
                                        </p:attrNameLst>
                                      </p:cBhvr>
                                      <p:tavLst>
                                        <p:tav tm="0">
                                          <p:val>
                                            <p:strVal val="0-#ppt_w/2"/>
                                          </p:val>
                                        </p:tav>
                                        <p:tav tm="100000">
                                          <p:val>
                                            <p:strVal val="#ppt_x"/>
                                          </p:val>
                                        </p:tav>
                                      </p:tavLst>
                                    </p:anim>
                                    <p:anim calcmode="lin" valueType="num">
                                      <p:cBhvr additive="base">
                                        <p:cTn id="20" dur="500" fill="hold"/>
                                        <p:tgtEl>
                                          <p:spTgt spid="99533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995337"/>
                                        </p:tgtEl>
                                        <p:attrNameLst>
                                          <p:attrName>style.visibility</p:attrName>
                                        </p:attrNameLst>
                                      </p:cBhvr>
                                      <p:to>
                                        <p:strVal val="visible"/>
                                      </p:to>
                                    </p:set>
                                    <p:anim calcmode="lin" valueType="num">
                                      <p:cBhvr additive="base">
                                        <p:cTn id="25" dur="500" fill="hold"/>
                                        <p:tgtEl>
                                          <p:spTgt spid="995337"/>
                                        </p:tgtEl>
                                        <p:attrNameLst>
                                          <p:attrName>ppt_x</p:attrName>
                                        </p:attrNameLst>
                                      </p:cBhvr>
                                      <p:tavLst>
                                        <p:tav tm="0">
                                          <p:val>
                                            <p:strVal val="0-#ppt_w/2"/>
                                          </p:val>
                                        </p:tav>
                                        <p:tav tm="100000">
                                          <p:val>
                                            <p:strVal val="#ppt_x"/>
                                          </p:val>
                                        </p:tav>
                                      </p:tavLst>
                                    </p:anim>
                                    <p:anim calcmode="lin" valueType="num">
                                      <p:cBhvr additive="base">
                                        <p:cTn id="26" dur="500" fill="hold"/>
                                        <p:tgtEl>
                                          <p:spTgt spid="995337"/>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circle(in)">
                                      <p:cBhvr>
                                        <p:cTn id="31"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5337" grpId="0" animBg="1" autoUpdateAnimBg="0"/>
      <p:bldP spid="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4"/>
          <p:cNvSpPr>
            <a:spLocks noGrp="1" noChangeArrowheads="1"/>
          </p:cNvSpPr>
          <p:nvPr>
            <p:ph type="title"/>
          </p:nvPr>
        </p:nvSpPr>
        <p:spPr bwMode="auto">
          <a:xfrm>
            <a:off x="2209800" y="304800"/>
            <a:ext cx="7772400" cy="1447800"/>
          </a:xfrm>
          <a:noFill/>
          <a:ln>
            <a:miter lim="800000"/>
            <a:headEnd/>
            <a:tailEnd/>
          </a:ln>
        </p:spPr>
        <p:txBody>
          <a:bodyPr vert="horz" wrap="square" lIns="90488" tIns="44450" rIns="90488" bIns="44450" numCol="1" anchor="b" anchorCtr="0" compatLnSpc="1">
            <a:prstTxWarp prst="textNoShape">
              <a:avLst/>
            </a:prstTxWarp>
          </a:bodyPr>
          <a:lstStyle/>
          <a:p>
            <a:r>
              <a:rPr lang="en-US" sz="4000" b="1" dirty="0">
                <a:solidFill>
                  <a:srgbClr val="0000CC"/>
                </a:solidFill>
                <a:latin typeface="Arial" charset="0"/>
                <a:cs typeface="Arial" charset="0"/>
              </a:rPr>
              <a:t>EOQ Example: </a:t>
            </a:r>
            <a:br>
              <a:rPr lang="en-US" sz="4000" b="1" dirty="0">
                <a:solidFill>
                  <a:srgbClr val="0000CC"/>
                </a:solidFill>
                <a:latin typeface="Arial" charset="0"/>
                <a:cs typeface="Arial" charset="0"/>
              </a:rPr>
            </a:br>
            <a:r>
              <a:rPr lang="en-US" sz="4000" b="1" dirty="0">
                <a:solidFill>
                  <a:srgbClr val="0000CC"/>
                </a:solidFill>
                <a:latin typeface="Arial" charset="0"/>
                <a:cs typeface="Arial" charset="0"/>
              </a:rPr>
              <a:t>Can We find the Total Cost?</a:t>
            </a:r>
          </a:p>
        </p:txBody>
      </p:sp>
      <p:sp>
        <p:nvSpPr>
          <p:cNvPr id="2" name="TextBox 1"/>
          <p:cNvSpPr txBox="1"/>
          <p:nvPr/>
        </p:nvSpPr>
        <p:spPr>
          <a:xfrm>
            <a:off x="2819401" y="1976736"/>
            <a:ext cx="6433171" cy="461665"/>
          </a:xfrm>
          <a:prstGeom prst="rect">
            <a:avLst/>
          </a:prstGeom>
          <a:solidFill>
            <a:srgbClr val="009900"/>
          </a:solidFill>
        </p:spPr>
        <p:txBody>
          <a:bodyPr wrap="none" rtlCol="0">
            <a:spAutoFit/>
          </a:bodyPr>
          <a:lstStyle/>
          <a:p>
            <a:r>
              <a:rPr lang="en-US" b="1" dirty="0">
                <a:solidFill>
                  <a:schemeClr val="bg1"/>
                </a:solidFill>
              </a:rPr>
              <a:t>D = 1000, K = $10, H = $2.5, c = $15, Q* = 90</a:t>
            </a:r>
          </a:p>
        </p:txBody>
      </p:sp>
      <p:grpSp>
        <p:nvGrpSpPr>
          <p:cNvPr id="9" name="Group 6"/>
          <p:cNvGrpSpPr>
            <a:grpSpLocks/>
          </p:cNvGrpSpPr>
          <p:nvPr/>
        </p:nvGrpSpPr>
        <p:grpSpPr bwMode="auto">
          <a:xfrm>
            <a:off x="1066800" y="2746375"/>
            <a:ext cx="7367588" cy="1104900"/>
            <a:chOff x="447" y="991"/>
            <a:chExt cx="4641" cy="696"/>
          </a:xfrm>
        </p:grpSpPr>
        <p:sp>
          <p:nvSpPr>
            <p:cNvPr id="10" name="Rectangle 7"/>
            <p:cNvSpPr>
              <a:spLocks noChangeArrowheads="1"/>
            </p:cNvSpPr>
            <p:nvPr/>
          </p:nvSpPr>
          <p:spPr bwMode="auto">
            <a:xfrm>
              <a:off x="447" y="1221"/>
              <a:ext cx="1823" cy="270"/>
            </a:xfrm>
            <a:prstGeom prst="rect">
              <a:avLst/>
            </a:prstGeom>
            <a:noFill/>
            <a:ln w="9525">
              <a:noFill/>
              <a:miter lim="800000"/>
              <a:headEnd/>
              <a:tailEnd/>
            </a:ln>
          </p:spPr>
          <p:txBody>
            <a:bodyPr wrap="none" lIns="90488" tIns="44450" rIns="90488" bIns="44450">
              <a:spAutoFit/>
            </a:bodyPr>
            <a:lstStyle/>
            <a:p>
              <a:pPr eaLnBrk="0" hangingPunct="0"/>
              <a:r>
                <a:rPr lang="en-US" sz="2200" b="1">
                  <a:cs typeface="Arial" charset="0"/>
                </a:rPr>
                <a:t>Total Annual Cost  =</a:t>
              </a:r>
              <a:endParaRPr lang="en-US" b="1">
                <a:cs typeface="Arial" charset="0"/>
              </a:endParaRPr>
            </a:p>
          </p:txBody>
        </p:sp>
        <p:sp>
          <p:nvSpPr>
            <p:cNvPr id="11" name="Rectangle 8"/>
            <p:cNvSpPr>
              <a:spLocks noChangeArrowheads="1"/>
            </p:cNvSpPr>
            <p:nvPr/>
          </p:nvSpPr>
          <p:spPr bwMode="auto">
            <a:xfrm>
              <a:off x="2204" y="991"/>
              <a:ext cx="916" cy="696"/>
            </a:xfrm>
            <a:prstGeom prst="rect">
              <a:avLst/>
            </a:prstGeom>
            <a:noFill/>
            <a:ln w="9525">
              <a:noFill/>
              <a:miter lim="800000"/>
              <a:headEnd/>
              <a:tailEnd/>
            </a:ln>
          </p:spPr>
          <p:txBody>
            <a:bodyPr wrap="none" lIns="90488" tIns="44450" rIns="90488" bIns="44450">
              <a:spAutoFit/>
            </a:bodyPr>
            <a:lstStyle/>
            <a:p>
              <a:pPr algn="ctr" eaLnBrk="0" hangingPunct="0"/>
              <a:r>
                <a:rPr lang="en-US" sz="2200" b="1" dirty="0">
                  <a:cs typeface="Arial" charset="0"/>
                </a:rPr>
                <a:t>Annual</a:t>
              </a:r>
            </a:p>
            <a:p>
              <a:pPr algn="ctr" eaLnBrk="0" hangingPunct="0"/>
              <a:r>
                <a:rPr lang="en-US" sz="2200" b="1" dirty="0">
                  <a:cs typeface="Arial" charset="0"/>
                </a:rPr>
                <a:t>Purchase</a:t>
              </a:r>
            </a:p>
            <a:p>
              <a:pPr algn="ctr" eaLnBrk="0" hangingPunct="0"/>
              <a:r>
                <a:rPr lang="en-US" sz="2200" b="1" dirty="0">
                  <a:cs typeface="Arial" charset="0"/>
                </a:rPr>
                <a:t>Cost</a:t>
              </a:r>
            </a:p>
          </p:txBody>
        </p:sp>
        <p:sp>
          <p:nvSpPr>
            <p:cNvPr id="12" name="Rectangle 9"/>
            <p:cNvSpPr>
              <a:spLocks noChangeArrowheads="1"/>
            </p:cNvSpPr>
            <p:nvPr/>
          </p:nvSpPr>
          <p:spPr bwMode="auto">
            <a:xfrm>
              <a:off x="3310" y="991"/>
              <a:ext cx="866" cy="696"/>
            </a:xfrm>
            <a:prstGeom prst="rect">
              <a:avLst/>
            </a:prstGeom>
            <a:noFill/>
            <a:ln w="9525">
              <a:noFill/>
              <a:miter lim="800000"/>
              <a:headEnd/>
              <a:tailEnd/>
            </a:ln>
          </p:spPr>
          <p:txBody>
            <a:bodyPr wrap="none" lIns="90488" tIns="44450" rIns="90488" bIns="44450">
              <a:spAutoFit/>
            </a:bodyPr>
            <a:lstStyle/>
            <a:p>
              <a:pPr algn="ctr" eaLnBrk="0" hangingPunct="0"/>
              <a:r>
                <a:rPr lang="en-US" sz="2200" b="1" dirty="0">
                  <a:cs typeface="Arial" charset="0"/>
                </a:rPr>
                <a:t>Annual</a:t>
              </a:r>
            </a:p>
            <a:p>
              <a:pPr algn="ctr" eaLnBrk="0" hangingPunct="0"/>
              <a:r>
                <a:rPr lang="en-US" sz="2200" b="1" dirty="0">
                  <a:cs typeface="Arial" charset="0"/>
                </a:rPr>
                <a:t>Ordering</a:t>
              </a:r>
            </a:p>
            <a:p>
              <a:pPr algn="ctr" eaLnBrk="0" hangingPunct="0"/>
              <a:r>
                <a:rPr lang="en-US" sz="2200" b="1" dirty="0">
                  <a:cs typeface="Arial" charset="0"/>
                </a:rPr>
                <a:t>Cost</a:t>
              </a:r>
            </a:p>
          </p:txBody>
        </p:sp>
        <p:sp>
          <p:nvSpPr>
            <p:cNvPr id="13" name="Rectangle 10"/>
            <p:cNvSpPr>
              <a:spLocks noChangeArrowheads="1"/>
            </p:cNvSpPr>
            <p:nvPr/>
          </p:nvSpPr>
          <p:spPr bwMode="auto">
            <a:xfrm>
              <a:off x="4309" y="991"/>
              <a:ext cx="779" cy="696"/>
            </a:xfrm>
            <a:prstGeom prst="rect">
              <a:avLst/>
            </a:prstGeom>
            <a:noFill/>
            <a:ln w="9525">
              <a:noFill/>
              <a:miter lim="800000"/>
              <a:headEnd/>
              <a:tailEnd/>
            </a:ln>
          </p:spPr>
          <p:txBody>
            <a:bodyPr wrap="none" lIns="90488" tIns="44450" rIns="90488" bIns="44450">
              <a:spAutoFit/>
            </a:bodyPr>
            <a:lstStyle/>
            <a:p>
              <a:pPr algn="ctr" eaLnBrk="0" hangingPunct="0"/>
              <a:r>
                <a:rPr lang="en-US" sz="2200" b="1" dirty="0">
                  <a:cs typeface="Arial" charset="0"/>
                </a:rPr>
                <a:t>Annual</a:t>
              </a:r>
            </a:p>
            <a:p>
              <a:pPr algn="ctr" eaLnBrk="0" hangingPunct="0"/>
              <a:r>
                <a:rPr lang="en-US" sz="2200" b="1" dirty="0">
                  <a:cs typeface="Arial" charset="0"/>
                </a:rPr>
                <a:t>Holding</a:t>
              </a:r>
            </a:p>
            <a:p>
              <a:pPr algn="ctr" eaLnBrk="0" hangingPunct="0"/>
              <a:r>
                <a:rPr lang="en-US" sz="2200" b="1" dirty="0">
                  <a:cs typeface="Arial" charset="0"/>
                </a:rPr>
                <a:t>Cost</a:t>
              </a:r>
            </a:p>
          </p:txBody>
        </p:sp>
        <p:sp>
          <p:nvSpPr>
            <p:cNvPr id="14" name="Rectangle 11"/>
            <p:cNvSpPr>
              <a:spLocks noChangeArrowheads="1"/>
            </p:cNvSpPr>
            <p:nvPr/>
          </p:nvSpPr>
          <p:spPr bwMode="auto">
            <a:xfrm>
              <a:off x="3084" y="1221"/>
              <a:ext cx="228" cy="289"/>
            </a:xfrm>
            <a:prstGeom prst="rect">
              <a:avLst/>
            </a:prstGeom>
            <a:noFill/>
            <a:ln w="9525">
              <a:noFill/>
              <a:miter lim="800000"/>
              <a:headEnd/>
              <a:tailEnd/>
            </a:ln>
          </p:spPr>
          <p:txBody>
            <a:bodyPr wrap="none" lIns="90488" tIns="44450" rIns="90488" bIns="44450">
              <a:spAutoFit/>
            </a:bodyPr>
            <a:lstStyle/>
            <a:p>
              <a:pPr eaLnBrk="0" hangingPunct="0"/>
              <a:r>
                <a:rPr lang="en-US" b="1" dirty="0">
                  <a:cs typeface="Arial" charset="0"/>
                </a:rPr>
                <a:t>+</a:t>
              </a:r>
            </a:p>
          </p:txBody>
        </p:sp>
        <p:sp>
          <p:nvSpPr>
            <p:cNvPr id="15" name="Rectangle 12"/>
            <p:cNvSpPr>
              <a:spLocks noChangeArrowheads="1"/>
            </p:cNvSpPr>
            <p:nvPr/>
          </p:nvSpPr>
          <p:spPr bwMode="auto">
            <a:xfrm>
              <a:off x="4140" y="1221"/>
              <a:ext cx="228" cy="289"/>
            </a:xfrm>
            <a:prstGeom prst="rect">
              <a:avLst/>
            </a:prstGeom>
            <a:noFill/>
            <a:ln w="9525">
              <a:noFill/>
              <a:miter lim="800000"/>
              <a:headEnd/>
              <a:tailEnd/>
            </a:ln>
          </p:spPr>
          <p:txBody>
            <a:bodyPr wrap="none" lIns="90488" tIns="44450" rIns="90488" bIns="44450">
              <a:spAutoFit/>
            </a:bodyPr>
            <a:lstStyle/>
            <a:p>
              <a:pPr eaLnBrk="0" hangingPunct="0"/>
              <a:r>
                <a:rPr lang="en-US" b="1" dirty="0">
                  <a:cs typeface="Arial" charset="0"/>
                </a:rPr>
                <a:t>+</a:t>
              </a:r>
            </a:p>
          </p:txBody>
        </p:sp>
      </p:grpSp>
      <p:sp>
        <p:nvSpPr>
          <p:cNvPr id="16" name="TextBox 15"/>
          <p:cNvSpPr txBox="1"/>
          <p:nvPr/>
        </p:nvSpPr>
        <p:spPr>
          <a:xfrm>
            <a:off x="925137" y="4038600"/>
            <a:ext cx="7574509" cy="461665"/>
          </a:xfrm>
          <a:prstGeom prst="rect">
            <a:avLst/>
          </a:prstGeom>
          <a:noFill/>
        </p:spPr>
        <p:txBody>
          <a:bodyPr wrap="none" rtlCol="0">
            <a:spAutoFit/>
          </a:bodyPr>
          <a:lstStyle/>
          <a:p>
            <a:pPr marL="342900" indent="-342900">
              <a:buFont typeface="Arial" panose="020B0604020202020204" pitchFamily="34" charset="0"/>
              <a:buChar char="•"/>
            </a:pPr>
            <a:r>
              <a:rPr lang="en-US" b="1" dirty="0">
                <a:solidFill>
                  <a:srgbClr val="009900"/>
                </a:solidFill>
              </a:rPr>
              <a:t>Purchase cost = D*C = 1000*$15 = $15,000 / year</a:t>
            </a:r>
          </a:p>
        </p:txBody>
      </p:sp>
      <p:sp>
        <p:nvSpPr>
          <p:cNvPr id="17" name="TextBox 16"/>
          <p:cNvSpPr txBox="1"/>
          <p:nvPr/>
        </p:nvSpPr>
        <p:spPr>
          <a:xfrm>
            <a:off x="921557" y="4572000"/>
            <a:ext cx="8597546" cy="461665"/>
          </a:xfrm>
          <a:prstGeom prst="rect">
            <a:avLst/>
          </a:prstGeom>
          <a:noFill/>
        </p:spPr>
        <p:txBody>
          <a:bodyPr wrap="none" rtlCol="0">
            <a:spAutoFit/>
          </a:bodyPr>
          <a:lstStyle/>
          <a:p>
            <a:pPr marL="342900" indent="-342900">
              <a:buFont typeface="Arial" panose="020B0604020202020204" pitchFamily="34" charset="0"/>
              <a:buChar char="•"/>
            </a:pPr>
            <a:r>
              <a:rPr lang="en-US" b="1" dirty="0">
                <a:solidFill>
                  <a:srgbClr val="009900"/>
                </a:solidFill>
              </a:rPr>
              <a:t>Ordering cost = (D/Q)*K = (1000/90)*$10 = $111.11 / year</a:t>
            </a:r>
          </a:p>
        </p:txBody>
      </p:sp>
      <p:sp>
        <p:nvSpPr>
          <p:cNvPr id="18" name="TextBox 17"/>
          <p:cNvSpPr txBox="1"/>
          <p:nvPr/>
        </p:nvSpPr>
        <p:spPr>
          <a:xfrm>
            <a:off x="917979" y="5105400"/>
            <a:ext cx="7995137" cy="461665"/>
          </a:xfrm>
          <a:prstGeom prst="rect">
            <a:avLst/>
          </a:prstGeom>
          <a:noFill/>
        </p:spPr>
        <p:txBody>
          <a:bodyPr wrap="none" rtlCol="0">
            <a:spAutoFit/>
          </a:bodyPr>
          <a:lstStyle/>
          <a:p>
            <a:pPr marL="342900" indent="-342900">
              <a:buFont typeface="Arial" panose="020B0604020202020204" pitchFamily="34" charset="0"/>
              <a:buChar char="•"/>
            </a:pPr>
            <a:r>
              <a:rPr lang="en-US" b="1" dirty="0">
                <a:solidFill>
                  <a:srgbClr val="009900"/>
                </a:solidFill>
              </a:rPr>
              <a:t>Holding cost = (Q/2)*H = (90/2)*$2.5 = $112.50 / year</a:t>
            </a:r>
          </a:p>
        </p:txBody>
      </p:sp>
      <p:sp>
        <p:nvSpPr>
          <p:cNvPr id="19" name="TextBox 18"/>
          <p:cNvSpPr txBox="1"/>
          <p:nvPr/>
        </p:nvSpPr>
        <p:spPr>
          <a:xfrm>
            <a:off x="914400" y="5638800"/>
            <a:ext cx="5020605" cy="461665"/>
          </a:xfrm>
          <a:prstGeom prst="rect">
            <a:avLst/>
          </a:prstGeom>
          <a:noFill/>
        </p:spPr>
        <p:txBody>
          <a:bodyPr wrap="none" rtlCol="0">
            <a:spAutoFit/>
          </a:bodyPr>
          <a:lstStyle/>
          <a:p>
            <a:pPr marL="342900" indent="-342900">
              <a:buFont typeface="Arial" panose="020B0604020202020204" pitchFamily="34" charset="0"/>
              <a:buChar char="•"/>
            </a:pPr>
            <a:r>
              <a:rPr lang="en-US" b="1" dirty="0">
                <a:solidFill>
                  <a:srgbClr val="FF0000"/>
                </a:solidFill>
              </a:rPr>
              <a:t>TOTAL cost = $15,223.61 / year</a:t>
            </a:r>
          </a:p>
        </p:txBody>
      </p:sp>
      <p:sp>
        <p:nvSpPr>
          <p:cNvPr id="20" name="TextBox 19"/>
          <p:cNvSpPr txBox="1"/>
          <p:nvPr/>
        </p:nvSpPr>
        <p:spPr>
          <a:xfrm>
            <a:off x="921558" y="6091535"/>
            <a:ext cx="7999113" cy="461665"/>
          </a:xfrm>
          <a:prstGeom prst="rect">
            <a:avLst/>
          </a:prstGeom>
          <a:noFill/>
        </p:spPr>
        <p:txBody>
          <a:bodyPr wrap="none" rtlCol="0">
            <a:spAutoFit/>
          </a:bodyPr>
          <a:lstStyle/>
          <a:p>
            <a:pPr marL="342900" indent="-342900">
              <a:buFont typeface="Arial" panose="020B0604020202020204" pitchFamily="34" charset="0"/>
              <a:buChar char="•"/>
            </a:pPr>
            <a:r>
              <a:rPr lang="en-US" b="1" dirty="0">
                <a:solidFill>
                  <a:srgbClr val="7030A0"/>
                </a:solidFill>
              </a:rPr>
              <a:t>Average Inventory during the year = Q/2 = 90/2 = 45</a:t>
            </a:r>
          </a:p>
        </p:txBody>
      </p:sp>
    </p:spTree>
    <p:extLst>
      <p:ext uri="{BB962C8B-B14F-4D97-AF65-F5344CB8AC3E}">
        <p14:creationId xmlns:p14="http://schemas.microsoft.com/office/powerpoint/2010/main" val="3197885105"/>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0-#ppt_w/2"/>
                                          </p:val>
                                        </p:tav>
                                        <p:tav tm="100000">
                                          <p:val>
                                            <p:strVal val="#ppt_x"/>
                                          </p:val>
                                        </p:tav>
                                      </p:tavLst>
                                    </p:anim>
                                    <p:anim calcmode="lin" valueType="num">
                                      <p:cBhvr additive="base">
                                        <p:cTn id="14"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0-#ppt_w/2"/>
                                          </p:val>
                                        </p:tav>
                                        <p:tav tm="100000">
                                          <p:val>
                                            <p:strVal val="#ppt_x"/>
                                          </p:val>
                                        </p:tav>
                                      </p:tavLst>
                                    </p:anim>
                                    <p:anim calcmode="lin" valueType="num">
                                      <p:cBhvr additive="base">
                                        <p:cTn id="20"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0-#ppt_w/2"/>
                                          </p:val>
                                        </p:tav>
                                        <p:tav tm="100000">
                                          <p:val>
                                            <p:strVal val="#ppt_x"/>
                                          </p:val>
                                        </p:tav>
                                      </p:tavLst>
                                    </p:anim>
                                    <p:anim calcmode="lin" valueType="num">
                                      <p:cBhvr additive="base">
                                        <p:cTn id="26"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0-#ppt_w/2"/>
                                          </p:val>
                                        </p:tav>
                                        <p:tav tm="100000">
                                          <p:val>
                                            <p:strVal val="#ppt_x"/>
                                          </p:val>
                                        </p:tav>
                                      </p:tavLst>
                                    </p:anim>
                                    <p:anim calcmode="lin" valueType="num">
                                      <p:cBhvr additive="base">
                                        <p:cTn id="32"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4"/>
          <p:cNvSpPr>
            <a:spLocks noGrp="1" noChangeArrowheads="1"/>
          </p:cNvSpPr>
          <p:nvPr>
            <p:ph type="title"/>
          </p:nvPr>
        </p:nvSpPr>
        <p:spPr bwMode="auto">
          <a:xfrm>
            <a:off x="2209800" y="609600"/>
            <a:ext cx="7772400" cy="1447800"/>
          </a:xfrm>
          <a:noFill/>
          <a:ln>
            <a:miter lim="800000"/>
            <a:headEnd/>
            <a:tailEnd/>
          </a:ln>
        </p:spPr>
        <p:txBody>
          <a:bodyPr vert="horz" wrap="square" lIns="90488" tIns="44450" rIns="90488" bIns="44450" numCol="1" anchor="b" anchorCtr="0" compatLnSpc="1">
            <a:prstTxWarp prst="textNoShape">
              <a:avLst/>
            </a:prstTxWarp>
          </a:bodyPr>
          <a:lstStyle/>
          <a:p>
            <a:r>
              <a:rPr lang="en-US" b="1" dirty="0">
                <a:solidFill>
                  <a:srgbClr val="0000CC"/>
                </a:solidFill>
                <a:latin typeface="Arial" charset="0"/>
                <a:cs typeface="Arial" charset="0"/>
              </a:rPr>
              <a:t>EOQ: Is this Useful in Practice?</a:t>
            </a:r>
          </a:p>
        </p:txBody>
      </p:sp>
      <p:sp>
        <p:nvSpPr>
          <p:cNvPr id="3" name="TextBox 2"/>
          <p:cNvSpPr txBox="1"/>
          <p:nvPr/>
        </p:nvSpPr>
        <p:spPr>
          <a:xfrm>
            <a:off x="533399" y="2617114"/>
            <a:ext cx="6373941" cy="523220"/>
          </a:xfrm>
          <a:prstGeom prst="rect">
            <a:avLst/>
          </a:prstGeom>
          <a:noFill/>
        </p:spPr>
        <p:txBody>
          <a:bodyPr wrap="square" rtlCol="0">
            <a:spAutoFit/>
          </a:bodyPr>
          <a:lstStyle/>
          <a:p>
            <a:pPr marL="342900" indent="-342900">
              <a:buFont typeface="Arial" panose="020B0604020202020204" pitchFamily="34" charset="0"/>
              <a:buChar char="•"/>
            </a:pPr>
            <a:r>
              <a:rPr lang="en-US" sz="2800" b="1" dirty="0">
                <a:solidFill>
                  <a:srgbClr val="009900"/>
                </a:solidFill>
              </a:rPr>
              <a:t>Applicable in B2B (purchasing) </a:t>
            </a:r>
          </a:p>
        </p:txBody>
      </p:sp>
      <p:sp>
        <p:nvSpPr>
          <p:cNvPr id="16" name="TextBox 15"/>
          <p:cNvSpPr txBox="1"/>
          <p:nvPr/>
        </p:nvSpPr>
        <p:spPr>
          <a:xfrm>
            <a:off x="533400" y="3389294"/>
            <a:ext cx="6903978" cy="954107"/>
          </a:xfrm>
          <a:prstGeom prst="rect">
            <a:avLst/>
          </a:prstGeom>
          <a:noFill/>
        </p:spPr>
        <p:txBody>
          <a:bodyPr wrap="square" rtlCol="0">
            <a:spAutoFit/>
          </a:bodyPr>
          <a:lstStyle/>
          <a:p>
            <a:pPr marL="342900" indent="-342900">
              <a:buFont typeface="Arial" panose="020B0604020202020204" pitchFamily="34" charset="0"/>
              <a:buChar char="•"/>
            </a:pPr>
            <a:r>
              <a:rPr lang="en-US" sz="2800" b="1" dirty="0">
                <a:solidFill>
                  <a:srgbClr val="009900"/>
                </a:solidFill>
              </a:rPr>
              <a:t>Total cost curve is very flat around</a:t>
            </a:r>
          </a:p>
          <a:p>
            <a:r>
              <a:rPr lang="en-US" sz="2800" b="1" dirty="0">
                <a:solidFill>
                  <a:srgbClr val="009900"/>
                </a:solidFill>
              </a:rPr>
              <a:t>    the region of optimality </a:t>
            </a:r>
          </a:p>
        </p:txBody>
      </p:sp>
      <p:sp>
        <p:nvSpPr>
          <p:cNvPr id="17" name="TextBox 16"/>
          <p:cNvSpPr txBox="1"/>
          <p:nvPr/>
        </p:nvSpPr>
        <p:spPr>
          <a:xfrm>
            <a:off x="533400" y="4482407"/>
            <a:ext cx="5563534" cy="523220"/>
          </a:xfrm>
          <a:prstGeom prst="rect">
            <a:avLst/>
          </a:prstGeom>
          <a:noFill/>
        </p:spPr>
        <p:txBody>
          <a:bodyPr wrap="square" rtlCol="0">
            <a:spAutoFit/>
          </a:bodyPr>
          <a:lstStyle/>
          <a:p>
            <a:pPr marL="342900" indent="-342900">
              <a:buFont typeface="Arial" panose="020B0604020202020204" pitchFamily="34" charset="0"/>
              <a:buChar char="•"/>
            </a:pPr>
            <a:r>
              <a:rPr lang="en-US" sz="2800" b="1" dirty="0">
                <a:solidFill>
                  <a:srgbClr val="009900"/>
                </a:solidFill>
              </a:rPr>
              <a:t>Simple, easy to understand</a:t>
            </a:r>
          </a:p>
        </p:txBody>
      </p:sp>
      <p:sp>
        <p:nvSpPr>
          <p:cNvPr id="18" name="TextBox 17"/>
          <p:cNvSpPr txBox="1"/>
          <p:nvPr/>
        </p:nvSpPr>
        <p:spPr>
          <a:xfrm>
            <a:off x="533400" y="5294294"/>
            <a:ext cx="6934200" cy="954107"/>
          </a:xfrm>
          <a:prstGeom prst="rect">
            <a:avLst/>
          </a:prstGeom>
          <a:noFill/>
        </p:spPr>
        <p:txBody>
          <a:bodyPr wrap="square" rtlCol="0">
            <a:spAutoFit/>
          </a:bodyPr>
          <a:lstStyle/>
          <a:p>
            <a:pPr marL="342900" indent="-342900">
              <a:buFont typeface="Arial" panose="020B0604020202020204" pitchFamily="34" charset="0"/>
              <a:buChar char="•"/>
            </a:pPr>
            <a:r>
              <a:rPr lang="en-US" sz="2800" b="1" dirty="0">
                <a:solidFill>
                  <a:srgbClr val="009900"/>
                </a:solidFill>
              </a:rPr>
              <a:t>Random demand: add safety stock</a:t>
            </a:r>
          </a:p>
          <a:p>
            <a:r>
              <a:rPr lang="en-US" sz="2800" b="1" dirty="0">
                <a:solidFill>
                  <a:srgbClr val="009900"/>
                </a:solidFill>
              </a:rPr>
              <a:t>   (you will see this next)</a:t>
            </a:r>
          </a:p>
        </p:txBody>
      </p:sp>
      <p:sp>
        <p:nvSpPr>
          <p:cNvPr id="4" name="Arc 3"/>
          <p:cNvSpPr/>
          <p:nvPr/>
        </p:nvSpPr>
        <p:spPr>
          <a:xfrm rot="7963044">
            <a:off x="8488950" y="1420364"/>
            <a:ext cx="2667000" cy="2743200"/>
          </a:xfrm>
          <a:prstGeom prst="arc">
            <a:avLst/>
          </a:prstGeom>
          <a:ln w="38100">
            <a:solidFill>
              <a:srgbClr val="0066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b="1"/>
          </a:p>
        </p:txBody>
      </p:sp>
      <p:cxnSp>
        <p:nvCxnSpPr>
          <p:cNvPr id="22" name="Straight Connector 21"/>
          <p:cNvCxnSpPr/>
          <p:nvPr/>
        </p:nvCxnSpPr>
        <p:spPr>
          <a:xfrm>
            <a:off x="9913350" y="4114801"/>
            <a:ext cx="0" cy="935737"/>
          </a:xfrm>
          <a:prstGeom prst="line">
            <a:avLst/>
          </a:prstGeom>
          <a:ln w="381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6" name="Freeform 25"/>
          <p:cNvSpPr/>
          <p:nvPr/>
        </p:nvSpPr>
        <p:spPr>
          <a:xfrm>
            <a:off x="9372600" y="2971801"/>
            <a:ext cx="1046284" cy="1125417"/>
          </a:xfrm>
          <a:custGeom>
            <a:avLst/>
            <a:gdLst>
              <a:gd name="connsiteX0" fmla="*/ 0 w 1046284"/>
              <a:gd name="connsiteY0" fmla="*/ 8792 h 1125417"/>
              <a:gd name="connsiteX1" fmla="*/ 553915 w 1046284"/>
              <a:gd name="connsiteY1" fmla="*/ 1125415 h 1125417"/>
              <a:gd name="connsiteX2" fmla="*/ 1046284 w 1046284"/>
              <a:gd name="connsiteY2" fmla="*/ 0 h 1125417"/>
              <a:gd name="connsiteX3" fmla="*/ 1046284 w 1046284"/>
              <a:gd name="connsiteY3" fmla="*/ 0 h 1125417"/>
            </a:gdLst>
            <a:ahLst/>
            <a:cxnLst>
              <a:cxn ang="0">
                <a:pos x="connsiteX0" y="connsiteY0"/>
              </a:cxn>
              <a:cxn ang="0">
                <a:pos x="connsiteX1" y="connsiteY1"/>
              </a:cxn>
              <a:cxn ang="0">
                <a:pos x="connsiteX2" y="connsiteY2"/>
              </a:cxn>
              <a:cxn ang="0">
                <a:pos x="connsiteX3" y="connsiteY3"/>
              </a:cxn>
            </a:cxnLst>
            <a:rect l="l" t="t" r="r" b="b"/>
            <a:pathLst>
              <a:path w="1046284" h="1125417">
                <a:moveTo>
                  <a:pt x="0" y="8792"/>
                </a:moveTo>
                <a:cubicBezTo>
                  <a:pt x="189767" y="567836"/>
                  <a:pt x="379534" y="1126880"/>
                  <a:pt x="553915" y="1125415"/>
                </a:cubicBezTo>
                <a:cubicBezTo>
                  <a:pt x="728296" y="1123950"/>
                  <a:pt x="1046284" y="0"/>
                  <a:pt x="1046284" y="0"/>
                </a:cubicBezTo>
                <a:lnTo>
                  <a:pt x="1046284" y="0"/>
                </a:ln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grpSp>
        <p:nvGrpSpPr>
          <p:cNvPr id="28" name="Group 27"/>
          <p:cNvGrpSpPr/>
          <p:nvPr/>
        </p:nvGrpSpPr>
        <p:grpSpPr>
          <a:xfrm>
            <a:off x="8458200" y="2514600"/>
            <a:ext cx="2819400" cy="3048000"/>
            <a:chOff x="6096000" y="2514600"/>
            <a:chExt cx="2819400" cy="3048000"/>
          </a:xfrm>
        </p:grpSpPr>
        <p:cxnSp>
          <p:nvCxnSpPr>
            <p:cNvPr id="6" name="Straight Arrow Connector 5"/>
            <p:cNvCxnSpPr/>
            <p:nvPr/>
          </p:nvCxnSpPr>
          <p:spPr>
            <a:xfrm flipH="1" flipV="1">
              <a:off x="6324600" y="2933813"/>
              <a:ext cx="42496" cy="211672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6367096" y="5050537"/>
              <a:ext cx="2548304"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6096000" y="2514600"/>
              <a:ext cx="595035" cy="461665"/>
            </a:xfrm>
            <a:prstGeom prst="rect">
              <a:avLst/>
            </a:prstGeom>
            <a:noFill/>
          </p:spPr>
          <p:txBody>
            <a:bodyPr wrap="none" rtlCol="0">
              <a:spAutoFit/>
            </a:bodyPr>
            <a:lstStyle/>
            <a:p>
              <a:r>
                <a:rPr lang="en-US" b="1" dirty="0"/>
                <a:t>TC</a:t>
              </a:r>
            </a:p>
          </p:txBody>
        </p:sp>
        <p:sp>
          <p:nvSpPr>
            <p:cNvPr id="30" name="TextBox 29"/>
            <p:cNvSpPr txBox="1"/>
            <p:nvPr/>
          </p:nvSpPr>
          <p:spPr>
            <a:xfrm>
              <a:off x="8276492" y="5100935"/>
              <a:ext cx="492443" cy="461665"/>
            </a:xfrm>
            <a:prstGeom prst="rect">
              <a:avLst/>
            </a:prstGeom>
            <a:noFill/>
          </p:spPr>
          <p:txBody>
            <a:bodyPr wrap="none" rtlCol="0">
              <a:spAutoFit/>
            </a:bodyPr>
            <a:lstStyle/>
            <a:p>
              <a:r>
                <a:rPr lang="en-US" b="1" dirty="0"/>
                <a:t>T*</a:t>
              </a:r>
            </a:p>
          </p:txBody>
        </p:sp>
      </p:grpSp>
    </p:spTree>
    <p:extLst>
      <p:ext uri="{BB962C8B-B14F-4D97-AF65-F5344CB8AC3E}">
        <p14:creationId xmlns:p14="http://schemas.microsoft.com/office/powerpoint/2010/main" val="1510653157"/>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additive="base">
                                        <p:cTn id="13" dur="500" fill="hold"/>
                                        <p:tgtEl>
                                          <p:spTgt spid="28"/>
                                        </p:tgtEl>
                                        <p:attrNameLst>
                                          <p:attrName>ppt_x</p:attrName>
                                        </p:attrNameLst>
                                      </p:cBhvr>
                                      <p:tavLst>
                                        <p:tav tm="0">
                                          <p:val>
                                            <p:strVal val="#ppt_x"/>
                                          </p:val>
                                        </p:tav>
                                        <p:tav tm="100000">
                                          <p:val>
                                            <p:strVal val="#ppt_x"/>
                                          </p:val>
                                        </p:tav>
                                      </p:tavLst>
                                    </p:anim>
                                    <p:anim calcmode="lin" valueType="num">
                                      <p:cBhvr additive="base">
                                        <p:cTn id="14"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heel(1)">
                                      <p:cBhvr>
                                        <p:cTn id="19" dur="20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grpId="0" nodeType="click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wheel(1)">
                                      <p:cBhvr>
                                        <p:cTn id="24" dur="2000"/>
                                        <p:tgtEl>
                                          <p:spTgt spid="26"/>
                                        </p:tgtEl>
                                      </p:cBhvr>
                                    </p:animEffect>
                                  </p:childTnLst>
                                </p:cTn>
                              </p:par>
                            </p:childTnLst>
                          </p:cTn>
                        </p:par>
                      </p:childTnLst>
                    </p:cTn>
                  </p:par>
                  <p:par>
                    <p:cTn id="25" fill="hold">
                      <p:stCondLst>
                        <p:cond delay="indefinite"/>
                      </p:stCondLst>
                      <p:childTnLst>
                        <p:par>
                          <p:cTn id="26" fill="hold">
                            <p:stCondLst>
                              <p:cond delay="0"/>
                            </p:stCondLst>
                            <p:childTnLst>
                              <p:par>
                                <p:cTn id="27" presetID="21" presetClass="entr" presetSubtype="1" fill="hold"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wheel(1)">
                                      <p:cBhvr>
                                        <p:cTn id="29" dur="2000"/>
                                        <p:tgtEl>
                                          <p:spTgt spid="22"/>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8" fill="hold" grpId="0" nodeType="click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500" fill="hold"/>
                                        <p:tgtEl>
                                          <p:spTgt spid="16"/>
                                        </p:tgtEl>
                                        <p:attrNameLst>
                                          <p:attrName>ppt_x</p:attrName>
                                        </p:attrNameLst>
                                      </p:cBhvr>
                                      <p:tavLst>
                                        <p:tav tm="0">
                                          <p:val>
                                            <p:strVal val="0-#ppt_w/2"/>
                                          </p:val>
                                        </p:tav>
                                        <p:tav tm="100000">
                                          <p:val>
                                            <p:strVal val="#ppt_x"/>
                                          </p:val>
                                        </p:tav>
                                      </p:tavLst>
                                    </p:anim>
                                    <p:anim calcmode="lin" valueType="num">
                                      <p:cBhvr additive="base">
                                        <p:cTn id="35"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8" fill="hold" grpId="0" nodeType="click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0-#ppt_w/2"/>
                                          </p:val>
                                        </p:tav>
                                        <p:tav tm="100000">
                                          <p:val>
                                            <p:strVal val="#ppt_x"/>
                                          </p:val>
                                        </p:tav>
                                      </p:tavLst>
                                    </p:anim>
                                    <p:anim calcmode="lin" valueType="num">
                                      <p:cBhvr additive="base">
                                        <p:cTn id="41"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grpId="0" nodeType="clickEffect">
                                  <p:stCondLst>
                                    <p:cond delay="0"/>
                                  </p:stCondLst>
                                  <p:childTnLst>
                                    <p:set>
                                      <p:cBhvr>
                                        <p:cTn id="45" dur="1" fill="hold">
                                          <p:stCondLst>
                                            <p:cond delay="0"/>
                                          </p:stCondLst>
                                        </p:cTn>
                                        <p:tgtEl>
                                          <p:spTgt spid="18"/>
                                        </p:tgtEl>
                                        <p:attrNameLst>
                                          <p:attrName>style.visibility</p:attrName>
                                        </p:attrNameLst>
                                      </p:cBhvr>
                                      <p:to>
                                        <p:strVal val="visible"/>
                                      </p:to>
                                    </p:set>
                                    <p:anim calcmode="lin" valueType="num">
                                      <p:cBhvr additive="base">
                                        <p:cTn id="46" dur="500" fill="hold"/>
                                        <p:tgtEl>
                                          <p:spTgt spid="18"/>
                                        </p:tgtEl>
                                        <p:attrNameLst>
                                          <p:attrName>ppt_x</p:attrName>
                                        </p:attrNameLst>
                                      </p:cBhvr>
                                      <p:tavLst>
                                        <p:tav tm="0">
                                          <p:val>
                                            <p:strVal val="0-#ppt_w/2"/>
                                          </p:val>
                                        </p:tav>
                                        <p:tav tm="100000">
                                          <p:val>
                                            <p:strVal val="#ppt_x"/>
                                          </p:val>
                                        </p:tav>
                                      </p:tavLst>
                                    </p:anim>
                                    <p:anim calcmode="lin" valueType="num">
                                      <p:cBhvr additive="base">
                                        <p:cTn id="47"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6" grpId="0"/>
      <p:bldP spid="17" grpId="0"/>
      <p:bldP spid="18" grpId="0"/>
      <p:bldP spid="4" grpId="0" animBg="1"/>
      <p:bldP spid="26"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Oval 2"/>
          <p:cNvSpPr>
            <a:spLocks noChangeArrowheads="1"/>
          </p:cNvSpPr>
          <p:nvPr/>
        </p:nvSpPr>
        <p:spPr bwMode="auto">
          <a:xfrm rot="5400000">
            <a:off x="3681909" y="4841480"/>
            <a:ext cx="911870" cy="1744511"/>
          </a:xfrm>
          <a:prstGeom prst="ellipse">
            <a:avLst/>
          </a:prstGeom>
          <a:solidFill>
            <a:srgbClr val="66FF33"/>
          </a:solidFill>
          <a:ln w="9525">
            <a:noFill/>
            <a:round/>
            <a:headEnd/>
            <a:tailEnd/>
          </a:ln>
        </p:spPr>
        <p:txBody>
          <a:bodyPr wrap="none" anchor="ctr"/>
          <a:lstStyle/>
          <a:p>
            <a:endParaRPr lang="en-US"/>
          </a:p>
        </p:txBody>
      </p:sp>
      <p:sp>
        <p:nvSpPr>
          <p:cNvPr id="3075" name="Text Box 3"/>
          <p:cNvSpPr txBox="1">
            <a:spLocks noChangeArrowheads="1"/>
          </p:cNvSpPr>
          <p:nvPr/>
        </p:nvSpPr>
        <p:spPr bwMode="auto">
          <a:xfrm>
            <a:off x="8531225" y="5410201"/>
            <a:ext cx="917575" cy="701675"/>
          </a:xfrm>
          <a:prstGeom prst="rect">
            <a:avLst/>
          </a:prstGeom>
          <a:noFill/>
          <a:ln w="9525">
            <a:noFill/>
            <a:miter lim="800000"/>
            <a:headEnd/>
            <a:tailEnd/>
          </a:ln>
        </p:spPr>
        <p:txBody>
          <a:bodyPr wrap="none">
            <a:spAutoFit/>
          </a:bodyPr>
          <a:lstStyle/>
          <a:p>
            <a:pPr algn="ctr"/>
            <a:r>
              <a:rPr lang="en-US" sz="2000" dirty="0">
                <a:solidFill>
                  <a:srgbClr val="CC0099"/>
                </a:solidFill>
              </a:rPr>
              <a:t>(s, S) </a:t>
            </a:r>
          </a:p>
          <a:p>
            <a:pPr algn="ctr"/>
            <a:r>
              <a:rPr lang="en-US" sz="2000" dirty="0">
                <a:solidFill>
                  <a:srgbClr val="CC0099"/>
                </a:solidFill>
              </a:rPr>
              <a:t>policy</a:t>
            </a:r>
          </a:p>
        </p:txBody>
      </p:sp>
      <p:sp>
        <p:nvSpPr>
          <p:cNvPr id="3076" name="Text Box 4"/>
          <p:cNvSpPr txBox="1">
            <a:spLocks noChangeArrowheads="1"/>
          </p:cNvSpPr>
          <p:nvPr/>
        </p:nvSpPr>
        <p:spPr bwMode="auto">
          <a:xfrm>
            <a:off x="5181600" y="5334001"/>
            <a:ext cx="1595438" cy="701675"/>
          </a:xfrm>
          <a:prstGeom prst="rect">
            <a:avLst/>
          </a:prstGeom>
          <a:noFill/>
          <a:ln w="9525">
            <a:noFill/>
            <a:miter lim="800000"/>
            <a:headEnd/>
            <a:tailEnd/>
          </a:ln>
        </p:spPr>
        <p:txBody>
          <a:bodyPr wrap="none">
            <a:spAutoFit/>
          </a:bodyPr>
          <a:lstStyle/>
          <a:p>
            <a:pPr algn="ctr"/>
            <a:r>
              <a:rPr lang="en-US" sz="2000">
                <a:solidFill>
                  <a:srgbClr val="CC0099"/>
                </a:solidFill>
              </a:rPr>
              <a:t>Base stock </a:t>
            </a:r>
          </a:p>
          <a:p>
            <a:pPr algn="ctr"/>
            <a:r>
              <a:rPr lang="en-US" sz="2000">
                <a:solidFill>
                  <a:srgbClr val="CC0099"/>
                </a:solidFill>
              </a:rPr>
              <a:t>policy</a:t>
            </a:r>
          </a:p>
        </p:txBody>
      </p:sp>
      <p:sp>
        <p:nvSpPr>
          <p:cNvPr id="3077" name="Rectangle 5"/>
          <p:cNvSpPr>
            <a:spLocks noChangeArrowheads="1"/>
          </p:cNvSpPr>
          <p:nvPr/>
        </p:nvSpPr>
        <p:spPr bwMode="auto">
          <a:xfrm>
            <a:off x="685800" y="288924"/>
            <a:ext cx="10668000" cy="1235076"/>
          </a:xfrm>
          <a:prstGeom prst="rect">
            <a:avLst/>
          </a:prstGeom>
          <a:noFill/>
          <a:ln w="9525">
            <a:noFill/>
            <a:miter lim="800000"/>
            <a:headEnd/>
            <a:tailEnd/>
          </a:ln>
        </p:spPr>
        <p:txBody>
          <a:bodyPr lIns="90488" tIns="44450" rIns="90488" bIns="44450" anchor="b"/>
          <a:lstStyle/>
          <a:p>
            <a:pPr algn="ctr" eaLnBrk="0" hangingPunct="0"/>
            <a:r>
              <a:rPr lang="en-US" sz="4000" dirty="0">
                <a:solidFill>
                  <a:srgbClr val="0000CC"/>
                </a:solidFill>
              </a:rPr>
              <a:t>What is the Right Model?</a:t>
            </a:r>
          </a:p>
          <a:p>
            <a:pPr algn="ctr" eaLnBrk="0" hangingPunct="0"/>
            <a:r>
              <a:rPr lang="en-US" sz="4000" dirty="0">
                <a:solidFill>
                  <a:srgbClr val="0000CC"/>
                </a:solidFill>
              </a:rPr>
              <a:t>Classifying Inventory Models</a:t>
            </a:r>
          </a:p>
        </p:txBody>
      </p:sp>
      <p:sp>
        <p:nvSpPr>
          <p:cNvPr id="3078" name="Text Box 6"/>
          <p:cNvSpPr txBox="1">
            <a:spLocks noChangeArrowheads="1"/>
          </p:cNvSpPr>
          <p:nvPr/>
        </p:nvSpPr>
        <p:spPr bwMode="auto">
          <a:xfrm>
            <a:off x="1981201" y="3962401"/>
            <a:ext cx="2581275" cy="701675"/>
          </a:xfrm>
          <a:prstGeom prst="rect">
            <a:avLst/>
          </a:prstGeom>
          <a:noFill/>
          <a:ln w="9525">
            <a:noFill/>
            <a:miter lim="800000"/>
            <a:headEnd/>
            <a:tailEnd/>
          </a:ln>
        </p:spPr>
        <p:txBody>
          <a:bodyPr wrap="none">
            <a:spAutoFit/>
          </a:bodyPr>
          <a:lstStyle/>
          <a:p>
            <a:pPr algn="ctr"/>
            <a:r>
              <a:rPr lang="en-US" sz="2000"/>
              <a:t>Fixed Order Qty</a:t>
            </a:r>
          </a:p>
          <a:p>
            <a:pPr algn="ctr"/>
            <a:r>
              <a:rPr lang="en-US" sz="2000"/>
              <a:t>(</a:t>
            </a:r>
            <a:r>
              <a:rPr lang="en-US" sz="2000">
                <a:solidFill>
                  <a:srgbClr val="A50021"/>
                </a:solidFill>
              </a:rPr>
              <a:t>continuous review</a:t>
            </a:r>
            <a:r>
              <a:rPr lang="en-US" sz="2000"/>
              <a:t>)</a:t>
            </a:r>
          </a:p>
        </p:txBody>
      </p:sp>
      <p:sp>
        <p:nvSpPr>
          <p:cNvPr id="3079" name="Text Box 7"/>
          <p:cNvSpPr txBox="1">
            <a:spLocks noChangeArrowheads="1"/>
          </p:cNvSpPr>
          <p:nvPr/>
        </p:nvSpPr>
        <p:spPr bwMode="auto">
          <a:xfrm>
            <a:off x="5638800" y="3962401"/>
            <a:ext cx="2370138" cy="701675"/>
          </a:xfrm>
          <a:prstGeom prst="rect">
            <a:avLst/>
          </a:prstGeom>
          <a:noFill/>
          <a:ln w="9525">
            <a:noFill/>
            <a:miter lim="800000"/>
            <a:headEnd/>
            <a:tailEnd/>
          </a:ln>
        </p:spPr>
        <p:txBody>
          <a:bodyPr wrap="none">
            <a:spAutoFit/>
          </a:bodyPr>
          <a:lstStyle/>
          <a:p>
            <a:pPr algn="ctr"/>
            <a:r>
              <a:rPr lang="en-US" sz="2000"/>
              <a:t>Fixed Time Period</a:t>
            </a:r>
          </a:p>
          <a:p>
            <a:pPr algn="ctr"/>
            <a:r>
              <a:rPr lang="en-US" sz="2000"/>
              <a:t>(</a:t>
            </a:r>
            <a:r>
              <a:rPr lang="en-US" sz="2000">
                <a:solidFill>
                  <a:srgbClr val="A50021"/>
                </a:solidFill>
              </a:rPr>
              <a:t>periodic review</a:t>
            </a:r>
            <a:r>
              <a:rPr lang="en-US" sz="2000"/>
              <a:t>)</a:t>
            </a:r>
          </a:p>
        </p:txBody>
      </p:sp>
      <p:grpSp>
        <p:nvGrpSpPr>
          <p:cNvPr id="3080" name="Group 8"/>
          <p:cNvGrpSpPr>
            <a:grpSpLocks/>
          </p:cNvGrpSpPr>
          <p:nvPr/>
        </p:nvGrpSpPr>
        <p:grpSpPr bwMode="auto">
          <a:xfrm>
            <a:off x="1524000" y="4572000"/>
            <a:ext cx="2590800" cy="914400"/>
            <a:chOff x="14" y="2410"/>
            <a:chExt cx="1632" cy="576"/>
          </a:xfrm>
        </p:grpSpPr>
        <p:sp>
          <p:nvSpPr>
            <p:cNvPr id="3103" name="Line 9"/>
            <p:cNvSpPr>
              <a:spLocks noChangeShapeType="1"/>
            </p:cNvSpPr>
            <p:nvPr/>
          </p:nvSpPr>
          <p:spPr bwMode="auto">
            <a:xfrm>
              <a:off x="1036" y="2410"/>
              <a:ext cx="0" cy="288"/>
            </a:xfrm>
            <a:prstGeom prst="line">
              <a:avLst/>
            </a:prstGeom>
            <a:noFill/>
            <a:ln w="28575">
              <a:solidFill>
                <a:srgbClr val="FF0000"/>
              </a:solidFill>
              <a:round/>
              <a:headEnd/>
              <a:tailEnd/>
            </a:ln>
          </p:spPr>
          <p:txBody>
            <a:bodyPr/>
            <a:lstStyle/>
            <a:p>
              <a:endParaRPr lang="en-US"/>
            </a:p>
          </p:txBody>
        </p:sp>
        <p:sp>
          <p:nvSpPr>
            <p:cNvPr id="3104" name="Line 10"/>
            <p:cNvSpPr>
              <a:spLocks noChangeShapeType="1"/>
            </p:cNvSpPr>
            <p:nvPr/>
          </p:nvSpPr>
          <p:spPr bwMode="auto">
            <a:xfrm flipV="1">
              <a:off x="14" y="2688"/>
              <a:ext cx="1632" cy="20"/>
            </a:xfrm>
            <a:prstGeom prst="line">
              <a:avLst/>
            </a:prstGeom>
            <a:noFill/>
            <a:ln w="28575">
              <a:solidFill>
                <a:srgbClr val="FF0000"/>
              </a:solidFill>
              <a:round/>
              <a:headEnd/>
              <a:tailEnd/>
            </a:ln>
          </p:spPr>
          <p:txBody>
            <a:bodyPr/>
            <a:lstStyle/>
            <a:p>
              <a:endParaRPr lang="en-US"/>
            </a:p>
          </p:txBody>
        </p:sp>
        <p:sp>
          <p:nvSpPr>
            <p:cNvPr id="3105" name="Line 11"/>
            <p:cNvSpPr>
              <a:spLocks noChangeShapeType="1"/>
            </p:cNvSpPr>
            <p:nvPr/>
          </p:nvSpPr>
          <p:spPr bwMode="auto">
            <a:xfrm>
              <a:off x="14" y="2698"/>
              <a:ext cx="0" cy="288"/>
            </a:xfrm>
            <a:prstGeom prst="line">
              <a:avLst/>
            </a:prstGeom>
            <a:noFill/>
            <a:ln w="28575">
              <a:solidFill>
                <a:srgbClr val="FF0000"/>
              </a:solidFill>
              <a:round/>
              <a:headEnd/>
              <a:tailEnd type="triangle" w="med" len="med"/>
            </a:ln>
          </p:spPr>
          <p:txBody>
            <a:bodyPr/>
            <a:lstStyle/>
            <a:p>
              <a:endParaRPr lang="en-US"/>
            </a:p>
          </p:txBody>
        </p:sp>
        <p:sp>
          <p:nvSpPr>
            <p:cNvPr id="3106" name="Line 12"/>
            <p:cNvSpPr>
              <a:spLocks noChangeShapeType="1"/>
            </p:cNvSpPr>
            <p:nvPr/>
          </p:nvSpPr>
          <p:spPr bwMode="auto">
            <a:xfrm>
              <a:off x="1646" y="2698"/>
              <a:ext cx="0" cy="288"/>
            </a:xfrm>
            <a:prstGeom prst="line">
              <a:avLst/>
            </a:prstGeom>
            <a:noFill/>
            <a:ln w="28575">
              <a:solidFill>
                <a:srgbClr val="FF0000"/>
              </a:solidFill>
              <a:round/>
              <a:headEnd/>
              <a:tailEnd type="triangle" w="med" len="med"/>
            </a:ln>
          </p:spPr>
          <p:txBody>
            <a:bodyPr/>
            <a:lstStyle/>
            <a:p>
              <a:endParaRPr lang="en-US"/>
            </a:p>
          </p:txBody>
        </p:sp>
      </p:grpSp>
      <p:sp>
        <p:nvSpPr>
          <p:cNvPr id="3081" name="Text Box 13"/>
          <p:cNvSpPr txBox="1">
            <a:spLocks noChangeArrowheads="1"/>
          </p:cNvSpPr>
          <p:nvPr/>
        </p:nvSpPr>
        <p:spPr bwMode="auto">
          <a:xfrm>
            <a:off x="1143000" y="5486400"/>
            <a:ext cx="747713" cy="396875"/>
          </a:xfrm>
          <a:prstGeom prst="rect">
            <a:avLst/>
          </a:prstGeom>
          <a:noFill/>
          <a:ln w="9525">
            <a:noFill/>
            <a:miter lim="800000"/>
            <a:headEnd/>
            <a:tailEnd/>
          </a:ln>
        </p:spPr>
        <p:txBody>
          <a:bodyPr wrap="none">
            <a:spAutoFit/>
          </a:bodyPr>
          <a:lstStyle/>
          <a:p>
            <a:r>
              <a:rPr lang="en-US" sz="2000" dirty="0">
                <a:solidFill>
                  <a:srgbClr val="CC0099"/>
                </a:solidFill>
              </a:rPr>
              <a:t>EOQ</a:t>
            </a:r>
          </a:p>
        </p:txBody>
      </p:sp>
      <p:sp>
        <p:nvSpPr>
          <p:cNvPr id="3082" name="Text Box 14"/>
          <p:cNvSpPr txBox="1">
            <a:spLocks noChangeArrowheads="1"/>
          </p:cNvSpPr>
          <p:nvPr/>
        </p:nvSpPr>
        <p:spPr bwMode="auto">
          <a:xfrm>
            <a:off x="3248078" y="5410200"/>
            <a:ext cx="1762022" cy="707886"/>
          </a:xfrm>
          <a:prstGeom prst="rect">
            <a:avLst/>
          </a:prstGeom>
          <a:noFill/>
          <a:ln w="9525">
            <a:noFill/>
            <a:miter lim="800000"/>
            <a:headEnd/>
            <a:tailEnd/>
          </a:ln>
        </p:spPr>
        <p:txBody>
          <a:bodyPr wrap="none">
            <a:spAutoFit/>
          </a:bodyPr>
          <a:lstStyle/>
          <a:p>
            <a:pPr algn="ctr"/>
            <a:r>
              <a:rPr lang="en-US" sz="2000" dirty="0">
                <a:solidFill>
                  <a:srgbClr val="CC0099"/>
                </a:solidFill>
              </a:rPr>
              <a:t>(Q, R) Model </a:t>
            </a:r>
          </a:p>
          <a:p>
            <a:pPr algn="ctr"/>
            <a:r>
              <a:rPr lang="en-US" sz="2000" dirty="0">
                <a:solidFill>
                  <a:srgbClr val="CC0099"/>
                </a:solidFill>
              </a:rPr>
              <a:t>EOQ w/ SS</a:t>
            </a:r>
          </a:p>
        </p:txBody>
      </p:sp>
      <p:grpSp>
        <p:nvGrpSpPr>
          <p:cNvPr id="3083" name="Group 15"/>
          <p:cNvGrpSpPr>
            <a:grpSpLocks/>
          </p:cNvGrpSpPr>
          <p:nvPr/>
        </p:nvGrpSpPr>
        <p:grpSpPr bwMode="auto">
          <a:xfrm>
            <a:off x="4267201" y="1792933"/>
            <a:ext cx="3048000" cy="533400"/>
            <a:chOff x="1632" y="960"/>
            <a:chExt cx="1920" cy="336"/>
          </a:xfrm>
        </p:grpSpPr>
        <p:sp>
          <p:nvSpPr>
            <p:cNvPr id="3101" name="Oval 16"/>
            <p:cNvSpPr>
              <a:spLocks noChangeArrowheads="1"/>
            </p:cNvSpPr>
            <p:nvPr/>
          </p:nvSpPr>
          <p:spPr bwMode="auto">
            <a:xfrm>
              <a:off x="1632" y="960"/>
              <a:ext cx="1920" cy="336"/>
            </a:xfrm>
            <a:prstGeom prst="ellipse">
              <a:avLst/>
            </a:prstGeom>
            <a:solidFill>
              <a:srgbClr val="FFCC99"/>
            </a:solidFill>
            <a:ln w="9525">
              <a:solidFill>
                <a:schemeClr val="tx1"/>
              </a:solidFill>
              <a:round/>
              <a:headEnd/>
              <a:tailEnd/>
            </a:ln>
          </p:spPr>
          <p:txBody>
            <a:bodyPr wrap="none" anchor="ctr"/>
            <a:lstStyle/>
            <a:p>
              <a:endParaRPr lang="en-US"/>
            </a:p>
          </p:txBody>
        </p:sp>
        <p:sp>
          <p:nvSpPr>
            <p:cNvPr id="3102" name="Text Box 17"/>
            <p:cNvSpPr txBox="1">
              <a:spLocks noChangeArrowheads="1"/>
            </p:cNvSpPr>
            <p:nvPr/>
          </p:nvSpPr>
          <p:spPr bwMode="auto">
            <a:xfrm>
              <a:off x="1920" y="998"/>
              <a:ext cx="1431" cy="250"/>
            </a:xfrm>
            <a:prstGeom prst="rect">
              <a:avLst/>
            </a:prstGeom>
            <a:noFill/>
            <a:ln w="9525">
              <a:noFill/>
              <a:miter lim="800000"/>
              <a:headEnd/>
              <a:tailEnd/>
            </a:ln>
          </p:spPr>
          <p:txBody>
            <a:bodyPr wrap="none">
              <a:spAutoFit/>
            </a:bodyPr>
            <a:lstStyle/>
            <a:p>
              <a:r>
                <a:rPr lang="en-US" sz="2000"/>
                <a:t>Inventory Models</a:t>
              </a:r>
            </a:p>
          </p:txBody>
        </p:sp>
      </p:grpSp>
      <p:sp>
        <p:nvSpPr>
          <p:cNvPr id="3084" name="Line 18"/>
          <p:cNvSpPr>
            <a:spLocks noChangeShapeType="1"/>
          </p:cNvSpPr>
          <p:nvPr/>
        </p:nvSpPr>
        <p:spPr bwMode="auto">
          <a:xfrm flipH="1">
            <a:off x="3124200" y="3276600"/>
            <a:ext cx="1219200" cy="609600"/>
          </a:xfrm>
          <a:prstGeom prst="line">
            <a:avLst/>
          </a:prstGeom>
          <a:noFill/>
          <a:ln w="38100">
            <a:solidFill>
              <a:srgbClr val="0000CC"/>
            </a:solidFill>
            <a:round/>
            <a:headEnd/>
            <a:tailEnd type="triangle" w="med" len="med"/>
          </a:ln>
        </p:spPr>
        <p:txBody>
          <a:bodyPr/>
          <a:lstStyle/>
          <a:p>
            <a:endParaRPr lang="en-US"/>
          </a:p>
        </p:txBody>
      </p:sp>
      <p:sp>
        <p:nvSpPr>
          <p:cNvPr id="3085" name="Text Box 19"/>
          <p:cNvSpPr txBox="1">
            <a:spLocks noChangeArrowheads="1"/>
          </p:cNvSpPr>
          <p:nvPr/>
        </p:nvSpPr>
        <p:spPr bwMode="auto">
          <a:xfrm>
            <a:off x="8458201" y="3276601"/>
            <a:ext cx="2015295" cy="461665"/>
          </a:xfrm>
          <a:prstGeom prst="rect">
            <a:avLst/>
          </a:prstGeom>
          <a:noFill/>
          <a:ln w="9525">
            <a:noFill/>
            <a:miter lim="800000"/>
            <a:headEnd/>
            <a:tailEnd/>
          </a:ln>
        </p:spPr>
        <p:txBody>
          <a:bodyPr wrap="none">
            <a:spAutoFit/>
          </a:bodyPr>
          <a:lstStyle/>
          <a:p>
            <a:r>
              <a:rPr lang="en-US" dirty="0">
                <a:solidFill>
                  <a:srgbClr val="CC0099"/>
                </a:solidFill>
              </a:rPr>
              <a:t>Newsvendor</a:t>
            </a:r>
          </a:p>
        </p:txBody>
      </p:sp>
      <p:sp>
        <p:nvSpPr>
          <p:cNvPr id="3086" name="Line 20"/>
          <p:cNvSpPr>
            <a:spLocks noChangeShapeType="1"/>
          </p:cNvSpPr>
          <p:nvPr/>
        </p:nvSpPr>
        <p:spPr bwMode="auto">
          <a:xfrm>
            <a:off x="4343400" y="3276600"/>
            <a:ext cx="2057400" cy="609600"/>
          </a:xfrm>
          <a:prstGeom prst="line">
            <a:avLst/>
          </a:prstGeom>
          <a:noFill/>
          <a:ln w="38100">
            <a:solidFill>
              <a:srgbClr val="0000CC"/>
            </a:solidFill>
            <a:round/>
            <a:headEnd/>
            <a:tailEnd type="triangle" w="med" len="med"/>
          </a:ln>
        </p:spPr>
        <p:txBody>
          <a:bodyPr/>
          <a:lstStyle/>
          <a:p>
            <a:endParaRPr lang="en-US"/>
          </a:p>
        </p:txBody>
      </p:sp>
      <p:sp>
        <p:nvSpPr>
          <p:cNvPr id="3087" name="Text Box 21"/>
          <p:cNvSpPr txBox="1">
            <a:spLocks noChangeArrowheads="1"/>
          </p:cNvSpPr>
          <p:nvPr/>
        </p:nvSpPr>
        <p:spPr bwMode="auto">
          <a:xfrm>
            <a:off x="5430836" y="6019800"/>
            <a:ext cx="2265364" cy="646331"/>
          </a:xfrm>
          <a:prstGeom prst="rect">
            <a:avLst/>
          </a:prstGeom>
          <a:solidFill>
            <a:srgbClr val="FFFF00"/>
          </a:solidFill>
          <a:ln w="9525">
            <a:noFill/>
            <a:miter lim="800000"/>
            <a:headEnd/>
            <a:tailEnd/>
          </a:ln>
        </p:spPr>
        <p:txBody>
          <a:bodyPr wrap="none">
            <a:spAutoFit/>
          </a:bodyPr>
          <a:lstStyle/>
          <a:p>
            <a:pPr>
              <a:buFontTx/>
              <a:buChar char="•"/>
            </a:pPr>
            <a:r>
              <a:rPr lang="en-US" sz="1800" dirty="0"/>
              <a:t>  Random demand</a:t>
            </a:r>
          </a:p>
          <a:p>
            <a:pPr>
              <a:buFontTx/>
              <a:buChar char="•"/>
            </a:pPr>
            <a:r>
              <a:rPr lang="en-US" sz="1800" dirty="0"/>
              <a:t>  No fixed cost</a:t>
            </a:r>
          </a:p>
        </p:txBody>
      </p:sp>
      <p:sp>
        <p:nvSpPr>
          <p:cNvPr id="3088" name="Text Box 22"/>
          <p:cNvSpPr txBox="1">
            <a:spLocks noChangeArrowheads="1"/>
          </p:cNvSpPr>
          <p:nvPr/>
        </p:nvSpPr>
        <p:spPr bwMode="auto">
          <a:xfrm>
            <a:off x="7939746" y="6087433"/>
            <a:ext cx="2470548" cy="646331"/>
          </a:xfrm>
          <a:prstGeom prst="rect">
            <a:avLst/>
          </a:prstGeom>
          <a:solidFill>
            <a:srgbClr val="FFFF00"/>
          </a:solidFill>
          <a:ln w="9525">
            <a:noFill/>
            <a:miter lim="800000"/>
            <a:headEnd/>
            <a:tailEnd/>
          </a:ln>
        </p:spPr>
        <p:txBody>
          <a:bodyPr wrap="none">
            <a:spAutoFit/>
          </a:bodyPr>
          <a:lstStyle/>
          <a:p>
            <a:pPr>
              <a:buFontTx/>
              <a:buChar char="•"/>
            </a:pPr>
            <a:r>
              <a:rPr lang="en-US" sz="1800" dirty="0"/>
              <a:t>  Random demand </a:t>
            </a:r>
          </a:p>
          <a:p>
            <a:pPr>
              <a:buFontTx/>
              <a:buChar char="•"/>
            </a:pPr>
            <a:r>
              <a:rPr lang="en-US" sz="1800" dirty="0"/>
              <a:t>  Fixed cost to order</a:t>
            </a:r>
          </a:p>
        </p:txBody>
      </p:sp>
      <p:sp>
        <p:nvSpPr>
          <p:cNvPr id="3089" name="Text Box 23"/>
          <p:cNvSpPr txBox="1">
            <a:spLocks noChangeArrowheads="1"/>
          </p:cNvSpPr>
          <p:nvPr/>
        </p:nvSpPr>
        <p:spPr bwMode="auto">
          <a:xfrm>
            <a:off x="276526" y="6056776"/>
            <a:ext cx="2470548" cy="646331"/>
          </a:xfrm>
          <a:prstGeom prst="rect">
            <a:avLst/>
          </a:prstGeom>
          <a:solidFill>
            <a:srgbClr val="66FFFF"/>
          </a:solidFill>
          <a:ln w="9525">
            <a:noFill/>
            <a:miter lim="800000"/>
            <a:headEnd/>
            <a:tailEnd/>
          </a:ln>
        </p:spPr>
        <p:txBody>
          <a:bodyPr wrap="none">
            <a:spAutoFit/>
          </a:bodyPr>
          <a:lstStyle/>
          <a:p>
            <a:pPr>
              <a:buFontTx/>
              <a:buChar char="•"/>
            </a:pPr>
            <a:r>
              <a:rPr lang="en-US" sz="1800" dirty="0"/>
              <a:t>  Fixed demand</a:t>
            </a:r>
          </a:p>
          <a:p>
            <a:pPr>
              <a:buFontTx/>
              <a:buChar char="•"/>
            </a:pPr>
            <a:r>
              <a:rPr lang="en-US" sz="1800" dirty="0"/>
              <a:t>  Fixed cost to order</a:t>
            </a:r>
          </a:p>
        </p:txBody>
      </p:sp>
      <p:sp>
        <p:nvSpPr>
          <p:cNvPr id="3090" name="Text Box 24"/>
          <p:cNvSpPr txBox="1">
            <a:spLocks noChangeArrowheads="1"/>
          </p:cNvSpPr>
          <p:nvPr/>
        </p:nvSpPr>
        <p:spPr bwMode="auto">
          <a:xfrm>
            <a:off x="2859297" y="6056777"/>
            <a:ext cx="2470548" cy="646331"/>
          </a:xfrm>
          <a:prstGeom prst="rect">
            <a:avLst/>
          </a:prstGeom>
          <a:solidFill>
            <a:srgbClr val="66FFFF"/>
          </a:solidFill>
          <a:ln w="9525">
            <a:noFill/>
            <a:miter lim="800000"/>
            <a:headEnd/>
            <a:tailEnd/>
          </a:ln>
        </p:spPr>
        <p:txBody>
          <a:bodyPr wrap="none">
            <a:spAutoFit/>
          </a:bodyPr>
          <a:lstStyle/>
          <a:p>
            <a:pPr>
              <a:buFontTx/>
              <a:buChar char="•"/>
            </a:pPr>
            <a:r>
              <a:rPr lang="en-US" sz="1800" dirty="0"/>
              <a:t>  Random demand</a:t>
            </a:r>
          </a:p>
          <a:p>
            <a:pPr>
              <a:buFontTx/>
              <a:buChar char="•"/>
            </a:pPr>
            <a:r>
              <a:rPr lang="en-US" sz="1800" dirty="0"/>
              <a:t>  Fixed cost to order</a:t>
            </a:r>
          </a:p>
        </p:txBody>
      </p:sp>
      <p:sp>
        <p:nvSpPr>
          <p:cNvPr id="3091" name="Text Box 25"/>
          <p:cNvSpPr txBox="1">
            <a:spLocks noChangeArrowheads="1"/>
          </p:cNvSpPr>
          <p:nvPr/>
        </p:nvSpPr>
        <p:spPr bwMode="auto">
          <a:xfrm>
            <a:off x="8686801" y="3810000"/>
            <a:ext cx="2265364" cy="646331"/>
          </a:xfrm>
          <a:prstGeom prst="rect">
            <a:avLst/>
          </a:prstGeom>
          <a:solidFill>
            <a:srgbClr val="FFCC66"/>
          </a:solidFill>
          <a:ln w="9525">
            <a:noFill/>
            <a:miter lim="800000"/>
            <a:headEnd/>
            <a:tailEnd/>
          </a:ln>
        </p:spPr>
        <p:txBody>
          <a:bodyPr wrap="none">
            <a:spAutoFit/>
          </a:bodyPr>
          <a:lstStyle/>
          <a:p>
            <a:pPr>
              <a:buFontTx/>
              <a:buChar char="•"/>
            </a:pPr>
            <a:r>
              <a:rPr lang="en-US" sz="1800" dirty="0"/>
              <a:t>  “Fashion” type</a:t>
            </a:r>
          </a:p>
          <a:p>
            <a:pPr>
              <a:buFontTx/>
              <a:buChar char="•"/>
            </a:pPr>
            <a:r>
              <a:rPr lang="en-US" sz="1800" dirty="0"/>
              <a:t>  Random demand</a:t>
            </a:r>
          </a:p>
        </p:txBody>
      </p:sp>
      <p:sp>
        <p:nvSpPr>
          <p:cNvPr id="3092" name="Line 26"/>
          <p:cNvSpPr>
            <a:spLocks noChangeShapeType="1"/>
          </p:cNvSpPr>
          <p:nvPr/>
        </p:nvSpPr>
        <p:spPr bwMode="auto">
          <a:xfrm flipH="1">
            <a:off x="4114800" y="2378074"/>
            <a:ext cx="1600200" cy="365126"/>
          </a:xfrm>
          <a:prstGeom prst="line">
            <a:avLst/>
          </a:prstGeom>
          <a:noFill/>
          <a:ln w="38100">
            <a:solidFill>
              <a:srgbClr val="0000CC"/>
            </a:solidFill>
            <a:round/>
            <a:headEnd/>
            <a:tailEnd type="triangle" w="med" len="med"/>
          </a:ln>
        </p:spPr>
        <p:txBody>
          <a:bodyPr/>
          <a:lstStyle/>
          <a:p>
            <a:endParaRPr lang="en-US"/>
          </a:p>
        </p:txBody>
      </p:sp>
      <p:sp>
        <p:nvSpPr>
          <p:cNvPr id="3093" name="Line 27"/>
          <p:cNvSpPr>
            <a:spLocks noChangeShapeType="1"/>
          </p:cNvSpPr>
          <p:nvPr/>
        </p:nvSpPr>
        <p:spPr bwMode="auto">
          <a:xfrm>
            <a:off x="5715000" y="2378074"/>
            <a:ext cx="3733800" cy="441326"/>
          </a:xfrm>
          <a:prstGeom prst="line">
            <a:avLst/>
          </a:prstGeom>
          <a:noFill/>
          <a:ln w="38100">
            <a:solidFill>
              <a:srgbClr val="0000CC"/>
            </a:solidFill>
            <a:round/>
            <a:headEnd/>
            <a:tailEnd type="triangle" w="med" len="med"/>
          </a:ln>
        </p:spPr>
        <p:txBody>
          <a:bodyPr/>
          <a:lstStyle/>
          <a:p>
            <a:endParaRPr lang="en-US"/>
          </a:p>
        </p:txBody>
      </p:sp>
      <p:sp>
        <p:nvSpPr>
          <p:cNvPr id="3094" name="Text Box 28"/>
          <p:cNvSpPr txBox="1">
            <a:spLocks noChangeArrowheads="1"/>
          </p:cNvSpPr>
          <p:nvPr/>
        </p:nvSpPr>
        <p:spPr bwMode="auto">
          <a:xfrm>
            <a:off x="3087688" y="2803526"/>
            <a:ext cx="2246312" cy="396875"/>
          </a:xfrm>
          <a:prstGeom prst="rect">
            <a:avLst/>
          </a:prstGeom>
          <a:noFill/>
          <a:ln w="9525">
            <a:noFill/>
            <a:miter lim="800000"/>
            <a:headEnd/>
            <a:tailEnd/>
          </a:ln>
        </p:spPr>
        <p:txBody>
          <a:bodyPr wrap="none">
            <a:spAutoFit/>
          </a:bodyPr>
          <a:lstStyle/>
          <a:p>
            <a:r>
              <a:rPr lang="en-US" sz="2000">
                <a:solidFill>
                  <a:srgbClr val="006600"/>
                </a:solidFill>
              </a:rPr>
              <a:t>Repeat Purchase</a:t>
            </a:r>
          </a:p>
        </p:txBody>
      </p:sp>
      <p:sp>
        <p:nvSpPr>
          <p:cNvPr id="3095" name="Text Box 29"/>
          <p:cNvSpPr txBox="1">
            <a:spLocks noChangeArrowheads="1"/>
          </p:cNvSpPr>
          <p:nvPr/>
        </p:nvSpPr>
        <p:spPr bwMode="auto">
          <a:xfrm>
            <a:off x="8912226" y="2819401"/>
            <a:ext cx="1298575" cy="396875"/>
          </a:xfrm>
          <a:prstGeom prst="rect">
            <a:avLst/>
          </a:prstGeom>
          <a:noFill/>
          <a:ln w="9525">
            <a:noFill/>
            <a:miter lim="800000"/>
            <a:headEnd/>
            <a:tailEnd/>
          </a:ln>
        </p:spPr>
        <p:txBody>
          <a:bodyPr wrap="none">
            <a:spAutoFit/>
          </a:bodyPr>
          <a:lstStyle/>
          <a:p>
            <a:r>
              <a:rPr lang="en-US" sz="2000">
                <a:solidFill>
                  <a:srgbClr val="006600"/>
                </a:solidFill>
              </a:rPr>
              <a:t>One-shot</a:t>
            </a:r>
          </a:p>
        </p:txBody>
      </p:sp>
      <p:grpSp>
        <p:nvGrpSpPr>
          <p:cNvPr id="3096" name="Group 30"/>
          <p:cNvGrpSpPr>
            <a:grpSpLocks/>
          </p:cNvGrpSpPr>
          <p:nvPr/>
        </p:nvGrpSpPr>
        <p:grpSpPr bwMode="auto">
          <a:xfrm>
            <a:off x="5867400" y="4556125"/>
            <a:ext cx="3044826" cy="914400"/>
            <a:chOff x="350" y="2410"/>
            <a:chExt cx="1296" cy="576"/>
          </a:xfrm>
        </p:grpSpPr>
        <p:sp>
          <p:nvSpPr>
            <p:cNvPr id="3097" name="Line 31"/>
            <p:cNvSpPr>
              <a:spLocks noChangeShapeType="1"/>
            </p:cNvSpPr>
            <p:nvPr/>
          </p:nvSpPr>
          <p:spPr bwMode="auto">
            <a:xfrm>
              <a:off x="869" y="2410"/>
              <a:ext cx="0" cy="288"/>
            </a:xfrm>
            <a:prstGeom prst="line">
              <a:avLst/>
            </a:prstGeom>
            <a:noFill/>
            <a:ln w="28575">
              <a:solidFill>
                <a:srgbClr val="FF0000"/>
              </a:solidFill>
              <a:round/>
              <a:headEnd/>
              <a:tailEnd/>
            </a:ln>
          </p:spPr>
          <p:txBody>
            <a:bodyPr/>
            <a:lstStyle/>
            <a:p>
              <a:endParaRPr lang="en-US"/>
            </a:p>
          </p:txBody>
        </p:sp>
        <p:sp>
          <p:nvSpPr>
            <p:cNvPr id="3098" name="Line 32"/>
            <p:cNvSpPr>
              <a:spLocks noChangeShapeType="1"/>
            </p:cNvSpPr>
            <p:nvPr/>
          </p:nvSpPr>
          <p:spPr bwMode="auto">
            <a:xfrm flipV="1">
              <a:off x="350" y="2688"/>
              <a:ext cx="1296" cy="0"/>
            </a:xfrm>
            <a:prstGeom prst="line">
              <a:avLst/>
            </a:prstGeom>
            <a:noFill/>
            <a:ln w="28575">
              <a:solidFill>
                <a:srgbClr val="FF0000"/>
              </a:solidFill>
              <a:round/>
              <a:headEnd/>
              <a:tailEnd/>
            </a:ln>
          </p:spPr>
          <p:txBody>
            <a:bodyPr/>
            <a:lstStyle/>
            <a:p>
              <a:endParaRPr lang="en-US"/>
            </a:p>
          </p:txBody>
        </p:sp>
        <p:sp>
          <p:nvSpPr>
            <p:cNvPr id="3099" name="Line 33"/>
            <p:cNvSpPr>
              <a:spLocks noChangeShapeType="1"/>
            </p:cNvSpPr>
            <p:nvPr/>
          </p:nvSpPr>
          <p:spPr bwMode="auto">
            <a:xfrm>
              <a:off x="350" y="2698"/>
              <a:ext cx="0" cy="288"/>
            </a:xfrm>
            <a:prstGeom prst="line">
              <a:avLst/>
            </a:prstGeom>
            <a:noFill/>
            <a:ln w="28575">
              <a:solidFill>
                <a:srgbClr val="FF0000"/>
              </a:solidFill>
              <a:round/>
              <a:headEnd/>
              <a:tailEnd type="triangle" w="med" len="med"/>
            </a:ln>
          </p:spPr>
          <p:txBody>
            <a:bodyPr/>
            <a:lstStyle/>
            <a:p>
              <a:endParaRPr lang="en-US"/>
            </a:p>
          </p:txBody>
        </p:sp>
        <p:sp>
          <p:nvSpPr>
            <p:cNvPr id="3100" name="Line 34"/>
            <p:cNvSpPr>
              <a:spLocks noChangeShapeType="1"/>
            </p:cNvSpPr>
            <p:nvPr/>
          </p:nvSpPr>
          <p:spPr bwMode="auto">
            <a:xfrm>
              <a:off x="1646" y="2698"/>
              <a:ext cx="0" cy="288"/>
            </a:xfrm>
            <a:prstGeom prst="line">
              <a:avLst/>
            </a:prstGeom>
            <a:noFill/>
            <a:ln w="28575">
              <a:solidFill>
                <a:srgbClr val="FF0000"/>
              </a:solidFill>
              <a:round/>
              <a:headEnd/>
              <a:tailEnd type="triangle" w="med" len="med"/>
            </a:ln>
          </p:spPr>
          <p:txBody>
            <a:bodyPr/>
            <a:lstStyle/>
            <a:p>
              <a:endParaRPr lang="en-US"/>
            </a:p>
          </p:txBody>
        </p:sp>
      </p:grpSp>
      <p:graphicFrame>
        <p:nvGraphicFramePr>
          <p:cNvPr id="34" name="Object 35">
            <a:hlinkClick r:id="" action="ppaction://ole?verb=0"/>
          </p:cNvPr>
          <p:cNvGraphicFramePr>
            <a:graphicFrameLocks/>
          </p:cNvGraphicFramePr>
          <p:nvPr>
            <p:extLst>
              <p:ext uri="{D42A27DB-BD31-4B8C-83A1-F6EECF244321}">
                <p14:modId xmlns:p14="http://schemas.microsoft.com/office/powerpoint/2010/main" val="3176030992"/>
              </p:ext>
            </p:extLst>
          </p:nvPr>
        </p:nvGraphicFramePr>
        <p:xfrm>
          <a:off x="10419259" y="2356643"/>
          <a:ext cx="457200" cy="773114"/>
        </p:xfrm>
        <a:graphic>
          <a:graphicData uri="http://schemas.openxmlformats.org/presentationml/2006/ole">
            <mc:AlternateContent xmlns:mc="http://schemas.openxmlformats.org/markup-compatibility/2006">
              <mc:Choice xmlns:v="urn:schemas-microsoft-com:vml" Requires="v">
                <p:oleObj spid="_x0000_s189510" name="Clip" r:id="rId3" imgW="528480" imgH="772920" progId="">
                  <p:embed/>
                </p:oleObj>
              </mc:Choice>
              <mc:Fallback>
                <p:oleObj name="Clip" r:id="rId3" imgW="528480" imgH="772920" progId="">
                  <p:embed/>
                  <p:pic>
                    <p:nvPicPr>
                      <p:cNvPr id="34" name="Object 35">
                        <a:hlinkClick r:id="" action="ppaction://ole?verb=0"/>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19259" y="2356643"/>
                        <a:ext cx="457200" cy="773114"/>
                      </a:xfrm>
                      <a:prstGeom prst="rect">
                        <a:avLst/>
                      </a:prstGeom>
                      <a:noFill/>
                      <a:ln>
                        <a:noFill/>
                      </a:ln>
                      <a:effectLst/>
                      <a:extLst/>
                    </p:spPr>
                  </p:pic>
                </p:oleObj>
              </mc:Fallback>
            </mc:AlternateContent>
          </a:graphicData>
        </a:graphic>
      </p:graphicFrame>
      <p:grpSp>
        <p:nvGrpSpPr>
          <p:cNvPr id="36" name="Group 26"/>
          <p:cNvGrpSpPr>
            <a:grpSpLocks/>
          </p:cNvGrpSpPr>
          <p:nvPr/>
        </p:nvGrpSpPr>
        <p:grpSpPr bwMode="auto">
          <a:xfrm>
            <a:off x="9465848" y="5486400"/>
            <a:ext cx="381000" cy="533400"/>
            <a:chOff x="384" y="1296"/>
            <a:chExt cx="240" cy="336"/>
          </a:xfrm>
        </p:grpSpPr>
        <p:sp>
          <p:nvSpPr>
            <p:cNvPr id="37" name="Line 27"/>
            <p:cNvSpPr>
              <a:spLocks noChangeShapeType="1"/>
            </p:cNvSpPr>
            <p:nvPr/>
          </p:nvSpPr>
          <p:spPr bwMode="auto">
            <a:xfrm>
              <a:off x="432" y="1344"/>
              <a:ext cx="144" cy="240"/>
            </a:xfrm>
            <a:prstGeom prst="line">
              <a:avLst/>
            </a:prstGeom>
            <a:noFill/>
            <a:ln w="28575">
              <a:solidFill>
                <a:srgbClr val="FF0000"/>
              </a:solidFill>
              <a:round/>
              <a:headEnd/>
              <a:tailEnd/>
            </a:ln>
          </p:spPr>
          <p:txBody>
            <a:bodyPr/>
            <a:lstStyle/>
            <a:p>
              <a:endParaRPr lang="en-US"/>
            </a:p>
          </p:txBody>
        </p:sp>
        <p:sp>
          <p:nvSpPr>
            <p:cNvPr id="38" name="Line 28"/>
            <p:cNvSpPr>
              <a:spLocks noChangeShapeType="1"/>
            </p:cNvSpPr>
            <p:nvPr/>
          </p:nvSpPr>
          <p:spPr bwMode="auto">
            <a:xfrm flipH="1">
              <a:off x="432" y="1344"/>
              <a:ext cx="144" cy="240"/>
            </a:xfrm>
            <a:prstGeom prst="line">
              <a:avLst/>
            </a:prstGeom>
            <a:noFill/>
            <a:ln w="28575">
              <a:solidFill>
                <a:srgbClr val="FF0000"/>
              </a:solidFill>
              <a:round/>
              <a:headEnd/>
              <a:tailEnd/>
            </a:ln>
          </p:spPr>
          <p:txBody>
            <a:bodyPr/>
            <a:lstStyle/>
            <a:p>
              <a:endParaRPr lang="en-US"/>
            </a:p>
          </p:txBody>
        </p:sp>
        <p:sp>
          <p:nvSpPr>
            <p:cNvPr id="39" name="Rectangle 29"/>
            <p:cNvSpPr>
              <a:spLocks noChangeArrowheads="1"/>
            </p:cNvSpPr>
            <p:nvPr/>
          </p:nvSpPr>
          <p:spPr bwMode="auto">
            <a:xfrm>
              <a:off x="384" y="1296"/>
              <a:ext cx="240" cy="336"/>
            </a:xfrm>
            <a:prstGeom prst="rect">
              <a:avLst/>
            </a:prstGeom>
            <a:noFill/>
            <a:ln w="28575">
              <a:solidFill>
                <a:srgbClr val="00FFCC"/>
              </a:solidFill>
              <a:miter lim="800000"/>
              <a:headEnd/>
              <a:tailEnd/>
            </a:ln>
          </p:spPr>
          <p:txBody>
            <a:bodyPr wrap="none" anchor="ctr"/>
            <a:lstStyle/>
            <a:p>
              <a:endParaRPr lang="en-US"/>
            </a:p>
          </p:txBody>
        </p:sp>
      </p:grpSp>
      <p:graphicFrame>
        <p:nvGraphicFramePr>
          <p:cNvPr id="40" name="Object 35">
            <a:hlinkClick r:id="" action="ppaction://ole?verb=0"/>
          </p:cNvPr>
          <p:cNvGraphicFramePr>
            <a:graphicFrameLocks/>
          </p:cNvGraphicFramePr>
          <p:nvPr>
            <p:extLst>
              <p:ext uri="{D42A27DB-BD31-4B8C-83A1-F6EECF244321}">
                <p14:modId xmlns:p14="http://schemas.microsoft.com/office/powerpoint/2010/main" val="2532901689"/>
              </p:ext>
            </p:extLst>
          </p:nvPr>
        </p:nvGraphicFramePr>
        <p:xfrm>
          <a:off x="838200" y="4865734"/>
          <a:ext cx="457200" cy="773114"/>
        </p:xfrm>
        <a:graphic>
          <a:graphicData uri="http://schemas.openxmlformats.org/presentationml/2006/ole">
            <mc:AlternateContent xmlns:mc="http://schemas.openxmlformats.org/markup-compatibility/2006">
              <mc:Choice xmlns:v="urn:schemas-microsoft-com:vml" Requires="v">
                <p:oleObj spid="_x0000_s189511" name="Clip" r:id="rId5" imgW="528480" imgH="772920" progId="">
                  <p:embed/>
                </p:oleObj>
              </mc:Choice>
              <mc:Fallback>
                <p:oleObj name="Clip" r:id="rId5" imgW="528480" imgH="772920" progId="">
                  <p:embed/>
                  <p:pic>
                    <p:nvPicPr>
                      <p:cNvPr id="34" name="Object 35">
                        <a:hlinkClick r:id="" action="ppaction://ole?verb=0"/>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4865734"/>
                        <a:ext cx="457200" cy="773114"/>
                      </a:xfrm>
                      <a:prstGeom prst="rect">
                        <a:avLst/>
                      </a:prstGeom>
                      <a:noFill/>
                      <a:ln>
                        <a:noFill/>
                      </a:ln>
                      <a:effectLst/>
                      <a:extLst/>
                    </p:spPr>
                  </p:pic>
                </p:oleObj>
              </mc:Fallback>
            </mc:AlternateContent>
          </a:graphicData>
        </a:graphic>
      </p:graphicFrame>
    </p:spTree>
    <p:extLst>
      <p:ext uri="{BB962C8B-B14F-4D97-AF65-F5344CB8AC3E}">
        <p14:creationId xmlns:p14="http://schemas.microsoft.com/office/powerpoint/2010/main" val="1245380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diamond(in)">
                                      <p:cBhvr>
                                        <p:cTn id="7" dur="2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3828" name="Text Box 4"/>
          <p:cNvSpPr txBox="1">
            <a:spLocks noChangeArrowheads="1"/>
          </p:cNvSpPr>
          <p:nvPr/>
        </p:nvSpPr>
        <p:spPr bwMode="auto">
          <a:xfrm>
            <a:off x="334954" y="3038445"/>
            <a:ext cx="4758867" cy="461665"/>
          </a:xfrm>
          <a:prstGeom prst="rect">
            <a:avLst/>
          </a:prstGeom>
          <a:noFill/>
          <a:ln w="9525">
            <a:noFill/>
            <a:miter lim="800000"/>
            <a:headEnd/>
            <a:tailEnd/>
          </a:ln>
        </p:spPr>
        <p:txBody>
          <a:bodyPr wrap="none">
            <a:spAutoFit/>
          </a:bodyPr>
          <a:lstStyle/>
          <a:p>
            <a:r>
              <a:rPr lang="en-US" b="1" dirty="0"/>
              <a:t>Weekly demand is normal with:</a:t>
            </a:r>
          </a:p>
        </p:txBody>
      </p:sp>
      <p:sp>
        <p:nvSpPr>
          <p:cNvPr id="973830" name="Text Box 6"/>
          <p:cNvSpPr txBox="1">
            <a:spLocks noChangeArrowheads="1"/>
          </p:cNvSpPr>
          <p:nvPr/>
        </p:nvSpPr>
        <p:spPr bwMode="auto">
          <a:xfrm>
            <a:off x="381000" y="1779409"/>
            <a:ext cx="10972800" cy="1200329"/>
          </a:xfrm>
          <a:prstGeom prst="rect">
            <a:avLst/>
          </a:prstGeom>
          <a:noFill/>
          <a:ln w="9525">
            <a:noFill/>
            <a:miter lim="800000"/>
            <a:headEnd/>
            <a:tailEnd/>
          </a:ln>
        </p:spPr>
        <p:txBody>
          <a:bodyPr wrap="square">
            <a:spAutoFit/>
          </a:bodyPr>
          <a:lstStyle/>
          <a:p>
            <a:r>
              <a:rPr lang="en-US" b="1" dirty="0"/>
              <a:t>The </a:t>
            </a:r>
            <a:r>
              <a:rPr lang="en-US" b="1" u="sng" dirty="0">
                <a:solidFill>
                  <a:srgbClr val="008000"/>
                </a:solidFill>
              </a:rPr>
              <a:t>daily</a:t>
            </a:r>
            <a:r>
              <a:rPr lang="en-US" b="1" dirty="0"/>
              <a:t> demand for </a:t>
            </a:r>
            <a:r>
              <a:rPr lang="en-US" b="1" dirty="0" err="1"/>
              <a:t>iPads</a:t>
            </a:r>
            <a:r>
              <a:rPr lang="en-US" b="1" dirty="0"/>
              <a:t> at the local Best Buy store is N(50, 20). The lead-time (L) for replenishment is one </a:t>
            </a:r>
            <a:r>
              <a:rPr lang="en-US" b="1" u="sng" dirty="0">
                <a:solidFill>
                  <a:srgbClr val="6600FF"/>
                </a:solidFill>
              </a:rPr>
              <a:t>week</a:t>
            </a:r>
            <a:r>
              <a:rPr lang="en-US" b="1" dirty="0"/>
              <a:t>. What is the demand during lead time?</a:t>
            </a:r>
          </a:p>
        </p:txBody>
      </p:sp>
      <p:sp>
        <p:nvSpPr>
          <p:cNvPr id="10" name="Text Box 8"/>
          <p:cNvSpPr txBox="1">
            <a:spLocks noChangeArrowheads="1"/>
          </p:cNvSpPr>
          <p:nvPr/>
        </p:nvSpPr>
        <p:spPr bwMode="auto">
          <a:xfrm>
            <a:off x="1352551" y="5627192"/>
            <a:ext cx="6843540" cy="523220"/>
          </a:xfrm>
          <a:prstGeom prst="rect">
            <a:avLst/>
          </a:prstGeom>
          <a:solidFill>
            <a:srgbClr val="FFFF00"/>
          </a:solidFill>
          <a:ln w="9525">
            <a:noFill/>
            <a:miter lim="800000"/>
            <a:headEnd/>
            <a:tailEnd/>
          </a:ln>
        </p:spPr>
        <p:txBody>
          <a:bodyPr wrap="none">
            <a:spAutoFit/>
          </a:bodyPr>
          <a:lstStyle/>
          <a:p>
            <a:r>
              <a:rPr lang="en-US" i="1" dirty="0">
                <a:latin typeface="Times New Roman" pitchFamily="18" charset="0"/>
              </a:rPr>
              <a:t>Mean of demand during “x” days = Daily mean </a:t>
            </a:r>
            <a:r>
              <a:rPr lang="en-US" sz="2800" i="1" dirty="0">
                <a:latin typeface="Times New Roman" pitchFamily="18" charset="0"/>
              </a:rPr>
              <a:t>* x</a:t>
            </a:r>
          </a:p>
        </p:txBody>
      </p:sp>
      <p:grpSp>
        <p:nvGrpSpPr>
          <p:cNvPr id="11" name="Group 7"/>
          <p:cNvGrpSpPr>
            <a:grpSpLocks/>
          </p:cNvGrpSpPr>
          <p:nvPr/>
        </p:nvGrpSpPr>
        <p:grpSpPr bwMode="auto">
          <a:xfrm>
            <a:off x="1352551" y="6181726"/>
            <a:ext cx="8191499" cy="523874"/>
            <a:chOff x="240" y="3753"/>
            <a:chExt cx="5160" cy="330"/>
          </a:xfrm>
          <a:solidFill>
            <a:srgbClr val="FFFF00"/>
          </a:solidFill>
        </p:grpSpPr>
        <p:sp>
          <p:nvSpPr>
            <p:cNvPr id="12" name="Text Box 8"/>
            <p:cNvSpPr txBox="1">
              <a:spLocks noChangeArrowheads="1"/>
            </p:cNvSpPr>
            <p:nvPr/>
          </p:nvSpPr>
          <p:spPr bwMode="auto">
            <a:xfrm>
              <a:off x="240" y="3753"/>
              <a:ext cx="3685" cy="330"/>
            </a:xfrm>
            <a:prstGeom prst="rect">
              <a:avLst/>
            </a:prstGeom>
            <a:grpFill/>
            <a:ln w="9525">
              <a:noFill/>
              <a:miter lim="800000"/>
              <a:headEnd/>
              <a:tailEnd/>
            </a:ln>
          </p:spPr>
          <p:txBody>
            <a:bodyPr wrap="none">
              <a:spAutoFit/>
            </a:bodyPr>
            <a:lstStyle/>
            <a:p>
              <a:r>
                <a:rPr lang="en-US" i="1" dirty="0">
                  <a:latin typeface="Times New Roman" pitchFamily="18" charset="0"/>
                </a:rPr>
                <a:t>SD of demand during “x” days = Daily SD </a:t>
              </a:r>
              <a:r>
                <a:rPr lang="en-US" sz="2800" i="1" dirty="0">
                  <a:latin typeface="Times New Roman" pitchFamily="18" charset="0"/>
                </a:rPr>
                <a:t>*</a:t>
              </a:r>
            </a:p>
          </p:txBody>
        </p:sp>
        <p:graphicFrame>
          <p:nvGraphicFramePr>
            <p:cNvPr id="13" name="Object 9"/>
            <p:cNvGraphicFramePr>
              <a:graphicFrameLocks noChangeAspect="1"/>
            </p:cNvGraphicFramePr>
            <p:nvPr>
              <p:extLst>
                <p:ext uri="{D42A27DB-BD31-4B8C-83A1-F6EECF244321}">
                  <p14:modId xmlns:p14="http://schemas.microsoft.com/office/powerpoint/2010/main" val="1331337160"/>
                </p:ext>
              </p:extLst>
            </p:nvPr>
          </p:nvGraphicFramePr>
          <p:xfrm>
            <a:off x="3852" y="3754"/>
            <a:ext cx="1548" cy="326"/>
          </p:xfrm>
          <a:graphic>
            <a:graphicData uri="http://schemas.openxmlformats.org/presentationml/2006/ole">
              <mc:AlternateContent xmlns:mc="http://schemas.openxmlformats.org/markup-compatibility/2006">
                <mc:Choice xmlns:v="urn:schemas-microsoft-com:vml" Requires="v">
                  <p:oleObj spid="_x0000_s170111" name="Equation" r:id="rId3" imgW="1206360" imgH="253800" progId="Equation.3">
                    <p:embed/>
                  </p:oleObj>
                </mc:Choice>
                <mc:Fallback>
                  <p:oleObj name="Equation" r:id="rId3" imgW="1206360" imgH="253800" progId="Equation.3">
                    <p:embed/>
                    <p:pic>
                      <p:nvPicPr>
                        <p:cNvPr id="13" name="Object 9"/>
                        <p:cNvPicPr>
                          <a:picLocks noChangeAspect="1" noChangeArrowheads="1"/>
                        </p:cNvPicPr>
                        <p:nvPr/>
                      </p:nvPicPr>
                      <p:blipFill>
                        <a:blip r:embed="rId4"/>
                        <a:srcRect/>
                        <a:stretch>
                          <a:fillRect/>
                        </a:stretch>
                      </p:blipFill>
                      <p:spPr bwMode="auto">
                        <a:xfrm>
                          <a:off x="3852" y="3754"/>
                          <a:ext cx="1548" cy="326"/>
                        </a:xfrm>
                        <a:prstGeom prst="rect">
                          <a:avLst/>
                        </a:prstGeom>
                        <a:solidFill>
                          <a:srgbClr val="FFFF00"/>
                        </a:solidFill>
                        <a:ln>
                          <a:noFill/>
                        </a:ln>
                        <a:extLst/>
                      </p:spPr>
                    </p:pic>
                  </p:oleObj>
                </mc:Fallback>
              </mc:AlternateContent>
            </a:graphicData>
          </a:graphic>
        </p:graphicFrame>
      </p:grpSp>
      <p:sp>
        <p:nvSpPr>
          <p:cNvPr id="14" name="Rectangle 2"/>
          <p:cNvSpPr>
            <a:spLocks noChangeArrowheads="1"/>
          </p:cNvSpPr>
          <p:nvPr/>
        </p:nvSpPr>
        <p:spPr bwMode="auto">
          <a:xfrm>
            <a:off x="334168" y="204787"/>
            <a:ext cx="11629232" cy="1319213"/>
          </a:xfrm>
          <a:prstGeom prst="rect">
            <a:avLst/>
          </a:prstGeom>
          <a:noFill/>
          <a:ln w="12700">
            <a:noFill/>
            <a:miter lim="800000"/>
            <a:headEnd/>
            <a:tailEnd/>
          </a:ln>
        </p:spPr>
        <p:txBody>
          <a:bodyPr lIns="90488" tIns="44450" rIns="90488" bIns="44450" anchor="ctr"/>
          <a:lstStyle/>
          <a:p>
            <a:pPr algn="ctr"/>
            <a:r>
              <a:rPr lang="en-US" sz="4400" dirty="0">
                <a:solidFill>
                  <a:srgbClr val="0000CC"/>
                </a:solidFill>
              </a:rPr>
              <a:t>Adding Normal Distributions</a:t>
            </a:r>
          </a:p>
        </p:txBody>
      </p:sp>
      <mc:AlternateContent xmlns:mc="http://schemas.openxmlformats.org/markup-compatibility/2006" xmlns:a14="http://schemas.microsoft.com/office/drawing/2010/main">
        <mc:Choice Requires="a14">
          <p:sp>
            <p:nvSpPr>
              <p:cNvPr id="3" name="TextBox 2"/>
              <p:cNvSpPr txBox="1"/>
              <p:nvPr/>
            </p:nvSpPr>
            <p:spPr>
              <a:xfrm>
                <a:off x="1098779" y="3657600"/>
                <a:ext cx="10100009" cy="584775"/>
              </a:xfrm>
              <a:prstGeom prst="rect">
                <a:avLst/>
              </a:prstGeom>
              <a:noFill/>
            </p:spPr>
            <p:txBody>
              <a:bodyPr wrap="none" rtlCol="0">
                <a:spAutoFit/>
              </a:bodyPr>
              <a:lstStyle/>
              <a:p>
                <a:r>
                  <a:rPr lang="en-US" sz="3200" dirty="0"/>
                  <a:t>Mean: </a:t>
                </a:r>
                <a14:m>
                  <m:oMath xmlns:m="http://schemas.openxmlformats.org/officeDocument/2006/math">
                    <m:r>
                      <a:rPr lang="en-US" sz="3200" i="1" smtClean="0">
                        <a:latin typeface="Cambria Math" panose="02040503050406030204" pitchFamily="18" charset="0"/>
                        <a:ea typeface="Cambria Math" panose="02040503050406030204" pitchFamily="18" charset="0"/>
                      </a:rPr>
                      <m:t>𝝁</m:t>
                    </m:r>
                    <m:r>
                      <a:rPr lang="en-US" sz="3200" b="1" i="1" smtClean="0">
                        <a:latin typeface="Cambria Math" panose="02040503050406030204" pitchFamily="18" charset="0"/>
                        <a:ea typeface="Cambria Math" panose="02040503050406030204" pitchFamily="18" charset="0"/>
                      </a:rPr>
                      <m:t>=</m:t>
                    </m:r>
                    <m:sSub>
                      <m:sSubPr>
                        <m:ctrlPr>
                          <a:rPr lang="en-US" sz="3200" b="1" i="1" smtClean="0">
                            <a:latin typeface="Cambria Math" panose="02040503050406030204" pitchFamily="18" charset="0"/>
                            <a:ea typeface="Cambria Math" panose="02040503050406030204" pitchFamily="18" charset="0"/>
                          </a:rPr>
                        </m:ctrlPr>
                      </m:sSubPr>
                      <m:e>
                        <m:r>
                          <a:rPr lang="en-US" sz="3200" b="1" i="1" smtClean="0">
                            <a:latin typeface="Cambria Math" panose="02040503050406030204" pitchFamily="18" charset="0"/>
                            <a:ea typeface="Cambria Math" panose="02040503050406030204" pitchFamily="18" charset="0"/>
                          </a:rPr>
                          <m:t>𝝁</m:t>
                        </m:r>
                      </m:e>
                      <m:sub>
                        <m:r>
                          <a:rPr lang="en-US" sz="3200" b="1" i="1" smtClean="0">
                            <a:latin typeface="Cambria Math" panose="02040503050406030204" pitchFamily="18" charset="0"/>
                            <a:ea typeface="Cambria Math" panose="02040503050406030204" pitchFamily="18" charset="0"/>
                          </a:rPr>
                          <m:t>𝟏</m:t>
                        </m:r>
                      </m:sub>
                    </m:sSub>
                    <m:r>
                      <a:rPr lang="en-US" sz="3200" b="1" i="1" smtClean="0">
                        <a:latin typeface="Cambria Math" panose="02040503050406030204" pitchFamily="18" charset="0"/>
                        <a:ea typeface="Cambria Math" panose="02040503050406030204" pitchFamily="18" charset="0"/>
                      </a:rPr>
                      <m:t>+</m:t>
                    </m:r>
                    <m:sSub>
                      <m:sSubPr>
                        <m:ctrlPr>
                          <a:rPr lang="en-US" sz="3200" i="1">
                            <a:latin typeface="Cambria Math" panose="02040503050406030204" pitchFamily="18" charset="0"/>
                            <a:ea typeface="Cambria Math" panose="02040503050406030204" pitchFamily="18" charset="0"/>
                          </a:rPr>
                        </m:ctrlPr>
                      </m:sSubPr>
                      <m:e>
                        <m:r>
                          <a:rPr lang="en-US" sz="3200" i="1">
                            <a:latin typeface="Cambria Math" panose="02040503050406030204" pitchFamily="18" charset="0"/>
                            <a:ea typeface="Cambria Math" panose="02040503050406030204" pitchFamily="18" charset="0"/>
                          </a:rPr>
                          <m:t>𝝁</m:t>
                        </m:r>
                      </m:e>
                      <m:sub>
                        <m:r>
                          <a:rPr lang="en-US" sz="3200" b="1" i="1" smtClean="0">
                            <a:latin typeface="Cambria Math" panose="02040503050406030204" pitchFamily="18" charset="0"/>
                            <a:ea typeface="Cambria Math" panose="02040503050406030204" pitchFamily="18" charset="0"/>
                          </a:rPr>
                          <m:t>𝟐</m:t>
                        </m:r>
                      </m:sub>
                    </m:sSub>
                  </m:oMath>
                </a14:m>
                <a:r>
                  <a:rPr lang="en-US" sz="3200" dirty="0"/>
                  <a:t>+…+</a:t>
                </a:r>
                <a14:m>
                  <m:oMath xmlns:m="http://schemas.openxmlformats.org/officeDocument/2006/math">
                    <m:sSub>
                      <m:sSubPr>
                        <m:ctrlPr>
                          <a:rPr lang="en-US" sz="3200" i="1">
                            <a:latin typeface="Cambria Math" panose="02040503050406030204" pitchFamily="18" charset="0"/>
                            <a:ea typeface="Cambria Math" panose="02040503050406030204" pitchFamily="18" charset="0"/>
                          </a:rPr>
                        </m:ctrlPr>
                      </m:sSubPr>
                      <m:e>
                        <m:r>
                          <a:rPr lang="en-US" sz="3200" i="1">
                            <a:latin typeface="Cambria Math" panose="02040503050406030204" pitchFamily="18" charset="0"/>
                            <a:ea typeface="Cambria Math" panose="02040503050406030204" pitchFamily="18" charset="0"/>
                          </a:rPr>
                          <m:t>𝝁</m:t>
                        </m:r>
                      </m:e>
                      <m:sub>
                        <m:r>
                          <a:rPr lang="en-US" sz="3200" b="1" i="1" smtClean="0">
                            <a:latin typeface="Cambria Math" panose="02040503050406030204" pitchFamily="18" charset="0"/>
                            <a:ea typeface="Cambria Math" panose="02040503050406030204" pitchFamily="18" charset="0"/>
                          </a:rPr>
                          <m:t>𝟕</m:t>
                        </m:r>
                      </m:sub>
                    </m:sSub>
                    <m:r>
                      <a:rPr lang="en-US" sz="3200" b="1" i="1" smtClean="0">
                        <a:latin typeface="Cambria Math" panose="02040503050406030204" pitchFamily="18" charset="0"/>
                        <a:ea typeface="Cambria Math" panose="02040503050406030204" pitchFamily="18" charset="0"/>
                      </a:rPr>
                      <m:t>=</m:t>
                    </m:r>
                    <m:r>
                      <a:rPr lang="en-US" sz="3200" b="1" i="1" smtClean="0">
                        <a:latin typeface="Cambria Math" panose="02040503050406030204" pitchFamily="18" charset="0"/>
                        <a:ea typeface="Cambria Math" panose="02040503050406030204" pitchFamily="18" charset="0"/>
                      </a:rPr>
                      <m:t>𝟓𝟎</m:t>
                    </m:r>
                    <m:r>
                      <a:rPr lang="en-US" sz="3200" b="1" i="1" smtClean="0">
                        <a:latin typeface="Cambria Math" panose="02040503050406030204" pitchFamily="18" charset="0"/>
                        <a:ea typeface="Cambria Math" panose="02040503050406030204" pitchFamily="18" charset="0"/>
                      </a:rPr>
                      <m:t>+</m:t>
                    </m:r>
                    <m:r>
                      <a:rPr lang="en-US" sz="3200" b="1" i="1" smtClean="0">
                        <a:latin typeface="Cambria Math" panose="02040503050406030204" pitchFamily="18" charset="0"/>
                        <a:ea typeface="Cambria Math" panose="02040503050406030204" pitchFamily="18" charset="0"/>
                      </a:rPr>
                      <m:t>𝟓𝟎</m:t>
                    </m:r>
                    <m:r>
                      <a:rPr lang="en-US" sz="3200" b="1" i="1" smtClean="0">
                        <a:latin typeface="Cambria Math" panose="02040503050406030204" pitchFamily="18" charset="0"/>
                        <a:ea typeface="Cambria Math" panose="02040503050406030204" pitchFamily="18" charset="0"/>
                      </a:rPr>
                      <m:t>+…+</m:t>
                    </m:r>
                    <m:r>
                      <a:rPr lang="en-US" sz="3200" b="1" i="1" smtClean="0">
                        <a:latin typeface="Cambria Math" panose="02040503050406030204" pitchFamily="18" charset="0"/>
                        <a:ea typeface="Cambria Math" panose="02040503050406030204" pitchFamily="18" charset="0"/>
                      </a:rPr>
                      <m:t>𝟓𝟎</m:t>
                    </m:r>
                    <m:r>
                      <a:rPr lang="en-US" sz="3200" b="1" i="1" smtClean="0">
                        <a:latin typeface="Cambria Math" panose="02040503050406030204" pitchFamily="18" charset="0"/>
                        <a:ea typeface="Cambria Math" panose="02040503050406030204" pitchFamily="18" charset="0"/>
                      </a:rPr>
                      <m:t>=</m:t>
                    </m:r>
                    <m:r>
                      <a:rPr lang="en-US" sz="3200" b="1" i="1" smtClean="0">
                        <a:latin typeface="Cambria Math" panose="02040503050406030204" pitchFamily="18" charset="0"/>
                        <a:ea typeface="Cambria Math" panose="02040503050406030204" pitchFamily="18" charset="0"/>
                      </a:rPr>
                      <m:t>𝟑𝟓𝟎</m:t>
                    </m:r>
                  </m:oMath>
                </a14:m>
                <a:endParaRPr lang="en-US" sz="3200" dirty="0"/>
              </a:p>
            </p:txBody>
          </p:sp>
        </mc:Choice>
        <mc:Fallback xmlns="">
          <p:sp>
            <p:nvSpPr>
              <p:cNvPr id="3" name="TextBox 2"/>
              <p:cNvSpPr txBox="1">
                <a:spLocks noRot="1" noChangeAspect="1" noMove="1" noResize="1" noEditPoints="1" noAdjustHandles="1" noChangeArrowheads="1" noChangeShapeType="1" noTextEdit="1"/>
              </p:cNvSpPr>
              <p:nvPr/>
            </p:nvSpPr>
            <p:spPr>
              <a:xfrm>
                <a:off x="1098779" y="3657600"/>
                <a:ext cx="10100009" cy="584775"/>
              </a:xfrm>
              <a:prstGeom prst="rect">
                <a:avLst/>
              </a:prstGeom>
              <a:blipFill rotWithShape="0">
                <a:blip r:embed="rId5"/>
                <a:stretch>
                  <a:fillRect l="-1509" t="-13542" b="-3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1143000" y="4343400"/>
                <a:ext cx="9255226" cy="1094467"/>
              </a:xfrm>
              <a:prstGeom prst="rect">
                <a:avLst/>
              </a:prstGeom>
              <a:noFill/>
            </p:spPr>
            <p:txBody>
              <a:bodyPr wrap="none" rtlCol="0">
                <a:spAutoFit/>
              </a:bodyPr>
              <a:lstStyle/>
              <a:p>
                <a:r>
                  <a:rPr lang="en-US" sz="3200" dirty="0"/>
                  <a:t>SD: </a:t>
                </a:r>
                <a14:m>
                  <m:oMath xmlns:m="http://schemas.openxmlformats.org/officeDocument/2006/math">
                    <m:r>
                      <a:rPr lang="en-US" sz="3200" i="1" smtClean="0">
                        <a:latin typeface="Cambria Math" panose="02040503050406030204" pitchFamily="18" charset="0"/>
                        <a:ea typeface="Cambria Math" panose="02040503050406030204" pitchFamily="18" charset="0"/>
                      </a:rPr>
                      <m:t>𝝈</m:t>
                    </m:r>
                    <m:r>
                      <a:rPr lang="en-US" sz="3200" b="1" i="1" smtClean="0">
                        <a:latin typeface="Cambria Math" panose="02040503050406030204" pitchFamily="18" charset="0"/>
                        <a:ea typeface="Cambria Math" panose="02040503050406030204" pitchFamily="18" charset="0"/>
                      </a:rPr>
                      <m:t>=</m:t>
                    </m:r>
                    <m:rad>
                      <m:radPr>
                        <m:degHide m:val="on"/>
                        <m:ctrlPr>
                          <a:rPr lang="en-US" sz="3200" b="1" i="1" smtClean="0">
                            <a:latin typeface="Cambria Math" panose="02040503050406030204" pitchFamily="18" charset="0"/>
                            <a:ea typeface="Cambria Math" panose="02040503050406030204" pitchFamily="18" charset="0"/>
                          </a:rPr>
                        </m:ctrlPr>
                      </m:radPr>
                      <m:deg/>
                      <m:e>
                        <m:sSubSup>
                          <m:sSubSupPr>
                            <m:ctrlPr>
                              <a:rPr lang="en-US" sz="3200" b="1" i="1" smtClean="0">
                                <a:latin typeface="Cambria Math" panose="02040503050406030204" pitchFamily="18" charset="0"/>
                                <a:ea typeface="Cambria Math" panose="02040503050406030204" pitchFamily="18" charset="0"/>
                              </a:rPr>
                            </m:ctrlPr>
                          </m:sSubSupPr>
                          <m:e>
                            <m:r>
                              <a:rPr lang="en-US" sz="3200" b="1" i="1" smtClean="0">
                                <a:latin typeface="Cambria Math" panose="02040503050406030204" pitchFamily="18" charset="0"/>
                                <a:ea typeface="Cambria Math" panose="02040503050406030204" pitchFamily="18" charset="0"/>
                              </a:rPr>
                              <m:t>𝝈</m:t>
                            </m:r>
                          </m:e>
                          <m:sub>
                            <m:r>
                              <a:rPr lang="en-US" sz="3200" b="1" i="1" smtClean="0">
                                <a:latin typeface="Cambria Math" panose="02040503050406030204" pitchFamily="18" charset="0"/>
                                <a:ea typeface="Cambria Math" panose="02040503050406030204" pitchFamily="18" charset="0"/>
                              </a:rPr>
                              <m:t>𝟏</m:t>
                            </m:r>
                          </m:sub>
                          <m:sup>
                            <m:r>
                              <a:rPr lang="en-US" sz="3200" b="1" i="1" smtClean="0">
                                <a:latin typeface="Cambria Math" panose="02040503050406030204" pitchFamily="18" charset="0"/>
                                <a:ea typeface="Cambria Math" panose="02040503050406030204" pitchFamily="18" charset="0"/>
                              </a:rPr>
                              <m:t>𝟐</m:t>
                            </m:r>
                          </m:sup>
                        </m:sSubSup>
                        <m:r>
                          <a:rPr lang="en-US" sz="3200" b="1" i="1" smtClean="0">
                            <a:latin typeface="Cambria Math" panose="02040503050406030204" pitchFamily="18" charset="0"/>
                            <a:ea typeface="Cambria Math" panose="02040503050406030204" pitchFamily="18" charset="0"/>
                          </a:rPr>
                          <m:t>+</m:t>
                        </m:r>
                        <m:sSubSup>
                          <m:sSubSupPr>
                            <m:ctrlPr>
                              <a:rPr lang="en-US" sz="3200" i="1">
                                <a:latin typeface="Cambria Math" panose="02040503050406030204" pitchFamily="18" charset="0"/>
                                <a:ea typeface="Cambria Math" panose="02040503050406030204" pitchFamily="18" charset="0"/>
                              </a:rPr>
                            </m:ctrlPr>
                          </m:sSubSupPr>
                          <m:e>
                            <m:r>
                              <a:rPr lang="en-US" sz="3200" i="1">
                                <a:latin typeface="Cambria Math" panose="02040503050406030204" pitchFamily="18" charset="0"/>
                                <a:ea typeface="Cambria Math" panose="02040503050406030204" pitchFamily="18" charset="0"/>
                              </a:rPr>
                              <m:t>𝝈</m:t>
                            </m:r>
                          </m:e>
                          <m:sub>
                            <m:r>
                              <a:rPr lang="en-US" sz="3200" b="1" i="1" smtClean="0">
                                <a:latin typeface="Cambria Math" panose="02040503050406030204" pitchFamily="18" charset="0"/>
                                <a:ea typeface="Cambria Math" panose="02040503050406030204" pitchFamily="18" charset="0"/>
                              </a:rPr>
                              <m:t>𝟐</m:t>
                            </m:r>
                          </m:sub>
                          <m:sup>
                            <m:r>
                              <a:rPr lang="en-US" sz="3200" i="1">
                                <a:latin typeface="Cambria Math" panose="02040503050406030204" pitchFamily="18" charset="0"/>
                                <a:ea typeface="Cambria Math" panose="02040503050406030204" pitchFamily="18" charset="0"/>
                              </a:rPr>
                              <m:t>𝟐</m:t>
                            </m:r>
                          </m:sup>
                        </m:sSubSup>
                        <m:r>
                          <a:rPr lang="en-US" sz="3200" b="1" i="1" smtClean="0">
                            <a:latin typeface="Cambria Math" panose="02040503050406030204" pitchFamily="18" charset="0"/>
                            <a:ea typeface="Cambria Math" panose="02040503050406030204" pitchFamily="18" charset="0"/>
                          </a:rPr>
                          <m:t>+…+</m:t>
                        </m:r>
                        <m:sSubSup>
                          <m:sSubSupPr>
                            <m:ctrlPr>
                              <a:rPr lang="en-US" sz="3200" i="1">
                                <a:latin typeface="Cambria Math" panose="02040503050406030204" pitchFamily="18" charset="0"/>
                                <a:ea typeface="Cambria Math" panose="02040503050406030204" pitchFamily="18" charset="0"/>
                              </a:rPr>
                            </m:ctrlPr>
                          </m:sSubSupPr>
                          <m:e>
                            <m:r>
                              <a:rPr lang="en-US" sz="3200" i="1">
                                <a:latin typeface="Cambria Math" panose="02040503050406030204" pitchFamily="18" charset="0"/>
                                <a:ea typeface="Cambria Math" panose="02040503050406030204" pitchFamily="18" charset="0"/>
                              </a:rPr>
                              <m:t>𝝈</m:t>
                            </m:r>
                          </m:e>
                          <m:sub>
                            <m:r>
                              <a:rPr lang="en-US" sz="3200" b="1" i="1" smtClean="0">
                                <a:latin typeface="Cambria Math" panose="02040503050406030204" pitchFamily="18" charset="0"/>
                                <a:ea typeface="Cambria Math" panose="02040503050406030204" pitchFamily="18" charset="0"/>
                              </a:rPr>
                              <m:t>𝟕</m:t>
                            </m:r>
                          </m:sub>
                          <m:sup>
                            <m:r>
                              <a:rPr lang="en-US" sz="3200" i="1">
                                <a:latin typeface="Cambria Math" panose="02040503050406030204" pitchFamily="18" charset="0"/>
                                <a:ea typeface="Cambria Math" panose="02040503050406030204" pitchFamily="18" charset="0"/>
                              </a:rPr>
                              <m:t>𝟐</m:t>
                            </m:r>
                          </m:sup>
                        </m:sSubSup>
                      </m:e>
                    </m:rad>
                    <m:r>
                      <a:rPr lang="en-US" sz="3200" b="1" i="0" smtClean="0">
                        <a:latin typeface="Cambria Math" panose="02040503050406030204" pitchFamily="18" charset="0"/>
                        <a:ea typeface="Cambria Math" panose="02040503050406030204" pitchFamily="18" charset="0"/>
                      </a:rPr>
                      <m:t>=</m:t>
                    </m:r>
                    <m:rad>
                      <m:radPr>
                        <m:degHide m:val="on"/>
                        <m:ctrlPr>
                          <a:rPr lang="en-US" sz="3200" b="1" i="1" smtClean="0">
                            <a:latin typeface="Cambria Math" panose="02040503050406030204" pitchFamily="18" charset="0"/>
                            <a:ea typeface="Cambria Math" panose="02040503050406030204" pitchFamily="18" charset="0"/>
                          </a:rPr>
                        </m:ctrlPr>
                      </m:radPr>
                      <m:deg/>
                      <m:e>
                        <m:sSup>
                          <m:sSupPr>
                            <m:ctrlPr>
                              <a:rPr lang="en-US" sz="3200" b="1" i="1" smtClean="0">
                                <a:latin typeface="Cambria Math" panose="02040503050406030204" pitchFamily="18" charset="0"/>
                                <a:ea typeface="Cambria Math" panose="02040503050406030204" pitchFamily="18" charset="0"/>
                              </a:rPr>
                            </m:ctrlPr>
                          </m:sSupPr>
                          <m:e>
                            <m:r>
                              <a:rPr lang="en-US" sz="3200" b="1" i="1" smtClean="0">
                                <a:latin typeface="Cambria Math" panose="02040503050406030204" pitchFamily="18" charset="0"/>
                                <a:ea typeface="Cambria Math" panose="02040503050406030204" pitchFamily="18" charset="0"/>
                              </a:rPr>
                              <m:t>𝟐𝟎</m:t>
                            </m:r>
                          </m:e>
                          <m:sup>
                            <m:r>
                              <a:rPr lang="en-US" sz="3200" b="1" i="1" smtClean="0">
                                <a:latin typeface="Cambria Math" panose="02040503050406030204" pitchFamily="18" charset="0"/>
                                <a:ea typeface="Cambria Math" panose="02040503050406030204" pitchFamily="18" charset="0"/>
                              </a:rPr>
                              <m:t>𝟐</m:t>
                            </m:r>
                          </m:sup>
                        </m:sSup>
                        <m:r>
                          <a:rPr lang="en-US" sz="3200" b="1" i="1" smtClean="0">
                            <a:latin typeface="Cambria Math" panose="02040503050406030204" pitchFamily="18" charset="0"/>
                            <a:ea typeface="Cambria Math" panose="02040503050406030204" pitchFamily="18" charset="0"/>
                          </a:rPr>
                          <m:t>×</m:t>
                        </m:r>
                        <m:r>
                          <a:rPr lang="en-US" sz="3200" b="1" i="1" smtClean="0">
                            <a:latin typeface="Cambria Math" panose="02040503050406030204" pitchFamily="18" charset="0"/>
                            <a:ea typeface="Cambria Math" panose="02040503050406030204" pitchFamily="18" charset="0"/>
                          </a:rPr>
                          <m:t>𝟕</m:t>
                        </m:r>
                      </m:e>
                    </m:rad>
                    <m:r>
                      <a:rPr lang="en-US" sz="3200" b="1" i="1" smtClean="0">
                        <a:latin typeface="Cambria Math" panose="02040503050406030204" pitchFamily="18" charset="0"/>
                        <a:ea typeface="Cambria Math" panose="02040503050406030204" pitchFamily="18" charset="0"/>
                      </a:rPr>
                      <m:t>=</m:t>
                    </m:r>
                    <m:r>
                      <a:rPr lang="en-US" sz="3200" b="1" i="1" smtClean="0">
                        <a:latin typeface="Cambria Math" panose="02040503050406030204" pitchFamily="18" charset="0"/>
                        <a:ea typeface="Cambria Math" panose="02040503050406030204" pitchFamily="18" charset="0"/>
                      </a:rPr>
                      <m:t>𝟐𝟎</m:t>
                    </m:r>
                    <m:rad>
                      <m:radPr>
                        <m:degHide m:val="on"/>
                        <m:ctrlPr>
                          <a:rPr lang="en-US" sz="3200" b="1" i="1" smtClean="0">
                            <a:latin typeface="Cambria Math" panose="02040503050406030204" pitchFamily="18" charset="0"/>
                            <a:ea typeface="Cambria Math" panose="02040503050406030204" pitchFamily="18" charset="0"/>
                          </a:rPr>
                        </m:ctrlPr>
                      </m:radPr>
                      <m:deg/>
                      <m:e>
                        <m:r>
                          <a:rPr lang="en-US" sz="3200" b="1" i="1" smtClean="0">
                            <a:latin typeface="Cambria Math" panose="02040503050406030204" pitchFamily="18" charset="0"/>
                            <a:ea typeface="Cambria Math" panose="02040503050406030204" pitchFamily="18" charset="0"/>
                          </a:rPr>
                          <m:t>𝟕</m:t>
                        </m:r>
                      </m:e>
                    </m:rad>
                  </m:oMath>
                </a14:m>
                <a:endParaRPr lang="en-US" sz="3200" dirty="0"/>
              </a:p>
            </p:txBody>
          </p:sp>
        </mc:Choice>
        <mc:Fallback xmlns="">
          <p:sp>
            <p:nvSpPr>
              <p:cNvPr id="15" name="TextBox 14"/>
              <p:cNvSpPr txBox="1">
                <a:spLocks noRot="1" noChangeAspect="1" noMove="1" noResize="1" noEditPoints="1" noAdjustHandles="1" noChangeArrowheads="1" noChangeShapeType="1" noTextEdit="1"/>
              </p:cNvSpPr>
              <p:nvPr/>
            </p:nvSpPr>
            <p:spPr>
              <a:xfrm>
                <a:off x="1143000" y="4343400"/>
                <a:ext cx="9255226" cy="1094467"/>
              </a:xfrm>
              <a:prstGeom prst="rect">
                <a:avLst/>
              </a:prstGeom>
              <a:blipFill rotWithShape="0">
                <a:blip r:embed="rId6"/>
                <a:stretch>
                  <a:fillRect l="-1713"/>
                </a:stretch>
              </a:blipFill>
            </p:spPr>
            <p:txBody>
              <a:bodyPr/>
              <a:lstStyle/>
              <a:p>
                <a:r>
                  <a:rPr lang="en-US">
                    <a:noFill/>
                  </a:rPr>
                  <a:t> </a:t>
                </a:r>
              </a:p>
            </p:txBody>
          </p:sp>
        </mc:Fallback>
      </mc:AlternateContent>
    </p:spTree>
    <p:extLst>
      <p:ext uri="{BB962C8B-B14F-4D97-AF65-F5344CB8AC3E}">
        <p14:creationId xmlns:p14="http://schemas.microsoft.com/office/powerpoint/2010/main" val="2300546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73830"/>
                                        </p:tgtEl>
                                        <p:attrNameLst>
                                          <p:attrName>style.visibility</p:attrName>
                                        </p:attrNameLst>
                                      </p:cBhvr>
                                      <p:to>
                                        <p:strVal val="visible"/>
                                      </p:to>
                                    </p:set>
                                    <p:anim calcmode="lin" valueType="num">
                                      <p:cBhvr additive="base">
                                        <p:cTn id="7" dur="500" fill="hold"/>
                                        <p:tgtEl>
                                          <p:spTgt spid="973830"/>
                                        </p:tgtEl>
                                        <p:attrNameLst>
                                          <p:attrName>ppt_x</p:attrName>
                                        </p:attrNameLst>
                                      </p:cBhvr>
                                      <p:tavLst>
                                        <p:tav tm="0">
                                          <p:val>
                                            <p:strVal val="0-#ppt_w/2"/>
                                          </p:val>
                                        </p:tav>
                                        <p:tav tm="100000">
                                          <p:val>
                                            <p:strVal val="#ppt_x"/>
                                          </p:val>
                                        </p:tav>
                                      </p:tavLst>
                                    </p:anim>
                                    <p:anim calcmode="lin" valueType="num">
                                      <p:cBhvr additive="base">
                                        <p:cTn id="8" dur="500" fill="hold"/>
                                        <p:tgtEl>
                                          <p:spTgt spid="97383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73828"/>
                                        </p:tgtEl>
                                        <p:attrNameLst>
                                          <p:attrName>style.visibility</p:attrName>
                                        </p:attrNameLst>
                                      </p:cBhvr>
                                      <p:to>
                                        <p:strVal val="visible"/>
                                      </p:to>
                                    </p:set>
                                    <p:anim calcmode="lin" valueType="num">
                                      <p:cBhvr additive="base">
                                        <p:cTn id="13" dur="500" fill="hold"/>
                                        <p:tgtEl>
                                          <p:spTgt spid="973828"/>
                                        </p:tgtEl>
                                        <p:attrNameLst>
                                          <p:attrName>ppt_x</p:attrName>
                                        </p:attrNameLst>
                                      </p:cBhvr>
                                      <p:tavLst>
                                        <p:tav tm="0">
                                          <p:val>
                                            <p:strVal val="0-#ppt_w/2"/>
                                          </p:val>
                                        </p:tav>
                                        <p:tav tm="100000">
                                          <p:val>
                                            <p:strVal val="#ppt_x"/>
                                          </p:val>
                                        </p:tav>
                                      </p:tavLst>
                                    </p:anim>
                                    <p:anim calcmode="lin" valueType="num">
                                      <p:cBhvr additive="base">
                                        <p:cTn id="14" dur="500" fill="hold"/>
                                        <p:tgtEl>
                                          <p:spTgt spid="97382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0-#ppt_w/2"/>
                                          </p:val>
                                        </p:tav>
                                        <p:tav tm="100000">
                                          <p:val>
                                            <p:strVal val="#ppt_x"/>
                                          </p:val>
                                        </p:tav>
                                      </p:tavLst>
                                    </p:anim>
                                    <p:anim calcmode="lin" valueType="num">
                                      <p:cBhvr additive="base">
                                        <p:cTn id="20"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fill="hold"/>
                                        <p:tgtEl>
                                          <p:spTgt spid="15"/>
                                        </p:tgtEl>
                                        <p:attrNameLst>
                                          <p:attrName>ppt_x</p:attrName>
                                        </p:attrNameLst>
                                      </p:cBhvr>
                                      <p:tavLst>
                                        <p:tav tm="0">
                                          <p:val>
                                            <p:strVal val="0-#ppt_w/2"/>
                                          </p:val>
                                        </p:tav>
                                        <p:tav tm="100000">
                                          <p:val>
                                            <p:strVal val="#ppt_x"/>
                                          </p:val>
                                        </p:tav>
                                      </p:tavLst>
                                    </p:anim>
                                    <p:anim calcmode="lin" valueType="num">
                                      <p:cBhvr additive="base">
                                        <p:cTn id="26"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0-#ppt_w/2"/>
                                          </p:val>
                                        </p:tav>
                                        <p:tav tm="100000">
                                          <p:val>
                                            <p:strVal val="#ppt_x"/>
                                          </p:val>
                                        </p:tav>
                                      </p:tavLst>
                                    </p:anim>
                                    <p:anim calcmode="lin" valueType="num">
                                      <p:cBhvr additive="base">
                                        <p:cTn id="32"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0-#ppt_w/2"/>
                                          </p:val>
                                        </p:tav>
                                        <p:tav tm="100000">
                                          <p:val>
                                            <p:strVal val="#ppt_x"/>
                                          </p:val>
                                        </p:tav>
                                      </p:tavLst>
                                    </p:anim>
                                    <p:anim calcmode="lin" valueType="num">
                                      <p:cBhvr additive="base">
                                        <p:cTn id="3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3828" grpId="0" autoUpdateAnimBg="0"/>
      <p:bldP spid="973830" grpId="0" autoUpdateAnimBg="0"/>
      <p:bldP spid="10" grpId="0" animBg="1"/>
      <p:bldP spid="3" grpId="0"/>
      <p:bldP spid="15"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7" name="Rectangle 2"/>
          <p:cNvSpPr>
            <a:spLocks noChangeArrowheads="1"/>
          </p:cNvSpPr>
          <p:nvPr/>
        </p:nvSpPr>
        <p:spPr bwMode="auto">
          <a:xfrm>
            <a:off x="1828801" y="304800"/>
            <a:ext cx="8480425" cy="838200"/>
          </a:xfrm>
          <a:prstGeom prst="rect">
            <a:avLst/>
          </a:prstGeom>
          <a:noFill/>
          <a:ln w="9525">
            <a:noFill/>
            <a:miter lim="800000"/>
            <a:headEnd/>
            <a:tailEnd/>
          </a:ln>
        </p:spPr>
        <p:txBody>
          <a:bodyPr lIns="90488" tIns="44450" rIns="90488" bIns="44450" anchor="b"/>
          <a:lstStyle/>
          <a:p>
            <a:pPr algn="ctr" eaLnBrk="0" hangingPunct="0"/>
            <a:r>
              <a:rPr lang="en-US" sz="4400" dirty="0">
                <a:solidFill>
                  <a:srgbClr val="0000CC"/>
                </a:solidFill>
              </a:rPr>
              <a:t>(Q, R) Model</a:t>
            </a:r>
          </a:p>
        </p:txBody>
      </p:sp>
      <p:sp>
        <p:nvSpPr>
          <p:cNvPr id="8199" name="Text Box 4"/>
          <p:cNvSpPr txBox="1">
            <a:spLocks noChangeArrowheads="1"/>
          </p:cNvSpPr>
          <p:nvPr/>
        </p:nvSpPr>
        <p:spPr bwMode="auto">
          <a:xfrm>
            <a:off x="381000" y="1417637"/>
            <a:ext cx="8458200" cy="846386"/>
          </a:xfrm>
          <a:prstGeom prst="rect">
            <a:avLst/>
          </a:prstGeom>
          <a:solidFill>
            <a:srgbClr val="FFFF00"/>
          </a:solidFill>
          <a:ln w="9525">
            <a:noFill/>
            <a:miter lim="800000"/>
            <a:headEnd type="none" w="sm" len="sm"/>
            <a:tailEnd type="none" w="sm" len="sm"/>
          </a:ln>
        </p:spPr>
        <p:txBody>
          <a:bodyPr>
            <a:spAutoFit/>
          </a:bodyPr>
          <a:lstStyle/>
          <a:p>
            <a:pPr>
              <a:spcBef>
                <a:spcPts val="600"/>
              </a:spcBef>
              <a:buFontTx/>
              <a:buChar char="•"/>
            </a:pPr>
            <a:r>
              <a:rPr lang="en-US" sz="2200" dirty="0"/>
              <a:t>  Random demand (normal)</a:t>
            </a:r>
          </a:p>
          <a:p>
            <a:pPr>
              <a:spcBef>
                <a:spcPts val="600"/>
              </a:spcBef>
              <a:buFontTx/>
              <a:buChar char="•"/>
            </a:pPr>
            <a:r>
              <a:rPr lang="en-US" sz="2200" dirty="0"/>
              <a:t>  Need Safety stock, which depends on service level desired</a:t>
            </a:r>
            <a:endParaRPr lang="en-US" dirty="0"/>
          </a:p>
        </p:txBody>
      </p:sp>
      <p:sp>
        <p:nvSpPr>
          <p:cNvPr id="8200" name="Text Box 7"/>
          <p:cNvSpPr txBox="1">
            <a:spLocks noChangeArrowheads="1"/>
          </p:cNvSpPr>
          <p:nvPr/>
        </p:nvSpPr>
        <p:spPr bwMode="auto">
          <a:xfrm>
            <a:off x="457200" y="4845050"/>
            <a:ext cx="8548688" cy="1784350"/>
          </a:xfrm>
          <a:prstGeom prst="rect">
            <a:avLst/>
          </a:prstGeom>
          <a:noFill/>
          <a:ln w="9525">
            <a:noFill/>
            <a:miter lim="800000"/>
            <a:headEnd/>
            <a:tailEnd/>
          </a:ln>
        </p:spPr>
        <p:txBody>
          <a:bodyPr wrap="none">
            <a:spAutoFit/>
          </a:bodyPr>
          <a:lstStyle/>
          <a:p>
            <a:r>
              <a:rPr lang="en-US" sz="2200" dirty="0"/>
              <a:t>R  =  Reorder point</a:t>
            </a:r>
          </a:p>
          <a:p>
            <a:r>
              <a:rPr lang="en-US" sz="2200" dirty="0"/>
              <a:t>   =  Average daily demand, D = Average annual demand</a:t>
            </a:r>
          </a:p>
          <a:p>
            <a:r>
              <a:rPr lang="en-US" sz="2200" dirty="0"/>
              <a:t>L  =  Lead-time in days</a:t>
            </a:r>
          </a:p>
          <a:p>
            <a:r>
              <a:rPr lang="en-US" sz="2200" dirty="0"/>
              <a:t>z  =  Number of standard deviations for a specific service level</a:t>
            </a:r>
          </a:p>
          <a:p>
            <a:r>
              <a:rPr lang="en-US" sz="2200" dirty="0" err="1">
                <a:latin typeface="Symbol" pitchFamily="18" charset="2"/>
              </a:rPr>
              <a:t>s</a:t>
            </a:r>
            <a:r>
              <a:rPr lang="en-US" sz="2200" baseline="-25000" dirty="0" err="1"/>
              <a:t>L</a:t>
            </a:r>
            <a:r>
              <a:rPr lang="en-US" sz="2200" dirty="0"/>
              <a:t> =  Standard deviation of demand during the lead-time</a:t>
            </a:r>
            <a:endParaRPr lang="en-US" sz="2200" baseline="-25000" dirty="0">
              <a:latin typeface="Symbol" pitchFamily="18" charset="2"/>
            </a:endParaRPr>
          </a:p>
        </p:txBody>
      </p:sp>
      <p:graphicFrame>
        <p:nvGraphicFramePr>
          <p:cNvPr id="8196" name="Object 8"/>
          <p:cNvGraphicFramePr>
            <a:graphicFrameLocks noChangeAspect="1"/>
          </p:cNvGraphicFramePr>
          <p:nvPr>
            <p:extLst>
              <p:ext uri="{D42A27DB-BD31-4B8C-83A1-F6EECF244321}">
                <p14:modId xmlns:p14="http://schemas.microsoft.com/office/powerpoint/2010/main" val="3700540776"/>
              </p:ext>
            </p:extLst>
          </p:nvPr>
        </p:nvGraphicFramePr>
        <p:xfrm>
          <a:off x="520700" y="5238750"/>
          <a:ext cx="241300" cy="317500"/>
        </p:xfrm>
        <a:graphic>
          <a:graphicData uri="http://schemas.openxmlformats.org/presentationml/2006/ole">
            <mc:AlternateContent xmlns:mc="http://schemas.openxmlformats.org/markup-compatibility/2006">
              <mc:Choice xmlns:v="urn:schemas-microsoft-com:vml" Requires="v">
                <p:oleObj spid="_x0000_s8828" name="Equation" r:id="rId3" imgW="241200" imgH="317160" progId="Equation.3">
                  <p:embed/>
                </p:oleObj>
              </mc:Choice>
              <mc:Fallback>
                <p:oleObj name="Equation" r:id="rId3" imgW="241200" imgH="317160" progId="Equation.3">
                  <p:embed/>
                  <p:pic>
                    <p:nvPicPr>
                      <p:cNvPr id="0"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700" y="5238750"/>
                        <a:ext cx="241300" cy="317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TextBox 7"/>
          <p:cNvSpPr txBox="1"/>
          <p:nvPr/>
        </p:nvSpPr>
        <p:spPr>
          <a:xfrm>
            <a:off x="9474400" y="5184738"/>
            <a:ext cx="2411879" cy="923330"/>
          </a:xfrm>
          <a:prstGeom prst="rect">
            <a:avLst/>
          </a:prstGeom>
          <a:solidFill>
            <a:srgbClr val="FF0000"/>
          </a:solidFill>
          <a:scene3d>
            <a:camera prst="orthographicFront"/>
            <a:lightRig rig="threePt" dir="t"/>
          </a:scene3d>
          <a:sp3d>
            <a:bevelT w="114300" prst="artDeco"/>
          </a:sp3d>
        </p:spPr>
        <p:txBody>
          <a:bodyPr wrap="none" rtlCol="0">
            <a:spAutoFit/>
          </a:bodyPr>
          <a:lstStyle/>
          <a:p>
            <a:r>
              <a:rPr lang="en-US" sz="1800" i="1" dirty="0">
                <a:solidFill>
                  <a:schemeClr val="bg1"/>
                </a:solidFill>
              </a:rPr>
              <a:t>We need to express </a:t>
            </a:r>
          </a:p>
          <a:p>
            <a:r>
              <a:rPr lang="en-US" sz="1800" i="1" dirty="0">
                <a:solidFill>
                  <a:schemeClr val="bg1"/>
                </a:solidFill>
              </a:rPr>
              <a:t>D, L, T in identical </a:t>
            </a:r>
          </a:p>
          <a:p>
            <a:r>
              <a:rPr lang="en-US" sz="1800" i="1" dirty="0">
                <a:solidFill>
                  <a:schemeClr val="bg1"/>
                </a:solidFill>
              </a:rPr>
              <a:t>time units</a:t>
            </a:r>
          </a:p>
        </p:txBody>
      </p:sp>
      <p:grpSp>
        <p:nvGrpSpPr>
          <p:cNvPr id="21" name="Group 20"/>
          <p:cNvGrpSpPr/>
          <p:nvPr/>
        </p:nvGrpSpPr>
        <p:grpSpPr>
          <a:xfrm>
            <a:off x="304800" y="2438400"/>
            <a:ext cx="11610166" cy="1150893"/>
            <a:chOff x="304800" y="4571311"/>
            <a:chExt cx="11610166" cy="1150893"/>
          </a:xfrm>
        </p:grpSpPr>
        <p:sp>
          <p:nvSpPr>
            <p:cNvPr id="22" name="Rectangle 21"/>
            <p:cNvSpPr/>
            <p:nvPr/>
          </p:nvSpPr>
          <p:spPr>
            <a:xfrm>
              <a:off x="304800" y="4571312"/>
              <a:ext cx="11610166" cy="11508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3" name="TextBox 22"/>
                <p:cNvSpPr txBox="1"/>
                <p:nvPr/>
              </p:nvSpPr>
              <p:spPr>
                <a:xfrm>
                  <a:off x="4259280" y="4571311"/>
                  <a:ext cx="7655686" cy="11199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1" i="1" smtClean="0">
                                <a:latin typeface="Cambria Math" panose="02040503050406030204" pitchFamily="18" charset="0"/>
                              </a:rPr>
                            </m:ctrlPr>
                          </m:sSupPr>
                          <m:e>
                            <m:r>
                              <a:rPr lang="en-US" b="1" i="1" smtClean="0">
                                <a:latin typeface="Cambria Math" panose="02040503050406030204" pitchFamily="18" charset="0"/>
                              </a:rPr>
                              <m:t>𝑸</m:t>
                            </m:r>
                          </m:e>
                          <m:sup>
                            <m:r>
                              <a:rPr lang="en-US" b="1" i="1" smtClean="0">
                                <a:latin typeface="Cambria Math" panose="02040503050406030204" pitchFamily="18" charset="0"/>
                              </a:rPr>
                              <m:t>∗</m:t>
                            </m:r>
                          </m:sup>
                        </m:sSup>
                        <m:r>
                          <a:rPr lang="en-US" b="1" i="1" smtClean="0">
                            <a:latin typeface="Cambria Math" panose="02040503050406030204" pitchFamily="18" charset="0"/>
                          </a:rPr>
                          <m:t>=</m:t>
                        </m:r>
                        <m:rad>
                          <m:radPr>
                            <m:degHide m:val="on"/>
                            <m:ctrlPr>
                              <a:rPr lang="en-US" b="1" i="1" smtClean="0">
                                <a:latin typeface="Cambria Math" panose="02040503050406030204" pitchFamily="18" charset="0"/>
                              </a:rPr>
                            </m:ctrlPr>
                          </m:radPr>
                          <m:deg/>
                          <m:e>
                            <m:f>
                              <m:fPr>
                                <m:ctrlPr>
                                  <a:rPr lang="en-US" b="1" i="1" smtClean="0">
                                    <a:latin typeface="Cambria Math" panose="02040503050406030204" pitchFamily="18" charset="0"/>
                                  </a:rPr>
                                </m:ctrlPr>
                              </m:fPr>
                              <m:num>
                                <m:r>
                                  <a:rPr lang="en-US" b="1" i="1" smtClean="0">
                                    <a:latin typeface="Cambria Math" panose="02040503050406030204" pitchFamily="18" charset="0"/>
                                  </a:rPr>
                                  <m:t>𝟐</m:t>
                                </m:r>
                                <m:r>
                                  <a:rPr lang="en-US" b="1" i="1" smtClean="0">
                                    <a:latin typeface="Cambria Math" panose="02040503050406030204" pitchFamily="18" charset="0"/>
                                  </a:rPr>
                                  <m:t>𝑫𝑲</m:t>
                                </m:r>
                              </m:num>
                              <m:den>
                                <m:r>
                                  <a:rPr lang="en-US" b="1" i="1" smtClean="0">
                                    <a:latin typeface="Cambria Math" panose="02040503050406030204" pitchFamily="18" charset="0"/>
                                  </a:rPr>
                                  <m:t>𝑯</m:t>
                                </m:r>
                              </m:den>
                            </m:f>
                          </m:e>
                        </m:rad>
                        <m:r>
                          <a:rPr lang="en-US" b="1" i="1" smtClean="0">
                            <a:latin typeface="Cambria Math" panose="02040503050406030204" pitchFamily="18" charset="0"/>
                          </a:rPr>
                          <m:t>=</m:t>
                        </m:r>
                        <m:rad>
                          <m:radPr>
                            <m:degHide m:val="on"/>
                            <m:ctrlPr>
                              <a:rPr lang="en-US" b="1" i="1" smtClean="0">
                                <a:latin typeface="Cambria Math" panose="02040503050406030204" pitchFamily="18" charset="0"/>
                              </a:rPr>
                            </m:ctrlPr>
                          </m:radPr>
                          <m:deg/>
                          <m:e>
                            <m:f>
                              <m:fPr>
                                <m:ctrlPr>
                                  <a:rPr lang="en-US" b="1" i="1" smtClean="0">
                                    <a:latin typeface="Cambria Math" panose="02040503050406030204" pitchFamily="18" charset="0"/>
                                  </a:rPr>
                                </m:ctrlPr>
                              </m:fPr>
                              <m:num>
                                <m:r>
                                  <a:rPr lang="en-US" b="1" i="1" smtClean="0">
                                    <a:latin typeface="Cambria Math" panose="02040503050406030204" pitchFamily="18" charset="0"/>
                                  </a:rPr>
                                  <m:t>𝟐</m:t>
                                </m:r>
                                <m:r>
                                  <a:rPr lang="en-US" b="1" i="1" smtClean="0">
                                    <a:latin typeface="Cambria Math" panose="02040503050406030204" pitchFamily="18" charset="0"/>
                                  </a:rPr>
                                  <m:t>(</m:t>
                                </m:r>
                                <m:r>
                                  <a:rPr lang="en-US" b="1" i="1" smtClean="0">
                                    <a:latin typeface="Cambria Math" panose="02040503050406030204" pitchFamily="18" charset="0"/>
                                  </a:rPr>
                                  <m:t>𝑨𝒗𝒈</m:t>
                                </m:r>
                                <m:r>
                                  <a:rPr lang="en-US" b="1" i="1" smtClean="0">
                                    <a:latin typeface="Cambria Math" panose="02040503050406030204" pitchFamily="18" charset="0"/>
                                  </a:rPr>
                                  <m:t> </m:t>
                                </m:r>
                                <m:r>
                                  <a:rPr lang="en-US" b="1" i="1" smtClean="0">
                                    <a:latin typeface="Cambria Math" panose="02040503050406030204" pitchFamily="18" charset="0"/>
                                  </a:rPr>
                                  <m:t>𝒂𝒏𝒏𝒖𝒂𝒍</m:t>
                                </m:r>
                                <m:r>
                                  <a:rPr lang="en-US" b="1" i="1" smtClean="0">
                                    <a:latin typeface="Cambria Math" panose="02040503050406030204" pitchFamily="18" charset="0"/>
                                  </a:rPr>
                                  <m:t> </m:t>
                                </m:r>
                                <m:r>
                                  <a:rPr lang="en-US" b="1" i="1" smtClean="0">
                                    <a:latin typeface="Cambria Math" panose="02040503050406030204" pitchFamily="18" charset="0"/>
                                  </a:rPr>
                                  <m:t>𝒅𝒆𝒎𝒂𝒏𝒅</m:t>
                                </m:r>
                                <m:r>
                                  <a:rPr lang="en-US" b="1" i="1" smtClean="0">
                                    <a:latin typeface="Cambria Math" panose="02040503050406030204" pitchFamily="18" charset="0"/>
                                  </a:rPr>
                                  <m:t>)(</m:t>
                                </m:r>
                                <m:r>
                                  <a:rPr lang="en-US" b="1" i="1" smtClean="0">
                                    <a:latin typeface="Cambria Math" panose="02040503050406030204" pitchFamily="18" charset="0"/>
                                  </a:rPr>
                                  <m:t>𝑭𝒊𝒙𝒆𝒅</m:t>
                                </m:r>
                                <m:r>
                                  <a:rPr lang="en-US" b="1" i="1" smtClean="0">
                                    <a:latin typeface="Cambria Math" panose="02040503050406030204" pitchFamily="18" charset="0"/>
                                  </a:rPr>
                                  <m:t> </m:t>
                                </m:r>
                                <m:r>
                                  <a:rPr lang="en-US" b="1" i="1" smtClean="0">
                                    <a:latin typeface="Cambria Math" panose="02040503050406030204" pitchFamily="18" charset="0"/>
                                  </a:rPr>
                                  <m:t>𝒄𝒐𝒔𝒕</m:t>
                                </m:r>
                                <m:r>
                                  <a:rPr lang="en-US" b="1" i="1" smtClean="0">
                                    <a:latin typeface="Cambria Math" panose="02040503050406030204" pitchFamily="18" charset="0"/>
                                  </a:rPr>
                                  <m:t>)</m:t>
                                </m:r>
                              </m:num>
                              <m:den>
                                <m:r>
                                  <a:rPr lang="en-US" b="1" i="1" smtClean="0">
                                    <a:latin typeface="Cambria Math" panose="02040503050406030204" pitchFamily="18" charset="0"/>
                                  </a:rPr>
                                  <m:t>𝑨𝒏𝒏𝒖𝒂𝒍</m:t>
                                </m:r>
                                <m:r>
                                  <a:rPr lang="en-US" b="1" i="1" smtClean="0">
                                    <a:latin typeface="Cambria Math" panose="02040503050406030204" pitchFamily="18" charset="0"/>
                                  </a:rPr>
                                  <m:t> </m:t>
                                </m:r>
                                <m:r>
                                  <a:rPr lang="en-US" b="1" i="1" smtClean="0">
                                    <a:latin typeface="Cambria Math" panose="02040503050406030204" pitchFamily="18" charset="0"/>
                                  </a:rPr>
                                  <m:t>𝒉𝒐𝒍𝒅𝒊𝒏𝒈</m:t>
                                </m:r>
                                <m:r>
                                  <a:rPr lang="en-US" b="1" i="1" smtClean="0">
                                    <a:latin typeface="Cambria Math" panose="02040503050406030204" pitchFamily="18" charset="0"/>
                                  </a:rPr>
                                  <m:t> </m:t>
                                </m:r>
                                <m:r>
                                  <a:rPr lang="en-US" b="1" i="1" smtClean="0">
                                    <a:latin typeface="Cambria Math" panose="02040503050406030204" pitchFamily="18" charset="0"/>
                                  </a:rPr>
                                  <m:t>𝒄𝒐𝒔𝒕</m:t>
                                </m:r>
                              </m:den>
                            </m:f>
                          </m:e>
                        </m:rad>
                      </m:oMath>
                    </m:oMathPara>
                  </a14:m>
                  <a:endParaRPr lang="en-US" b="1" dirty="0"/>
                </a:p>
              </p:txBody>
            </p:sp>
          </mc:Choice>
          <mc:Fallback xmlns="">
            <p:sp>
              <p:nvSpPr>
                <p:cNvPr id="23" name="TextBox 22"/>
                <p:cNvSpPr txBox="1">
                  <a:spLocks noRot="1" noChangeAspect="1" noMove="1" noResize="1" noEditPoints="1" noAdjustHandles="1" noChangeArrowheads="1" noChangeShapeType="1" noTextEdit="1"/>
                </p:cNvSpPr>
                <p:nvPr/>
              </p:nvSpPr>
              <p:spPr>
                <a:xfrm>
                  <a:off x="4259280" y="4571311"/>
                  <a:ext cx="7655686" cy="1119987"/>
                </a:xfrm>
                <a:prstGeom prst="rect">
                  <a:avLst/>
                </a:prstGeom>
                <a:blipFill>
                  <a:blip r:embed="rId5"/>
                  <a:stretch>
                    <a:fillRect/>
                  </a:stretch>
                </a:blipFill>
              </p:spPr>
              <p:txBody>
                <a:bodyPr/>
                <a:lstStyle/>
                <a:p>
                  <a:r>
                    <a:rPr lang="en-US">
                      <a:noFill/>
                    </a:rPr>
                    <a:t> </a:t>
                  </a:r>
                </a:p>
              </p:txBody>
            </p:sp>
          </mc:Fallback>
        </mc:AlternateContent>
        <p:grpSp>
          <p:nvGrpSpPr>
            <p:cNvPr id="24" name="Group 23"/>
            <p:cNvGrpSpPr/>
            <p:nvPr/>
          </p:nvGrpSpPr>
          <p:grpSpPr>
            <a:xfrm>
              <a:off x="437453" y="4715805"/>
              <a:ext cx="3753547" cy="830997"/>
              <a:chOff x="86735" y="4715805"/>
              <a:chExt cx="3753547" cy="830997"/>
            </a:xfrm>
          </p:grpSpPr>
          <p:sp>
            <p:nvSpPr>
              <p:cNvPr id="25" name="TextBox 24"/>
              <p:cNvSpPr txBox="1"/>
              <p:nvPr/>
            </p:nvSpPr>
            <p:spPr>
              <a:xfrm>
                <a:off x="86735" y="4715805"/>
                <a:ext cx="3720890" cy="830997"/>
              </a:xfrm>
              <a:prstGeom prst="rect">
                <a:avLst/>
              </a:prstGeom>
              <a:noFill/>
            </p:spPr>
            <p:txBody>
              <a:bodyPr wrap="none" rtlCol="0">
                <a:spAutoFit/>
              </a:bodyPr>
              <a:lstStyle/>
              <a:p>
                <a:pPr algn="ctr"/>
                <a:r>
                  <a:rPr lang="en-US" b="1" dirty="0"/>
                  <a:t>How much to order</a:t>
                </a:r>
              </a:p>
              <a:p>
                <a:pPr algn="ctr"/>
                <a:r>
                  <a:rPr lang="en-US" b="1" dirty="0"/>
                  <a:t>(</a:t>
                </a:r>
                <a:r>
                  <a:rPr lang="en-US" b="1" dirty="0">
                    <a:solidFill>
                      <a:srgbClr val="FF0000"/>
                    </a:solidFill>
                  </a:rPr>
                  <a:t>optimal order quantity</a:t>
                </a:r>
                <a:r>
                  <a:rPr lang="en-US" b="1" dirty="0"/>
                  <a:t>) </a:t>
                </a:r>
              </a:p>
            </p:txBody>
          </p:sp>
          <p:sp>
            <p:nvSpPr>
              <p:cNvPr id="26" name="TextBox 25"/>
              <p:cNvSpPr txBox="1"/>
              <p:nvPr/>
            </p:nvSpPr>
            <p:spPr>
              <a:xfrm>
                <a:off x="3535390" y="4886980"/>
                <a:ext cx="304892" cy="523220"/>
              </a:xfrm>
              <a:prstGeom prst="rect">
                <a:avLst/>
              </a:prstGeom>
              <a:noFill/>
            </p:spPr>
            <p:txBody>
              <a:bodyPr wrap="none" rtlCol="0">
                <a:spAutoFit/>
              </a:bodyPr>
              <a:lstStyle/>
              <a:p>
                <a:r>
                  <a:rPr lang="en-US" sz="2800" b="1"/>
                  <a:t>:</a:t>
                </a:r>
              </a:p>
            </p:txBody>
          </p:sp>
        </p:grpSp>
      </p:grpSp>
      <p:grpSp>
        <p:nvGrpSpPr>
          <p:cNvPr id="27" name="Group 26"/>
          <p:cNvGrpSpPr/>
          <p:nvPr/>
        </p:nvGrpSpPr>
        <p:grpSpPr>
          <a:xfrm>
            <a:off x="304800" y="3733800"/>
            <a:ext cx="6553200" cy="914400"/>
            <a:chOff x="304800" y="5715000"/>
            <a:chExt cx="6553200" cy="914400"/>
          </a:xfrm>
        </p:grpSpPr>
        <p:sp>
          <p:nvSpPr>
            <p:cNvPr id="28" name="Rectangle 27"/>
            <p:cNvSpPr/>
            <p:nvPr/>
          </p:nvSpPr>
          <p:spPr>
            <a:xfrm>
              <a:off x="304800" y="5715000"/>
              <a:ext cx="6553200" cy="91440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9" name="TextBox 28"/>
                <p:cNvSpPr txBox="1"/>
                <p:nvPr/>
              </p:nvSpPr>
              <p:spPr>
                <a:xfrm>
                  <a:off x="4343400" y="5943600"/>
                  <a:ext cx="2254271" cy="44076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b="1" i="1" smtClean="0">
                            <a:latin typeface="Cambria Math" panose="02040503050406030204" pitchFamily="18" charset="0"/>
                          </a:rPr>
                          <m:t>𝑹</m:t>
                        </m:r>
                        <m:r>
                          <a:rPr lang="en-US" sz="2800" b="1" i="1" smtClean="0">
                            <a:latin typeface="Cambria Math" panose="02040503050406030204" pitchFamily="18" charset="0"/>
                          </a:rPr>
                          <m:t>=</m:t>
                        </m:r>
                        <m:acc>
                          <m:accPr>
                            <m:chr m:val="̅"/>
                            <m:ctrlPr>
                              <a:rPr lang="en-US" sz="2800" b="1" i="1" smtClean="0">
                                <a:latin typeface="Cambria Math" panose="02040503050406030204" pitchFamily="18" charset="0"/>
                              </a:rPr>
                            </m:ctrlPr>
                          </m:accPr>
                          <m:e>
                            <m:r>
                              <a:rPr lang="en-US" sz="2800" b="1" i="1" smtClean="0">
                                <a:latin typeface="Cambria Math" panose="02040503050406030204" pitchFamily="18" charset="0"/>
                              </a:rPr>
                              <m:t>𝒅</m:t>
                            </m:r>
                          </m:e>
                        </m:acc>
                        <m:r>
                          <a:rPr lang="en-US" sz="2800" b="1" i="1" smtClean="0">
                            <a:latin typeface="Cambria Math" panose="02040503050406030204" pitchFamily="18" charset="0"/>
                          </a:rPr>
                          <m:t>𝑳</m:t>
                        </m:r>
                        <m:r>
                          <a:rPr lang="en-US" sz="2800" b="1" i="1" smtClean="0">
                            <a:latin typeface="Cambria Math" panose="02040503050406030204" pitchFamily="18" charset="0"/>
                          </a:rPr>
                          <m:t>+</m:t>
                        </m:r>
                        <m:r>
                          <a:rPr lang="en-US" sz="2800" b="1" i="1" smtClean="0">
                            <a:latin typeface="Cambria Math" panose="02040503050406030204" pitchFamily="18" charset="0"/>
                          </a:rPr>
                          <m:t>𝒛</m:t>
                        </m:r>
                        <m:sSub>
                          <m:sSubPr>
                            <m:ctrlPr>
                              <a:rPr lang="en-US" sz="2800" b="1" i="1" smtClean="0">
                                <a:latin typeface="Cambria Math" panose="02040503050406030204" pitchFamily="18" charset="0"/>
                              </a:rPr>
                            </m:ctrlPr>
                          </m:sSubPr>
                          <m:e>
                            <m:r>
                              <a:rPr lang="en-US" sz="2800" b="1" i="1" smtClean="0">
                                <a:latin typeface="Cambria Math" panose="02040503050406030204" pitchFamily="18" charset="0"/>
                                <a:ea typeface="Cambria Math" panose="02040503050406030204" pitchFamily="18" charset="0"/>
                              </a:rPr>
                              <m:t>𝝈</m:t>
                            </m:r>
                          </m:e>
                          <m:sub>
                            <m:r>
                              <a:rPr lang="en-US" sz="2800" b="1" i="1" smtClean="0">
                                <a:latin typeface="Cambria Math" panose="02040503050406030204" pitchFamily="18" charset="0"/>
                              </a:rPr>
                              <m:t>𝑳</m:t>
                            </m:r>
                          </m:sub>
                        </m:sSub>
                      </m:oMath>
                    </m:oMathPara>
                  </a14:m>
                  <a:endParaRPr lang="en-US" sz="2800" b="1" dirty="0"/>
                </a:p>
              </p:txBody>
            </p:sp>
          </mc:Choice>
          <mc:Fallback xmlns="">
            <p:sp>
              <p:nvSpPr>
                <p:cNvPr id="29" name="TextBox 28"/>
                <p:cNvSpPr txBox="1">
                  <a:spLocks noRot="1" noChangeAspect="1" noMove="1" noResize="1" noEditPoints="1" noAdjustHandles="1" noChangeArrowheads="1" noChangeShapeType="1" noTextEdit="1"/>
                </p:cNvSpPr>
                <p:nvPr/>
              </p:nvSpPr>
              <p:spPr>
                <a:xfrm>
                  <a:off x="4343400" y="5943600"/>
                  <a:ext cx="2254271" cy="440762"/>
                </a:xfrm>
                <a:prstGeom prst="rect">
                  <a:avLst/>
                </a:prstGeom>
                <a:blipFill>
                  <a:blip r:embed="rId6"/>
                  <a:stretch>
                    <a:fillRect/>
                  </a:stretch>
                </a:blipFill>
              </p:spPr>
              <p:txBody>
                <a:bodyPr/>
                <a:lstStyle/>
                <a:p>
                  <a:r>
                    <a:rPr lang="en-US">
                      <a:noFill/>
                    </a:rPr>
                    <a:t> </a:t>
                  </a:r>
                </a:p>
              </p:txBody>
            </p:sp>
          </mc:Fallback>
        </mc:AlternateContent>
        <p:grpSp>
          <p:nvGrpSpPr>
            <p:cNvPr id="30" name="Group 29"/>
            <p:cNvGrpSpPr/>
            <p:nvPr/>
          </p:nvGrpSpPr>
          <p:grpSpPr>
            <a:xfrm>
              <a:off x="1077851" y="5722203"/>
              <a:ext cx="3113149" cy="830997"/>
              <a:chOff x="727133" y="4715805"/>
              <a:chExt cx="3113149" cy="830997"/>
            </a:xfrm>
          </p:grpSpPr>
          <p:sp>
            <p:nvSpPr>
              <p:cNvPr id="31" name="TextBox 30"/>
              <p:cNvSpPr txBox="1"/>
              <p:nvPr/>
            </p:nvSpPr>
            <p:spPr>
              <a:xfrm>
                <a:off x="727133" y="4715805"/>
                <a:ext cx="2440092" cy="830997"/>
              </a:xfrm>
              <a:prstGeom prst="rect">
                <a:avLst/>
              </a:prstGeom>
              <a:noFill/>
            </p:spPr>
            <p:txBody>
              <a:bodyPr wrap="none" rtlCol="0">
                <a:spAutoFit/>
              </a:bodyPr>
              <a:lstStyle/>
              <a:p>
                <a:pPr algn="ctr"/>
                <a:r>
                  <a:rPr lang="en-US" dirty="0"/>
                  <a:t>When</a:t>
                </a:r>
                <a:r>
                  <a:rPr lang="en-US" b="1" dirty="0"/>
                  <a:t> to order</a:t>
                </a:r>
              </a:p>
              <a:p>
                <a:pPr algn="ctr"/>
                <a:r>
                  <a:rPr lang="en-US" b="1" dirty="0"/>
                  <a:t>(</a:t>
                </a:r>
                <a:r>
                  <a:rPr lang="en-US" b="1" dirty="0">
                    <a:solidFill>
                      <a:srgbClr val="FF0000"/>
                    </a:solidFill>
                  </a:rPr>
                  <a:t>reorder point</a:t>
                </a:r>
                <a:r>
                  <a:rPr lang="en-US" b="1" dirty="0"/>
                  <a:t>) </a:t>
                </a:r>
              </a:p>
            </p:txBody>
          </p:sp>
          <p:sp>
            <p:nvSpPr>
              <p:cNvPr id="32" name="TextBox 31"/>
              <p:cNvSpPr txBox="1"/>
              <p:nvPr/>
            </p:nvSpPr>
            <p:spPr>
              <a:xfrm>
                <a:off x="3535390" y="4886980"/>
                <a:ext cx="304892" cy="523220"/>
              </a:xfrm>
              <a:prstGeom prst="rect">
                <a:avLst/>
              </a:prstGeom>
              <a:noFill/>
            </p:spPr>
            <p:txBody>
              <a:bodyPr wrap="none" rtlCol="0">
                <a:spAutoFit/>
              </a:bodyPr>
              <a:lstStyle/>
              <a:p>
                <a:r>
                  <a:rPr lang="en-US" sz="2800" b="1"/>
                  <a:t>:</a:t>
                </a:r>
              </a:p>
            </p:txBody>
          </p:sp>
        </p:grpSp>
      </p:grpSp>
      <p:sp>
        <p:nvSpPr>
          <p:cNvPr id="33" name="TextBox 32"/>
          <p:cNvSpPr txBox="1"/>
          <p:nvPr/>
        </p:nvSpPr>
        <p:spPr>
          <a:xfrm>
            <a:off x="7017127" y="3951948"/>
            <a:ext cx="3786614" cy="461665"/>
          </a:xfrm>
          <a:prstGeom prst="rect">
            <a:avLst/>
          </a:prstGeom>
          <a:solidFill>
            <a:schemeClr val="tx2">
              <a:lumMod val="20000"/>
              <a:lumOff val="80000"/>
            </a:schemeClr>
          </a:solidFill>
        </p:spPr>
        <p:txBody>
          <a:bodyPr wrap="none" rtlCol="0">
            <a:spAutoFit/>
          </a:bodyPr>
          <a:lstStyle/>
          <a:p>
            <a:r>
              <a:rPr lang="en-US" dirty="0"/>
              <a:t>Safety Stock (SS) = z</a:t>
            </a:r>
            <a:r>
              <a:rPr lang="en-US" i="1" dirty="0">
                <a:latin typeface="Symbol" panose="05050102010706020507" pitchFamily="18" charset="2"/>
              </a:rPr>
              <a:t> s </a:t>
            </a:r>
            <a:r>
              <a:rPr lang="en-US" i="1" baseline="-25000" dirty="0"/>
              <a:t>L</a:t>
            </a:r>
            <a:r>
              <a:rPr lang="en-US" dirty="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4" name="Rectangle 2"/>
          <p:cNvSpPr>
            <a:spLocks noChangeArrowheads="1"/>
          </p:cNvSpPr>
          <p:nvPr/>
        </p:nvSpPr>
        <p:spPr bwMode="auto">
          <a:xfrm>
            <a:off x="4648200" y="6248400"/>
            <a:ext cx="2895600" cy="457200"/>
          </a:xfrm>
          <a:prstGeom prst="rect">
            <a:avLst/>
          </a:prstGeom>
          <a:noFill/>
          <a:ln w="9525">
            <a:noFill/>
            <a:miter lim="800000"/>
            <a:headEnd/>
            <a:tailEnd/>
          </a:ln>
        </p:spPr>
        <p:txBody>
          <a:bodyPr wrap="none" anchor="ctr"/>
          <a:lstStyle/>
          <a:p>
            <a:endParaRPr lang="en-US"/>
          </a:p>
        </p:txBody>
      </p:sp>
      <p:sp>
        <p:nvSpPr>
          <p:cNvPr id="9225" name="Rectangle 3"/>
          <p:cNvSpPr>
            <a:spLocks noChangeArrowheads="1"/>
          </p:cNvSpPr>
          <p:nvPr/>
        </p:nvSpPr>
        <p:spPr bwMode="auto">
          <a:xfrm>
            <a:off x="2133600" y="304800"/>
            <a:ext cx="7848600" cy="914400"/>
          </a:xfrm>
          <a:prstGeom prst="rect">
            <a:avLst/>
          </a:prstGeom>
          <a:noFill/>
          <a:ln w="9525">
            <a:noFill/>
            <a:miter lim="800000"/>
            <a:headEnd/>
            <a:tailEnd/>
          </a:ln>
        </p:spPr>
        <p:txBody>
          <a:bodyPr lIns="90488" tIns="44450" rIns="90488" bIns="44450" anchor="b"/>
          <a:lstStyle/>
          <a:p>
            <a:pPr algn="ctr" eaLnBrk="0" hangingPunct="0"/>
            <a:r>
              <a:rPr lang="en-US" sz="4400">
                <a:solidFill>
                  <a:srgbClr val="0000CC"/>
                </a:solidFill>
              </a:rPr>
              <a:t>EOQ and (Q, R) Examples </a:t>
            </a:r>
            <a:endParaRPr lang="en-US" sz="4000">
              <a:solidFill>
                <a:srgbClr val="008000"/>
              </a:solidFill>
            </a:endParaRPr>
          </a:p>
        </p:txBody>
      </p:sp>
      <p:grpSp>
        <p:nvGrpSpPr>
          <p:cNvPr id="2" name="Group 4"/>
          <p:cNvGrpSpPr>
            <a:grpSpLocks/>
          </p:cNvGrpSpPr>
          <p:nvPr/>
        </p:nvGrpSpPr>
        <p:grpSpPr bwMode="auto">
          <a:xfrm>
            <a:off x="1066800" y="3321050"/>
            <a:ext cx="3505200" cy="3079750"/>
            <a:chOff x="192" y="2092"/>
            <a:chExt cx="2208" cy="1940"/>
          </a:xfrm>
        </p:grpSpPr>
        <p:graphicFrame>
          <p:nvGraphicFramePr>
            <p:cNvPr id="9221" name="Object 5"/>
            <p:cNvGraphicFramePr>
              <a:graphicFrameLocks/>
            </p:cNvGraphicFramePr>
            <p:nvPr>
              <p:extLst>
                <p:ext uri="{D42A27DB-BD31-4B8C-83A1-F6EECF244321}">
                  <p14:modId xmlns:p14="http://schemas.microsoft.com/office/powerpoint/2010/main" val="2396601290"/>
                </p:ext>
              </p:extLst>
            </p:nvPr>
          </p:nvGraphicFramePr>
          <p:xfrm>
            <a:off x="192" y="2092"/>
            <a:ext cx="2016" cy="644"/>
          </p:xfrm>
          <a:graphic>
            <a:graphicData uri="http://schemas.openxmlformats.org/presentationml/2006/ole">
              <mc:AlternateContent xmlns:mc="http://schemas.openxmlformats.org/markup-compatibility/2006">
                <mc:Choice xmlns:v="urn:schemas-microsoft-com:vml" Requires="v">
                  <p:oleObj spid="_x0000_s177522" name="Equation" r:id="rId3" imgW="1930320" imgH="634680" progId="Equation.3">
                    <p:embed/>
                  </p:oleObj>
                </mc:Choice>
                <mc:Fallback>
                  <p:oleObj name="Equation" r:id="rId3" imgW="1930320" imgH="634680" progId="Equation.3">
                    <p:embed/>
                    <p:pic>
                      <p:nvPicPr>
                        <p:cNvPr id="0" name="Object 5"/>
                        <p:cNvPicPr>
                          <a:picLocks noChangeArrowheads="1"/>
                        </p:cNvPicPr>
                        <p:nvPr/>
                      </p:nvPicPr>
                      <p:blipFill>
                        <a:blip r:embed="rId4"/>
                        <a:srcRect/>
                        <a:stretch>
                          <a:fillRect/>
                        </a:stretch>
                      </p:blipFill>
                      <p:spPr bwMode="auto">
                        <a:xfrm>
                          <a:off x="192" y="2092"/>
                          <a:ext cx="2016" cy="644"/>
                        </a:xfrm>
                        <a:prstGeom prst="rect">
                          <a:avLst/>
                        </a:prstGeom>
                        <a:solidFill>
                          <a:srgbClr val="FFFF00"/>
                        </a:solidFill>
                        <a:ln>
                          <a:noFill/>
                        </a:ln>
                        <a:effectLst/>
                        <a:extLst/>
                      </p:spPr>
                    </p:pic>
                  </p:oleObj>
                </mc:Fallback>
              </mc:AlternateContent>
            </a:graphicData>
          </a:graphic>
        </p:graphicFrame>
        <p:graphicFrame>
          <p:nvGraphicFramePr>
            <p:cNvPr id="9222" name="Object 6"/>
            <p:cNvGraphicFramePr>
              <a:graphicFrameLocks/>
            </p:cNvGraphicFramePr>
            <p:nvPr/>
          </p:nvGraphicFramePr>
          <p:xfrm>
            <a:off x="240" y="2832"/>
            <a:ext cx="1776" cy="768"/>
          </p:xfrm>
          <a:graphic>
            <a:graphicData uri="http://schemas.openxmlformats.org/presentationml/2006/ole">
              <mc:AlternateContent xmlns:mc="http://schemas.openxmlformats.org/markup-compatibility/2006">
                <mc:Choice xmlns:v="urn:schemas-microsoft-com:vml" Requires="v">
                  <p:oleObj spid="_x0000_s177523" name="Equation" r:id="rId5" imgW="1295280" imgH="660240" progId="Equation.3">
                    <p:embed/>
                  </p:oleObj>
                </mc:Choice>
                <mc:Fallback>
                  <p:oleObj name="Equation" r:id="rId5" imgW="1295280" imgH="660240" progId="Equation.3">
                    <p:embed/>
                    <p:pic>
                      <p:nvPicPr>
                        <p:cNvPr id="0" name="Object 6"/>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0" y="2832"/>
                          <a:ext cx="1776" cy="768"/>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223" name="Object 7"/>
            <p:cNvGraphicFramePr>
              <a:graphicFrameLocks/>
            </p:cNvGraphicFramePr>
            <p:nvPr/>
          </p:nvGraphicFramePr>
          <p:xfrm>
            <a:off x="192" y="3696"/>
            <a:ext cx="2208" cy="336"/>
          </p:xfrm>
          <a:graphic>
            <a:graphicData uri="http://schemas.openxmlformats.org/presentationml/2006/ole">
              <mc:AlternateContent xmlns:mc="http://schemas.openxmlformats.org/markup-compatibility/2006">
                <mc:Choice xmlns:v="urn:schemas-microsoft-com:vml" Requires="v">
                  <p:oleObj spid="_x0000_s177524" name="Equation" r:id="rId7" imgW="1688760" imgH="279360" progId="Equation.3">
                    <p:embed/>
                  </p:oleObj>
                </mc:Choice>
                <mc:Fallback>
                  <p:oleObj name="Equation" r:id="rId7" imgW="1688760" imgH="279360" progId="Equation.3">
                    <p:embed/>
                    <p:pic>
                      <p:nvPicPr>
                        <p:cNvPr id="0" name="Object 7"/>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2" y="3696"/>
                          <a:ext cx="2208" cy="336"/>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9227" name="Rectangle 8"/>
          <p:cNvSpPr>
            <a:spLocks noChangeArrowheads="1"/>
          </p:cNvSpPr>
          <p:nvPr/>
        </p:nvSpPr>
        <p:spPr bwMode="auto">
          <a:xfrm>
            <a:off x="9698038" y="6308725"/>
            <a:ext cx="203200" cy="457200"/>
          </a:xfrm>
          <a:prstGeom prst="rect">
            <a:avLst/>
          </a:prstGeom>
          <a:noFill/>
          <a:ln w="9525">
            <a:noFill/>
            <a:miter lim="800000"/>
            <a:headEnd/>
            <a:tailEnd/>
          </a:ln>
        </p:spPr>
        <p:txBody>
          <a:bodyPr wrap="none" anchor="ctr"/>
          <a:lstStyle/>
          <a:p>
            <a:endParaRPr lang="en-US"/>
          </a:p>
        </p:txBody>
      </p:sp>
      <p:sp>
        <p:nvSpPr>
          <p:cNvPr id="9228" name="Text Box 9"/>
          <p:cNvSpPr txBox="1">
            <a:spLocks noChangeArrowheads="1"/>
          </p:cNvSpPr>
          <p:nvPr/>
        </p:nvSpPr>
        <p:spPr bwMode="auto">
          <a:xfrm>
            <a:off x="533400" y="1447800"/>
            <a:ext cx="10513647" cy="830997"/>
          </a:xfrm>
          <a:prstGeom prst="rect">
            <a:avLst/>
          </a:prstGeom>
          <a:noFill/>
          <a:ln w="9525">
            <a:noFill/>
            <a:miter lim="800000"/>
            <a:headEnd/>
            <a:tailEnd/>
          </a:ln>
        </p:spPr>
        <p:txBody>
          <a:bodyPr wrap="none">
            <a:spAutoFit/>
          </a:bodyPr>
          <a:lstStyle/>
          <a:p>
            <a:r>
              <a:rPr lang="en-US" dirty="0"/>
              <a:t>C = $15, H = $2.5, K = $10.00, L = 7 days.</a:t>
            </a:r>
          </a:p>
          <a:p>
            <a:r>
              <a:rPr lang="en-US" dirty="0"/>
              <a:t>Annual demand: 1000 (fixed) </a:t>
            </a:r>
            <a:r>
              <a:rPr lang="en-US" u="sng" dirty="0">
                <a:solidFill>
                  <a:srgbClr val="FF0000"/>
                </a:solidFill>
              </a:rPr>
              <a:t>OR</a:t>
            </a:r>
            <a:r>
              <a:rPr lang="en-US" dirty="0"/>
              <a:t>  </a:t>
            </a:r>
            <a:r>
              <a:rPr lang="en-US" dirty="0">
                <a:solidFill>
                  <a:srgbClr val="FF0000"/>
                </a:solidFill>
              </a:rPr>
              <a:t>D ~ N(1000, 200) with 95% SL desired</a:t>
            </a:r>
          </a:p>
        </p:txBody>
      </p:sp>
      <p:graphicFrame>
        <p:nvGraphicFramePr>
          <p:cNvPr id="999435" name="Object 11"/>
          <p:cNvGraphicFramePr>
            <a:graphicFrameLocks noChangeAspect="1"/>
          </p:cNvGraphicFramePr>
          <p:nvPr/>
        </p:nvGraphicFramePr>
        <p:xfrm>
          <a:off x="6477000" y="4448176"/>
          <a:ext cx="3429000" cy="595313"/>
        </p:xfrm>
        <a:graphic>
          <a:graphicData uri="http://schemas.openxmlformats.org/presentationml/2006/ole">
            <mc:AlternateContent xmlns:mc="http://schemas.openxmlformats.org/markup-compatibility/2006">
              <mc:Choice xmlns:v="urn:schemas-microsoft-com:vml" Requires="v">
                <p:oleObj spid="_x0000_s177525" name="Equation" r:id="rId9" imgW="1384200" imgH="241200" progId="Equation.3">
                  <p:embed/>
                </p:oleObj>
              </mc:Choice>
              <mc:Fallback>
                <p:oleObj name="Equation" r:id="rId9" imgW="1384200" imgH="241200" progId="Equation.3">
                  <p:embed/>
                  <p:pic>
                    <p:nvPicPr>
                      <p:cNvPr id="0" name="Object 1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477000" y="4448176"/>
                        <a:ext cx="3429000" cy="595313"/>
                      </a:xfrm>
                      <a:prstGeom prst="rect">
                        <a:avLst/>
                      </a:prstGeom>
                      <a:solidFill>
                        <a:srgbClr val="99FF33"/>
                      </a:solidFill>
                    </p:spPr>
                  </p:pic>
                </p:oleObj>
              </mc:Fallback>
            </mc:AlternateContent>
          </a:graphicData>
        </a:graphic>
      </p:graphicFrame>
      <p:sp>
        <p:nvSpPr>
          <p:cNvPr id="999436" name="Text Box 12"/>
          <p:cNvSpPr txBox="1">
            <a:spLocks noChangeArrowheads="1"/>
          </p:cNvSpPr>
          <p:nvPr/>
        </p:nvSpPr>
        <p:spPr bwMode="auto">
          <a:xfrm>
            <a:off x="6472518" y="5262564"/>
            <a:ext cx="4146550" cy="457200"/>
          </a:xfrm>
          <a:prstGeom prst="rect">
            <a:avLst/>
          </a:prstGeom>
          <a:solidFill>
            <a:srgbClr val="99FF33"/>
          </a:solidFill>
          <a:ln w="9525">
            <a:noFill/>
            <a:miter lim="800000"/>
            <a:headEnd/>
            <a:tailEnd/>
          </a:ln>
        </p:spPr>
        <p:txBody>
          <a:bodyPr wrap="none">
            <a:spAutoFit/>
          </a:bodyPr>
          <a:lstStyle/>
          <a:p>
            <a:r>
              <a:rPr lang="en-US"/>
              <a:t>z = NORMSINV (0.95) = 1.65</a:t>
            </a:r>
          </a:p>
        </p:txBody>
      </p:sp>
      <p:graphicFrame>
        <p:nvGraphicFramePr>
          <p:cNvPr id="999437" name="Object 13"/>
          <p:cNvGraphicFramePr>
            <a:graphicFrameLocks/>
          </p:cNvGraphicFramePr>
          <p:nvPr>
            <p:extLst>
              <p:ext uri="{D42A27DB-BD31-4B8C-83A1-F6EECF244321}">
                <p14:modId xmlns:p14="http://schemas.microsoft.com/office/powerpoint/2010/main" val="3002563360"/>
              </p:ext>
            </p:extLst>
          </p:nvPr>
        </p:nvGraphicFramePr>
        <p:xfrm>
          <a:off x="6460332" y="5867400"/>
          <a:ext cx="4321175" cy="581025"/>
        </p:xfrm>
        <a:graphic>
          <a:graphicData uri="http://schemas.openxmlformats.org/presentationml/2006/ole">
            <mc:AlternateContent xmlns:mc="http://schemas.openxmlformats.org/markup-compatibility/2006">
              <mc:Choice xmlns:v="urn:schemas-microsoft-com:vml" Requires="v">
                <p:oleObj spid="_x0000_s177526" name="Equation" r:id="rId11" imgW="2082600" imgH="304560" progId="Equation.3">
                  <p:embed/>
                </p:oleObj>
              </mc:Choice>
              <mc:Fallback>
                <p:oleObj name="Equation" r:id="rId11" imgW="2082600" imgH="304560" progId="Equation.3">
                  <p:embed/>
                  <p:pic>
                    <p:nvPicPr>
                      <p:cNvPr id="0" name="Object 13"/>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460332" y="5867400"/>
                        <a:ext cx="4321175" cy="581025"/>
                      </a:xfrm>
                      <a:prstGeom prst="rect">
                        <a:avLst/>
                      </a:prstGeom>
                      <a:solidFill>
                        <a:srgbClr val="99FF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99438" name="Line 14"/>
          <p:cNvSpPr>
            <a:spLocks noChangeShapeType="1"/>
          </p:cNvSpPr>
          <p:nvPr/>
        </p:nvSpPr>
        <p:spPr bwMode="auto">
          <a:xfrm>
            <a:off x="5638800" y="2895600"/>
            <a:ext cx="0" cy="3733800"/>
          </a:xfrm>
          <a:prstGeom prst="line">
            <a:avLst/>
          </a:prstGeom>
          <a:noFill/>
          <a:ln w="57150">
            <a:solidFill>
              <a:srgbClr val="0000CC"/>
            </a:solidFill>
            <a:round/>
            <a:headEnd/>
            <a:tailEnd/>
          </a:ln>
        </p:spPr>
        <p:txBody>
          <a:bodyPr/>
          <a:lstStyle/>
          <a:p>
            <a:endParaRPr lang="en-US"/>
          </a:p>
        </p:txBody>
      </p:sp>
      <p:sp>
        <p:nvSpPr>
          <p:cNvPr id="999439" name="Text Box 15"/>
          <p:cNvSpPr txBox="1">
            <a:spLocks noChangeArrowheads="1"/>
          </p:cNvSpPr>
          <p:nvPr/>
        </p:nvSpPr>
        <p:spPr bwMode="auto">
          <a:xfrm>
            <a:off x="1066801" y="2706688"/>
            <a:ext cx="3497263" cy="461962"/>
          </a:xfrm>
          <a:prstGeom prst="rect">
            <a:avLst/>
          </a:prstGeom>
          <a:noFill/>
          <a:ln w="9525">
            <a:noFill/>
            <a:miter lim="800000"/>
            <a:headEnd/>
            <a:tailEnd/>
          </a:ln>
        </p:spPr>
        <p:txBody>
          <a:bodyPr wrap="none">
            <a:spAutoFit/>
          </a:bodyPr>
          <a:lstStyle/>
          <a:p>
            <a:r>
              <a:rPr lang="en-US" u="sng">
                <a:solidFill>
                  <a:srgbClr val="990033"/>
                </a:solidFill>
              </a:rPr>
              <a:t>EOQ Solution (D fixed)</a:t>
            </a:r>
          </a:p>
        </p:txBody>
      </p:sp>
      <p:sp>
        <p:nvSpPr>
          <p:cNvPr id="999440" name="Text Box 16"/>
          <p:cNvSpPr txBox="1">
            <a:spLocks noChangeArrowheads="1"/>
          </p:cNvSpPr>
          <p:nvPr/>
        </p:nvSpPr>
        <p:spPr bwMode="auto">
          <a:xfrm>
            <a:off x="6324601" y="2743201"/>
            <a:ext cx="4060825" cy="461963"/>
          </a:xfrm>
          <a:prstGeom prst="rect">
            <a:avLst/>
          </a:prstGeom>
          <a:noFill/>
          <a:ln w="9525">
            <a:noFill/>
            <a:miter lim="800000"/>
            <a:headEnd/>
            <a:tailEnd/>
          </a:ln>
        </p:spPr>
        <p:txBody>
          <a:bodyPr wrap="none">
            <a:spAutoFit/>
          </a:bodyPr>
          <a:lstStyle/>
          <a:p>
            <a:r>
              <a:rPr lang="en-US" u="sng">
                <a:solidFill>
                  <a:srgbClr val="990033"/>
                </a:solidFill>
              </a:rPr>
              <a:t>(Q, R) Solution (D random)</a:t>
            </a:r>
          </a:p>
        </p:txBody>
      </p:sp>
      <p:graphicFrame>
        <p:nvGraphicFramePr>
          <p:cNvPr id="17" name="Object 5"/>
          <p:cNvGraphicFramePr>
            <a:graphicFrameLocks/>
          </p:cNvGraphicFramePr>
          <p:nvPr>
            <p:extLst>
              <p:ext uri="{D42A27DB-BD31-4B8C-83A1-F6EECF244321}">
                <p14:modId xmlns:p14="http://schemas.microsoft.com/office/powerpoint/2010/main" val="1572492734"/>
              </p:ext>
            </p:extLst>
          </p:nvPr>
        </p:nvGraphicFramePr>
        <p:xfrm>
          <a:off x="6477000" y="3325121"/>
          <a:ext cx="3200400" cy="1022350"/>
        </p:xfrm>
        <a:graphic>
          <a:graphicData uri="http://schemas.openxmlformats.org/presentationml/2006/ole">
            <mc:AlternateContent xmlns:mc="http://schemas.openxmlformats.org/markup-compatibility/2006">
              <mc:Choice xmlns:v="urn:schemas-microsoft-com:vml" Requires="v">
                <p:oleObj spid="_x0000_s177527" name="Equation" r:id="rId13" imgW="1930320" imgH="634680" progId="Equation.3">
                  <p:embed/>
                </p:oleObj>
              </mc:Choice>
              <mc:Fallback>
                <p:oleObj name="Equation" r:id="rId13" imgW="1930320" imgH="634680" progId="Equation.3">
                  <p:embed/>
                  <p:pic>
                    <p:nvPicPr>
                      <p:cNvPr id="9221" name="Object 5"/>
                      <p:cNvPicPr>
                        <a:picLocks noChangeArrowheads="1"/>
                      </p:cNvPicPr>
                      <p:nvPr/>
                    </p:nvPicPr>
                    <p:blipFill>
                      <a:blip r:embed="rId4"/>
                      <a:srcRect/>
                      <a:stretch>
                        <a:fillRect/>
                      </a:stretch>
                    </p:blipFill>
                    <p:spPr bwMode="auto">
                      <a:xfrm>
                        <a:off x="6477000" y="3325121"/>
                        <a:ext cx="3200400" cy="1022350"/>
                      </a:xfrm>
                      <a:prstGeom prst="rect">
                        <a:avLst/>
                      </a:prstGeom>
                      <a:solidFill>
                        <a:srgbClr val="99FF33"/>
                      </a:solidFill>
                      <a:ln>
                        <a:noFill/>
                      </a:ln>
                      <a:effectLs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99439"/>
                                        </p:tgtEl>
                                        <p:attrNameLst>
                                          <p:attrName>style.visibility</p:attrName>
                                        </p:attrNameLst>
                                      </p:cBhvr>
                                      <p:to>
                                        <p:strVal val="visible"/>
                                      </p:to>
                                    </p:set>
                                    <p:anim calcmode="lin" valueType="num">
                                      <p:cBhvr additive="base">
                                        <p:cTn id="7" dur="500" fill="hold"/>
                                        <p:tgtEl>
                                          <p:spTgt spid="999439"/>
                                        </p:tgtEl>
                                        <p:attrNameLst>
                                          <p:attrName>ppt_x</p:attrName>
                                        </p:attrNameLst>
                                      </p:cBhvr>
                                      <p:tavLst>
                                        <p:tav tm="0">
                                          <p:val>
                                            <p:strVal val="0-#ppt_w/2"/>
                                          </p:val>
                                        </p:tav>
                                        <p:tav tm="100000">
                                          <p:val>
                                            <p:strVal val="#ppt_x"/>
                                          </p:val>
                                        </p:tav>
                                      </p:tavLst>
                                    </p:anim>
                                    <p:anim calcmode="lin" valueType="num">
                                      <p:cBhvr additive="base">
                                        <p:cTn id="8" dur="500" fill="hold"/>
                                        <p:tgtEl>
                                          <p:spTgt spid="99943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99438"/>
                                        </p:tgtEl>
                                        <p:attrNameLst>
                                          <p:attrName>style.visibility</p:attrName>
                                        </p:attrNameLst>
                                      </p:cBhvr>
                                      <p:to>
                                        <p:strVal val="visible"/>
                                      </p:to>
                                    </p:set>
                                    <p:anim calcmode="lin" valueType="num">
                                      <p:cBhvr additive="base">
                                        <p:cTn id="19" dur="500" fill="hold"/>
                                        <p:tgtEl>
                                          <p:spTgt spid="999438"/>
                                        </p:tgtEl>
                                        <p:attrNameLst>
                                          <p:attrName>ppt_x</p:attrName>
                                        </p:attrNameLst>
                                      </p:cBhvr>
                                      <p:tavLst>
                                        <p:tav tm="0">
                                          <p:val>
                                            <p:strVal val="0-#ppt_w/2"/>
                                          </p:val>
                                        </p:tav>
                                        <p:tav tm="100000">
                                          <p:val>
                                            <p:strVal val="#ppt_x"/>
                                          </p:val>
                                        </p:tav>
                                      </p:tavLst>
                                    </p:anim>
                                    <p:anim calcmode="lin" valueType="num">
                                      <p:cBhvr additive="base">
                                        <p:cTn id="20" dur="500" fill="hold"/>
                                        <p:tgtEl>
                                          <p:spTgt spid="999438"/>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999440"/>
                                        </p:tgtEl>
                                        <p:attrNameLst>
                                          <p:attrName>style.visibility</p:attrName>
                                        </p:attrNameLst>
                                      </p:cBhvr>
                                      <p:to>
                                        <p:strVal val="visible"/>
                                      </p:to>
                                    </p:set>
                                    <p:anim calcmode="lin" valueType="num">
                                      <p:cBhvr additive="base">
                                        <p:cTn id="25" dur="500" fill="hold"/>
                                        <p:tgtEl>
                                          <p:spTgt spid="999440"/>
                                        </p:tgtEl>
                                        <p:attrNameLst>
                                          <p:attrName>ppt_x</p:attrName>
                                        </p:attrNameLst>
                                      </p:cBhvr>
                                      <p:tavLst>
                                        <p:tav tm="0">
                                          <p:val>
                                            <p:strVal val="0-#ppt_w/2"/>
                                          </p:val>
                                        </p:tav>
                                        <p:tav tm="100000">
                                          <p:val>
                                            <p:strVal val="#ppt_x"/>
                                          </p:val>
                                        </p:tav>
                                      </p:tavLst>
                                    </p:anim>
                                    <p:anim calcmode="lin" valueType="num">
                                      <p:cBhvr additive="base">
                                        <p:cTn id="26" dur="500" fill="hold"/>
                                        <p:tgtEl>
                                          <p:spTgt spid="999440"/>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0-#ppt_w/2"/>
                                          </p:val>
                                        </p:tav>
                                        <p:tav tm="100000">
                                          <p:val>
                                            <p:strVal val="#ppt_x"/>
                                          </p:val>
                                        </p:tav>
                                      </p:tavLst>
                                    </p:anim>
                                    <p:anim calcmode="lin" valueType="num">
                                      <p:cBhvr additive="base">
                                        <p:cTn id="32"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999435"/>
                                        </p:tgtEl>
                                        <p:attrNameLst>
                                          <p:attrName>style.visibility</p:attrName>
                                        </p:attrNameLst>
                                      </p:cBhvr>
                                      <p:to>
                                        <p:strVal val="visible"/>
                                      </p:to>
                                    </p:set>
                                    <p:anim calcmode="lin" valueType="num">
                                      <p:cBhvr additive="base">
                                        <p:cTn id="37" dur="500" fill="hold"/>
                                        <p:tgtEl>
                                          <p:spTgt spid="999435"/>
                                        </p:tgtEl>
                                        <p:attrNameLst>
                                          <p:attrName>ppt_x</p:attrName>
                                        </p:attrNameLst>
                                      </p:cBhvr>
                                      <p:tavLst>
                                        <p:tav tm="0">
                                          <p:val>
                                            <p:strVal val="0-#ppt_w/2"/>
                                          </p:val>
                                        </p:tav>
                                        <p:tav tm="100000">
                                          <p:val>
                                            <p:strVal val="#ppt_x"/>
                                          </p:val>
                                        </p:tav>
                                      </p:tavLst>
                                    </p:anim>
                                    <p:anim calcmode="lin" valueType="num">
                                      <p:cBhvr additive="base">
                                        <p:cTn id="38" dur="500" fill="hold"/>
                                        <p:tgtEl>
                                          <p:spTgt spid="999435"/>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999436"/>
                                        </p:tgtEl>
                                        <p:attrNameLst>
                                          <p:attrName>style.visibility</p:attrName>
                                        </p:attrNameLst>
                                      </p:cBhvr>
                                      <p:to>
                                        <p:strVal val="visible"/>
                                      </p:to>
                                    </p:set>
                                    <p:anim calcmode="lin" valueType="num">
                                      <p:cBhvr additive="base">
                                        <p:cTn id="43" dur="500" fill="hold"/>
                                        <p:tgtEl>
                                          <p:spTgt spid="999436"/>
                                        </p:tgtEl>
                                        <p:attrNameLst>
                                          <p:attrName>ppt_x</p:attrName>
                                        </p:attrNameLst>
                                      </p:cBhvr>
                                      <p:tavLst>
                                        <p:tav tm="0">
                                          <p:val>
                                            <p:strVal val="0-#ppt_w/2"/>
                                          </p:val>
                                        </p:tav>
                                        <p:tav tm="100000">
                                          <p:val>
                                            <p:strVal val="#ppt_x"/>
                                          </p:val>
                                        </p:tav>
                                      </p:tavLst>
                                    </p:anim>
                                    <p:anim calcmode="lin" valueType="num">
                                      <p:cBhvr additive="base">
                                        <p:cTn id="44" dur="500" fill="hold"/>
                                        <p:tgtEl>
                                          <p:spTgt spid="999436"/>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nodeType="clickEffect">
                                  <p:stCondLst>
                                    <p:cond delay="0"/>
                                  </p:stCondLst>
                                  <p:childTnLst>
                                    <p:set>
                                      <p:cBhvr>
                                        <p:cTn id="48" dur="1" fill="hold">
                                          <p:stCondLst>
                                            <p:cond delay="0"/>
                                          </p:stCondLst>
                                        </p:cTn>
                                        <p:tgtEl>
                                          <p:spTgt spid="999437"/>
                                        </p:tgtEl>
                                        <p:attrNameLst>
                                          <p:attrName>style.visibility</p:attrName>
                                        </p:attrNameLst>
                                      </p:cBhvr>
                                      <p:to>
                                        <p:strVal val="visible"/>
                                      </p:to>
                                    </p:set>
                                    <p:anim calcmode="lin" valueType="num">
                                      <p:cBhvr additive="base">
                                        <p:cTn id="49" dur="500" fill="hold"/>
                                        <p:tgtEl>
                                          <p:spTgt spid="999437"/>
                                        </p:tgtEl>
                                        <p:attrNameLst>
                                          <p:attrName>ppt_x</p:attrName>
                                        </p:attrNameLst>
                                      </p:cBhvr>
                                      <p:tavLst>
                                        <p:tav tm="0">
                                          <p:val>
                                            <p:strVal val="0-#ppt_w/2"/>
                                          </p:val>
                                        </p:tav>
                                        <p:tav tm="100000">
                                          <p:val>
                                            <p:strVal val="#ppt_x"/>
                                          </p:val>
                                        </p:tav>
                                      </p:tavLst>
                                    </p:anim>
                                    <p:anim calcmode="lin" valueType="num">
                                      <p:cBhvr additive="base">
                                        <p:cTn id="50" dur="500" fill="hold"/>
                                        <p:tgtEl>
                                          <p:spTgt spid="9994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9436" grpId="0" animBg="1" autoUpdateAnimBg="0"/>
      <p:bldP spid="999438" grpId="0" animBg="1"/>
      <p:bldP spid="999439" grpId="0" autoUpdateAnimBg="0"/>
      <p:bldP spid="999440" grpId="0"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Oval 2"/>
          <p:cNvSpPr>
            <a:spLocks noChangeArrowheads="1"/>
          </p:cNvSpPr>
          <p:nvPr/>
        </p:nvSpPr>
        <p:spPr bwMode="auto">
          <a:xfrm rot="5400000">
            <a:off x="5529809" y="4841480"/>
            <a:ext cx="911870" cy="1744511"/>
          </a:xfrm>
          <a:prstGeom prst="ellipse">
            <a:avLst/>
          </a:prstGeom>
          <a:solidFill>
            <a:srgbClr val="66FF33"/>
          </a:solidFill>
          <a:ln w="9525">
            <a:noFill/>
            <a:round/>
            <a:headEnd/>
            <a:tailEnd/>
          </a:ln>
        </p:spPr>
        <p:txBody>
          <a:bodyPr wrap="none" anchor="ctr"/>
          <a:lstStyle/>
          <a:p>
            <a:endParaRPr lang="en-US"/>
          </a:p>
        </p:txBody>
      </p:sp>
      <p:sp>
        <p:nvSpPr>
          <p:cNvPr id="3075" name="Text Box 3"/>
          <p:cNvSpPr txBox="1">
            <a:spLocks noChangeArrowheads="1"/>
          </p:cNvSpPr>
          <p:nvPr/>
        </p:nvSpPr>
        <p:spPr bwMode="auto">
          <a:xfrm>
            <a:off x="8531225" y="5410201"/>
            <a:ext cx="917575" cy="701675"/>
          </a:xfrm>
          <a:prstGeom prst="rect">
            <a:avLst/>
          </a:prstGeom>
          <a:noFill/>
          <a:ln w="9525">
            <a:noFill/>
            <a:miter lim="800000"/>
            <a:headEnd/>
            <a:tailEnd/>
          </a:ln>
        </p:spPr>
        <p:txBody>
          <a:bodyPr wrap="none">
            <a:spAutoFit/>
          </a:bodyPr>
          <a:lstStyle/>
          <a:p>
            <a:pPr algn="ctr"/>
            <a:r>
              <a:rPr lang="en-US" sz="2000" dirty="0">
                <a:solidFill>
                  <a:srgbClr val="CC0099"/>
                </a:solidFill>
              </a:rPr>
              <a:t>(s, S) </a:t>
            </a:r>
          </a:p>
          <a:p>
            <a:pPr algn="ctr"/>
            <a:r>
              <a:rPr lang="en-US" sz="2000" dirty="0">
                <a:solidFill>
                  <a:srgbClr val="CC0099"/>
                </a:solidFill>
              </a:rPr>
              <a:t>policy</a:t>
            </a:r>
          </a:p>
        </p:txBody>
      </p:sp>
      <p:sp>
        <p:nvSpPr>
          <p:cNvPr id="3076" name="Text Box 4"/>
          <p:cNvSpPr txBox="1">
            <a:spLocks noChangeArrowheads="1"/>
          </p:cNvSpPr>
          <p:nvPr/>
        </p:nvSpPr>
        <p:spPr bwMode="auto">
          <a:xfrm>
            <a:off x="5181600" y="5334001"/>
            <a:ext cx="1595438" cy="701675"/>
          </a:xfrm>
          <a:prstGeom prst="rect">
            <a:avLst/>
          </a:prstGeom>
          <a:noFill/>
          <a:ln w="9525">
            <a:noFill/>
            <a:miter lim="800000"/>
            <a:headEnd/>
            <a:tailEnd/>
          </a:ln>
        </p:spPr>
        <p:txBody>
          <a:bodyPr wrap="none">
            <a:spAutoFit/>
          </a:bodyPr>
          <a:lstStyle/>
          <a:p>
            <a:pPr algn="ctr"/>
            <a:r>
              <a:rPr lang="en-US" sz="2000">
                <a:solidFill>
                  <a:srgbClr val="CC0099"/>
                </a:solidFill>
              </a:rPr>
              <a:t>Base stock </a:t>
            </a:r>
          </a:p>
          <a:p>
            <a:pPr algn="ctr"/>
            <a:r>
              <a:rPr lang="en-US" sz="2000">
                <a:solidFill>
                  <a:srgbClr val="CC0099"/>
                </a:solidFill>
              </a:rPr>
              <a:t>policy</a:t>
            </a:r>
          </a:p>
        </p:txBody>
      </p:sp>
      <p:sp>
        <p:nvSpPr>
          <p:cNvPr id="3077" name="Rectangle 5"/>
          <p:cNvSpPr>
            <a:spLocks noChangeArrowheads="1"/>
          </p:cNvSpPr>
          <p:nvPr/>
        </p:nvSpPr>
        <p:spPr bwMode="auto">
          <a:xfrm>
            <a:off x="685800" y="288924"/>
            <a:ext cx="10668000" cy="1235076"/>
          </a:xfrm>
          <a:prstGeom prst="rect">
            <a:avLst/>
          </a:prstGeom>
          <a:noFill/>
          <a:ln w="9525">
            <a:noFill/>
            <a:miter lim="800000"/>
            <a:headEnd/>
            <a:tailEnd/>
          </a:ln>
        </p:spPr>
        <p:txBody>
          <a:bodyPr lIns="90488" tIns="44450" rIns="90488" bIns="44450" anchor="b"/>
          <a:lstStyle/>
          <a:p>
            <a:pPr algn="ctr" eaLnBrk="0" hangingPunct="0"/>
            <a:r>
              <a:rPr lang="en-US" sz="4000" dirty="0">
                <a:solidFill>
                  <a:srgbClr val="0000CC"/>
                </a:solidFill>
              </a:rPr>
              <a:t>What is the Right Model?</a:t>
            </a:r>
          </a:p>
          <a:p>
            <a:pPr algn="ctr" eaLnBrk="0" hangingPunct="0"/>
            <a:r>
              <a:rPr lang="en-US" sz="4000" dirty="0">
                <a:solidFill>
                  <a:srgbClr val="0000CC"/>
                </a:solidFill>
              </a:rPr>
              <a:t>Classifying Inventory Models</a:t>
            </a:r>
          </a:p>
        </p:txBody>
      </p:sp>
      <p:sp>
        <p:nvSpPr>
          <p:cNvPr id="3078" name="Text Box 6"/>
          <p:cNvSpPr txBox="1">
            <a:spLocks noChangeArrowheads="1"/>
          </p:cNvSpPr>
          <p:nvPr/>
        </p:nvSpPr>
        <p:spPr bwMode="auto">
          <a:xfrm>
            <a:off x="1981201" y="3962401"/>
            <a:ext cx="2581275" cy="701675"/>
          </a:xfrm>
          <a:prstGeom prst="rect">
            <a:avLst/>
          </a:prstGeom>
          <a:noFill/>
          <a:ln w="9525">
            <a:noFill/>
            <a:miter lim="800000"/>
            <a:headEnd/>
            <a:tailEnd/>
          </a:ln>
        </p:spPr>
        <p:txBody>
          <a:bodyPr wrap="none">
            <a:spAutoFit/>
          </a:bodyPr>
          <a:lstStyle/>
          <a:p>
            <a:pPr algn="ctr"/>
            <a:r>
              <a:rPr lang="en-US" sz="2000"/>
              <a:t>Fixed Order Qty</a:t>
            </a:r>
          </a:p>
          <a:p>
            <a:pPr algn="ctr"/>
            <a:r>
              <a:rPr lang="en-US" sz="2000"/>
              <a:t>(</a:t>
            </a:r>
            <a:r>
              <a:rPr lang="en-US" sz="2000">
                <a:solidFill>
                  <a:srgbClr val="A50021"/>
                </a:solidFill>
              </a:rPr>
              <a:t>continuous review</a:t>
            </a:r>
            <a:r>
              <a:rPr lang="en-US" sz="2000"/>
              <a:t>)</a:t>
            </a:r>
          </a:p>
        </p:txBody>
      </p:sp>
      <p:sp>
        <p:nvSpPr>
          <p:cNvPr id="3079" name="Text Box 7"/>
          <p:cNvSpPr txBox="1">
            <a:spLocks noChangeArrowheads="1"/>
          </p:cNvSpPr>
          <p:nvPr/>
        </p:nvSpPr>
        <p:spPr bwMode="auto">
          <a:xfrm>
            <a:off x="5638800" y="3962401"/>
            <a:ext cx="2370138" cy="701675"/>
          </a:xfrm>
          <a:prstGeom prst="rect">
            <a:avLst/>
          </a:prstGeom>
          <a:noFill/>
          <a:ln w="9525">
            <a:noFill/>
            <a:miter lim="800000"/>
            <a:headEnd/>
            <a:tailEnd/>
          </a:ln>
        </p:spPr>
        <p:txBody>
          <a:bodyPr wrap="none">
            <a:spAutoFit/>
          </a:bodyPr>
          <a:lstStyle/>
          <a:p>
            <a:pPr algn="ctr"/>
            <a:r>
              <a:rPr lang="en-US" sz="2000"/>
              <a:t>Fixed Time Period</a:t>
            </a:r>
          </a:p>
          <a:p>
            <a:pPr algn="ctr"/>
            <a:r>
              <a:rPr lang="en-US" sz="2000"/>
              <a:t>(</a:t>
            </a:r>
            <a:r>
              <a:rPr lang="en-US" sz="2000">
                <a:solidFill>
                  <a:srgbClr val="A50021"/>
                </a:solidFill>
              </a:rPr>
              <a:t>periodic review</a:t>
            </a:r>
            <a:r>
              <a:rPr lang="en-US" sz="2000"/>
              <a:t>)</a:t>
            </a:r>
          </a:p>
        </p:txBody>
      </p:sp>
      <p:grpSp>
        <p:nvGrpSpPr>
          <p:cNvPr id="3080" name="Group 8"/>
          <p:cNvGrpSpPr>
            <a:grpSpLocks/>
          </p:cNvGrpSpPr>
          <p:nvPr/>
        </p:nvGrpSpPr>
        <p:grpSpPr bwMode="auto">
          <a:xfrm>
            <a:off x="1524000" y="4572000"/>
            <a:ext cx="2590800" cy="914400"/>
            <a:chOff x="14" y="2410"/>
            <a:chExt cx="1632" cy="576"/>
          </a:xfrm>
        </p:grpSpPr>
        <p:sp>
          <p:nvSpPr>
            <p:cNvPr id="3103" name="Line 9"/>
            <p:cNvSpPr>
              <a:spLocks noChangeShapeType="1"/>
            </p:cNvSpPr>
            <p:nvPr/>
          </p:nvSpPr>
          <p:spPr bwMode="auto">
            <a:xfrm>
              <a:off x="1036" y="2410"/>
              <a:ext cx="0" cy="288"/>
            </a:xfrm>
            <a:prstGeom prst="line">
              <a:avLst/>
            </a:prstGeom>
            <a:noFill/>
            <a:ln w="28575">
              <a:solidFill>
                <a:srgbClr val="FF0000"/>
              </a:solidFill>
              <a:round/>
              <a:headEnd/>
              <a:tailEnd/>
            </a:ln>
          </p:spPr>
          <p:txBody>
            <a:bodyPr/>
            <a:lstStyle/>
            <a:p>
              <a:endParaRPr lang="en-US"/>
            </a:p>
          </p:txBody>
        </p:sp>
        <p:sp>
          <p:nvSpPr>
            <p:cNvPr id="3104" name="Line 10"/>
            <p:cNvSpPr>
              <a:spLocks noChangeShapeType="1"/>
            </p:cNvSpPr>
            <p:nvPr/>
          </p:nvSpPr>
          <p:spPr bwMode="auto">
            <a:xfrm flipV="1">
              <a:off x="14" y="2688"/>
              <a:ext cx="1632" cy="20"/>
            </a:xfrm>
            <a:prstGeom prst="line">
              <a:avLst/>
            </a:prstGeom>
            <a:noFill/>
            <a:ln w="28575">
              <a:solidFill>
                <a:srgbClr val="FF0000"/>
              </a:solidFill>
              <a:round/>
              <a:headEnd/>
              <a:tailEnd/>
            </a:ln>
          </p:spPr>
          <p:txBody>
            <a:bodyPr/>
            <a:lstStyle/>
            <a:p>
              <a:endParaRPr lang="en-US"/>
            </a:p>
          </p:txBody>
        </p:sp>
        <p:sp>
          <p:nvSpPr>
            <p:cNvPr id="3105" name="Line 11"/>
            <p:cNvSpPr>
              <a:spLocks noChangeShapeType="1"/>
            </p:cNvSpPr>
            <p:nvPr/>
          </p:nvSpPr>
          <p:spPr bwMode="auto">
            <a:xfrm>
              <a:off x="14" y="2698"/>
              <a:ext cx="0" cy="288"/>
            </a:xfrm>
            <a:prstGeom prst="line">
              <a:avLst/>
            </a:prstGeom>
            <a:noFill/>
            <a:ln w="28575">
              <a:solidFill>
                <a:srgbClr val="FF0000"/>
              </a:solidFill>
              <a:round/>
              <a:headEnd/>
              <a:tailEnd type="triangle" w="med" len="med"/>
            </a:ln>
          </p:spPr>
          <p:txBody>
            <a:bodyPr/>
            <a:lstStyle/>
            <a:p>
              <a:endParaRPr lang="en-US"/>
            </a:p>
          </p:txBody>
        </p:sp>
        <p:sp>
          <p:nvSpPr>
            <p:cNvPr id="3106" name="Line 12"/>
            <p:cNvSpPr>
              <a:spLocks noChangeShapeType="1"/>
            </p:cNvSpPr>
            <p:nvPr/>
          </p:nvSpPr>
          <p:spPr bwMode="auto">
            <a:xfrm>
              <a:off x="1646" y="2698"/>
              <a:ext cx="0" cy="288"/>
            </a:xfrm>
            <a:prstGeom prst="line">
              <a:avLst/>
            </a:prstGeom>
            <a:noFill/>
            <a:ln w="28575">
              <a:solidFill>
                <a:srgbClr val="FF0000"/>
              </a:solidFill>
              <a:round/>
              <a:headEnd/>
              <a:tailEnd type="triangle" w="med" len="med"/>
            </a:ln>
          </p:spPr>
          <p:txBody>
            <a:bodyPr/>
            <a:lstStyle/>
            <a:p>
              <a:endParaRPr lang="en-US"/>
            </a:p>
          </p:txBody>
        </p:sp>
      </p:grpSp>
      <p:sp>
        <p:nvSpPr>
          <p:cNvPr id="3081" name="Text Box 13"/>
          <p:cNvSpPr txBox="1">
            <a:spLocks noChangeArrowheads="1"/>
          </p:cNvSpPr>
          <p:nvPr/>
        </p:nvSpPr>
        <p:spPr bwMode="auto">
          <a:xfrm>
            <a:off x="1143000" y="5486400"/>
            <a:ext cx="747713" cy="396875"/>
          </a:xfrm>
          <a:prstGeom prst="rect">
            <a:avLst/>
          </a:prstGeom>
          <a:noFill/>
          <a:ln w="9525">
            <a:noFill/>
            <a:miter lim="800000"/>
            <a:headEnd/>
            <a:tailEnd/>
          </a:ln>
        </p:spPr>
        <p:txBody>
          <a:bodyPr wrap="none">
            <a:spAutoFit/>
          </a:bodyPr>
          <a:lstStyle/>
          <a:p>
            <a:r>
              <a:rPr lang="en-US" sz="2000" dirty="0">
                <a:solidFill>
                  <a:srgbClr val="CC0099"/>
                </a:solidFill>
              </a:rPr>
              <a:t>EOQ</a:t>
            </a:r>
          </a:p>
        </p:txBody>
      </p:sp>
      <p:sp>
        <p:nvSpPr>
          <p:cNvPr id="3082" name="Text Box 14"/>
          <p:cNvSpPr txBox="1">
            <a:spLocks noChangeArrowheads="1"/>
          </p:cNvSpPr>
          <p:nvPr/>
        </p:nvSpPr>
        <p:spPr bwMode="auto">
          <a:xfrm>
            <a:off x="3248078" y="5410200"/>
            <a:ext cx="1762022" cy="707886"/>
          </a:xfrm>
          <a:prstGeom prst="rect">
            <a:avLst/>
          </a:prstGeom>
          <a:noFill/>
          <a:ln w="9525">
            <a:noFill/>
            <a:miter lim="800000"/>
            <a:headEnd/>
            <a:tailEnd/>
          </a:ln>
        </p:spPr>
        <p:txBody>
          <a:bodyPr wrap="none">
            <a:spAutoFit/>
          </a:bodyPr>
          <a:lstStyle/>
          <a:p>
            <a:pPr algn="ctr"/>
            <a:r>
              <a:rPr lang="en-US" sz="2000" dirty="0">
                <a:solidFill>
                  <a:srgbClr val="CC0099"/>
                </a:solidFill>
              </a:rPr>
              <a:t>(Q, R) Model </a:t>
            </a:r>
          </a:p>
          <a:p>
            <a:pPr algn="ctr"/>
            <a:r>
              <a:rPr lang="en-US" sz="2000" dirty="0">
                <a:solidFill>
                  <a:srgbClr val="CC0099"/>
                </a:solidFill>
              </a:rPr>
              <a:t>EOQ w/ SS</a:t>
            </a:r>
          </a:p>
        </p:txBody>
      </p:sp>
      <p:grpSp>
        <p:nvGrpSpPr>
          <p:cNvPr id="3083" name="Group 15"/>
          <p:cNvGrpSpPr>
            <a:grpSpLocks/>
          </p:cNvGrpSpPr>
          <p:nvPr/>
        </p:nvGrpSpPr>
        <p:grpSpPr bwMode="auto">
          <a:xfrm>
            <a:off x="4267201" y="1792933"/>
            <a:ext cx="3048000" cy="533400"/>
            <a:chOff x="1632" y="960"/>
            <a:chExt cx="1920" cy="336"/>
          </a:xfrm>
        </p:grpSpPr>
        <p:sp>
          <p:nvSpPr>
            <p:cNvPr id="3101" name="Oval 16"/>
            <p:cNvSpPr>
              <a:spLocks noChangeArrowheads="1"/>
            </p:cNvSpPr>
            <p:nvPr/>
          </p:nvSpPr>
          <p:spPr bwMode="auto">
            <a:xfrm>
              <a:off x="1632" y="960"/>
              <a:ext cx="1920" cy="336"/>
            </a:xfrm>
            <a:prstGeom prst="ellipse">
              <a:avLst/>
            </a:prstGeom>
            <a:solidFill>
              <a:srgbClr val="FFCC99"/>
            </a:solidFill>
            <a:ln w="9525">
              <a:solidFill>
                <a:schemeClr val="tx1"/>
              </a:solidFill>
              <a:round/>
              <a:headEnd/>
              <a:tailEnd/>
            </a:ln>
          </p:spPr>
          <p:txBody>
            <a:bodyPr wrap="none" anchor="ctr"/>
            <a:lstStyle/>
            <a:p>
              <a:endParaRPr lang="en-US"/>
            </a:p>
          </p:txBody>
        </p:sp>
        <p:sp>
          <p:nvSpPr>
            <p:cNvPr id="3102" name="Text Box 17"/>
            <p:cNvSpPr txBox="1">
              <a:spLocks noChangeArrowheads="1"/>
            </p:cNvSpPr>
            <p:nvPr/>
          </p:nvSpPr>
          <p:spPr bwMode="auto">
            <a:xfrm>
              <a:off x="1920" y="998"/>
              <a:ext cx="1431" cy="250"/>
            </a:xfrm>
            <a:prstGeom prst="rect">
              <a:avLst/>
            </a:prstGeom>
            <a:noFill/>
            <a:ln w="9525">
              <a:noFill/>
              <a:miter lim="800000"/>
              <a:headEnd/>
              <a:tailEnd/>
            </a:ln>
          </p:spPr>
          <p:txBody>
            <a:bodyPr wrap="none">
              <a:spAutoFit/>
            </a:bodyPr>
            <a:lstStyle/>
            <a:p>
              <a:r>
                <a:rPr lang="en-US" sz="2000"/>
                <a:t>Inventory Models</a:t>
              </a:r>
            </a:p>
          </p:txBody>
        </p:sp>
      </p:grpSp>
      <p:sp>
        <p:nvSpPr>
          <p:cNvPr id="3084" name="Line 18"/>
          <p:cNvSpPr>
            <a:spLocks noChangeShapeType="1"/>
          </p:cNvSpPr>
          <p:nvPr/>
        </p:nvSpPr>
        <p:spPr bwMode="auto">
          <a:xfrm flipH="1">
            <a:off x="3124200" y="3276600"/>
            <a:ext cx="1219200" cy="609600"/>
          </a:xfrm>
          <a:prstGeom prst="line">
            <a:avLst/>
          </a:prstGeom>
          <a:noFill/>
          <a:ln w="38100">
            <a:solidFill>
              <a:srgbClr val="0000CC"/>
            </a:solidFill>
            <a:round/>
            <a:headEnd/>
            <a:tailEnd type="triangle" w="med" len="med"/>
          </a:ln>
        </p:spPr>
        <p:txBody>
          <a:bodyPr/>
          <a:lstStyle/>
          <a:p>
            <a:endParaRPr lang="en-US"/>
          </a:p>
        </p:txBody>
      </p:sp>
      <p:sp>
        <p:nvSpPr>
          <p:cNvPr id="3085" name="Text Box 19"/>
          <p:cNvSpPr txBox="1">
            <a:spLocks noChangeArrowheads="1"/>
          </p:cNvSpPr>
          <p:nvPr/>
        </p:nvSpPr>
        <p:spPr bwMode="auto">
          <a:xfrm>
            <a:off x="8458201" y="3276601"/>
            <a:ext cx="2015295" cy="461665"/>
          </a:xfrm>
          <a:prstGeom prst="rect">
            <a:avLst/>
          </a:prstGeom>
          <a:noFill/>
          <a:ln w="9525">
            <a:noFill/>
            <a:miter lim="800000"/>
            <a:headEnd/>
            <a:tailEnd/>
          </a:ln>
        </p:spPr>
        <p:txBody>
          <a:bodyPr wrap="none">
            <a:spAutoFit/>
          </a:bodyPr>
          <a:lstStyle/>
          <a:p>
            <a:r>
              <a:rPr lang="en-US" dirty="0">
                <a:solidFill>
                  <a:srgbClr val="CC0099"/>
                </a:solidFill>
              </a:rPr>
              <a:t>Newsvendor</a:t>
            </a:r>
          </a:p>
        </p:txBody>
      </p:sp>
      <p:sp>
        <p:nvSpPr>
          <p:cNvPr id="3086" name="Line 20"/>
          <p:cNvSpPr>
            <a:spLocks noChangeShapeType="1"/>
          </p:cNvSpPr>
          <p:nvPr/>
        </p:nvSpPr>
        <p:spPr bwMode="auto">
          <a:xfrm>
            <a:off x="4343400" y="3276600"/>
            <a:ext cx="2057400" cy="609600"/>
          </a:xfrm>
          <a:prstGeom prst="line">
            <a:avLst/>
          </a:prstGeom>
          <a:noFill/>
          <a:ln w="38100">
            <a:solidFill>
              <a:srgbClr val="0000CC"/>
            </a:solidFill>
            <a:round/>
            <a:headEnd/>
            <a:tailEnd type="triangle" w="med" len="med"/>
          </a:ln>
        </p:spPr>
        <p:txBody>
          <a:bodyPr/>
          <a:lstStyle/>
          <a:p>
            <a:endParaRPr lang="en-US"/>
          </a:p>
        </p:txBody>
      </p:sp>
      <p:sp>
        <p:nvSpPr>
          <p:cNvPr id="3087" name="Text Box 21"/>
          <p:cNvSpPr txBox="1">
            <a:spLocks noChangeArrowheads="1"/>
          </p:cNvSpPr>
          <p:nvPr/>
        </p:nvSpPr>
        <p:spPr bwMode="auto">
          <a:xfrm>
            <a:off x="5430836" y="6019800"/>
            <a:ext cx="2265364" cy="646331"/>
          </a:xfrm>
          <a:prstGeom prst="rect">
            <a:avLst/>
          </a:prstGeom>
          <a:solidFill>
            <a:srgbClr val="FFFF00"/>
          </a:solidFill>
          <a:ln w="9525">
            <a:noFill/>
            <a:miter lim="800000"/>
            <a:headEnd/>
            <a:tailEnd/>
          </a:ln>
        </p:spPr>
        <p:txBody>
          <a:bodyPr wrap="none">
            <a:spAutoFit/>
          </a:bodyPr>
          <a:lstStyle/>
          <a:p>
            <a:pPr>
              <a:buFontTx/>
              <a:buChar char="•"/>
            </a:pPr>
            <a:r>
              <a:rPr lang="en-US" sz="1800" dirty="0"/>
              <a:t>  Random demand</a:t>
            </a:r>
          </a:p>
          <a:p>
            <a:pPr>
              <a:buFontTx/>
              <a:buChar char="•"/>
            </a:pPr>
            <a:r>
              <a:rPr lang="en-US" sz="1800" dirty="0"/>
              <a:t>  No fixed cost</a:t>
            </a:r>
          </a:p>
        </p:txBody>
      </p:sp>
      <p:sp>
        <p:nvSpPr>
          <p:cNvPr id="3088" name="Text Box 22"/>
          <p:cNvSpPr txBox="1">
            <a:spLocks noChangeArrowheads="1"/>
          </p:cNvSpPr>
          <p:nvPr/>
        </p:nvSpPr>
        <p:spPr bwMode="auto">
          <a:xfrm>
            <a:off x="7939746" y="6087433"/>
            <a:ext cx="2470548" cy="646331"/>
          </a:xfrm>
          <a:prstGeom prst="rect">
            <a:avLst/>
          </a:prstGeom>
          <a:solidFill>
            <a:srgbClr val="FFFF00"/>
          </a:solidFill>
          <a:ln w="9525">
            <a:noFill/>
            <a:miter lim="800000"/>
            <a:headEnd/>
            <a:tailEnd/>
          </a:ln>
        </p:spPr>
        <p:txBody>
          <a:bodyPr wrap="none">
            <a:spAutoFit/>
          </a:bodyPr>
          <a:lstStyle/>
          <a:p>
            <a:pPr>
              <a:buFontTx/>
              <a:buChar char="•"/>
            </a:pPr>
            <a:r>
              <a:rPr lang="en-US" sz="1800" dirty="0"/>
              <a:t>  Random demand </a:t>
            </a:r>
          </a:p>
          <a:p>
            <a:pPr>
              <a:buFontTx/>
              <a:buChar char="•"/>
            </a:pPr>
            <a:r>
              <a:rPr lang="en-US" sz="1800" dirty="0"/>
              <a:t>  Fixed cost to order</a:t>
            </a:r>
          </a:p>
        </p:txBody>
      </p:sp>
      <p:sp>
        <p:nvSpPr>
          <p:cNvPr id="3089" name="Text Box 23"/>
          <p:cNvSpPr txBox="1">
            <a:spLocks noChangeArrowheads="1"/>
          </p:cNvSpPr>
          <p:nvPr/>
        </p:nvSpPr>
        <p:spPr bwMode="auto">
          <a:xfrm>
            <a:off x="276526" y="6056776"/>
            <a:ext cx="2470548" cy="646331"/>
          </a:xfrm>
          <a:prstGeom prst="rect">
            <a:avLst/>
          </a:prstGeom>
          <a:solidFill>
            <a:srgbClr val="66FFFF"/>
          </a:solidFill>
          <a:ln w="9525">
            <a:noFill/>
            <a:miter lim="800000"/>
            <a:headEnd/>
            <a:tailEnd/>
          </a:ln>
        </p:spPr>
        <p:txBody>
          <a:bodyPr wrap="none">
            <a:spAutoFit/>
          </a:bodyPr>
          <a:lstStyle/>
          <a:p>
            <a:pPr>
              <a:buFontTx/>
              <a:buChar char="•"/>
            </a:pPr>
            <a:r>
              <a:rPr lang="en-US" sz="1800" dirty="0"/>
              <a:t>  Fixed demand</a:t>
            </a:r>
          </a:p>
          <a:p>
            <a:pPr>
              <a:buFontTx/>
              <a:buChar char="•"/>
            </a:pPr>
            <a:r>
              <a:rPr lang="en-US" sz="1800" dirty="0"/>
              <a:t>  Fixed cost to order</a:t>
            </a:r>
          </a:p>
        </p:txBody>
      </p:sp>
      <p:sp>
        <p:nvSpPr>
          <p:cNvPr id="3090" name="Text Box 24"/>
          <p:cNvSpPr txBox="1">
            <a:spLocks noChangeArrowheads="1"/>
          </p:cNvSpPr>
          <p:nvPr/>
        </p:nvSpPr>
        <p:spPr bwMode="auto">
          <a:xfrm>
            <a:off x="2859297" y="6056777"/>
            <a:ext cx="2470548" cy="646331"/>
          </a:xfrm>
          <a:prstGeom prst="rect">
            <a:avLst/>
          </a:prstGeom>
          <a:solidFill>
            <a:srgbClr val="66FFFF"/>
          </a:solidFill>
          <a:ln w="9525">
            <a:noFill/>
            <a:miter lim="800000"/>
            <a:headEnd/>
            <a:tailEnd/>
          </a:ln>
        </p:spPr>
        <p:txBody>
          <a:bodyPr wrap="none">
            <a:spAutoFit/>
          </a:bodyPr>
          <a:lstStyle/>
          <a:p>
            <a:pPr>
              <a:buFontTx/>
              <a:buChar char="•"/>
            </a:pPr>
            <a:r>
              <a:rPr lang="en-US" sz="1800" dirty="0"/>
              <a:t>  Random demand</a:t>
            </a:r>
          </a:p>
          <a:p>
            <a:pPr>
              <a:buFontTx/>
              <a:buChar char="•"/>
            </a:pPr>
            <a:r>
              <a:rPr lang="en-US" sz="1800" dirty="0"/>
              <a:t>  Fixed cost to order</a:t>
            </a:r>
          </a:p>
        </p:txBody>
      </p:sp>
      <p:sp>
        <p:nvSpPr>
          <p:cNvPr id="3091" name="Text Box 25"/>
          <p:cNvSpPr txBox="1">
            <a:spLocks noChangeArrowheads="1"/>
          </p:cNvSpPr>
          <p:nvPr/>
        </p:nvSpPr>
        <p:spPr bwMode="auto">
          <a:xfrm>
            <a:off x="8686801" y="3810000"/>
            <a:ext cx="2265364" cy="646331"/>
          </a:xfrm>
          <a:prstGeom prst="rect">
            <a:avLst/>
          </a:prstGeom>
          <a:solidFill>
            <a:srgbClr val="FFCC66"/>
          </a:solidFill>
          <a:ln w="9525">
            <a:noFill/>
            <a:miter lim="800000"/>
            <a:headEnd/>
            <a:tailEnd/>
          </a:ln>
        </p:spPr>
        <p:txBody>
          <a:bodyPr wrap="none">
            <a:spAutoFit/>
          </a:bodyPr>
          <a:lstStyle/>
          <a:p>
            <a:pPr>
              <a:buFontTx/>
              <a:buChar char="•"/>
            </a:pPr>
            <a:r>
              <a:rPr lang="en-US" sz="1800" dirty="0"/>
              <a:t>  “Fashion” type</a:t>
            </a:r>
          </a:p>
          <a:p>
            <a:pPr>
              <a:buFontTx/>
              <a:buChar char="•"/>
            </a:pPr>
            <a:r>
              <a:rPr lang="en-US" sz="1800" dirty="0"/>
              <a:t>  Random demand</a:t>
            </a:r>
          </a:p>
        </p:txBody>
      </p:sp>
      <p:sp>
        <p:nvSpPr>
          <p:cNvPr id="3092" name="Line 26"/>
          <p:cNvSpPr>
            <a:spLocks noChangeShapeType="1"/>
          </p:cNvSpPr>
          <p:nvPr/>
        </p:nvSpPr>
        <p:spPr bwMode="auto">
          <a:xfrm flipH="1">
            <a:off x="4114800" y="2378074"/>
            <a:ext cx="1600200" cy="365126"/>
          </a:xfrm>
          <a:prstGeom prst="line">
            <a:avLst/>
          </a:prstGeom>
          <a:noFill/>
          <a:ln w="38100">
            <a:solidFill>
              <a:srgbClr val="0000CC"/>
            </a:solidFill>
            <a:round/>
            <a:headEnd/>
            <a:tailEnd type="triangle" w="med" len="med"/>
          </a:ln>
        </p:spPr>
        <p:txBody>
          <a:bodyPr/>
          <a:lstStyle/>
          <a:p>
            <a:endParaRPr lang="en-US"/>
          </a:p>
        </p:txBody>
      </p:sp>
      <p:sp>
        <p:nvSpPr>
          <p:cNvPr id="3093" name="Line 27"/>
          <p:cNvSpPr>
            <a:spLocks noChangeShapeType="1"/>
          </p:cNvSpPr>
          <p:nvPr/>
        </p:nvSpPr>
        <p:spPr bwMode="auto">
          <a:xfrm>
            <a:off x="5715000" y="2378074"/>
            <a:ext cx="3733800" cy="441326"/>
          </a:xfrm>
          <a:prstGeom prst="line">
            <a:avLst/>
          </a:prstGeom>
          <a:noFill/>
          <a:ln w="38100">
            <a:solidFill>
              <a:srgbClr val="0000CC"/>
            </a:solidFill>
            <a:round/>
            <a:headEnd/>
            <a:tailEnd type="triangle" w="med" len="med"/>
          </a:ln>
        </p:spPr>
        <p:txBody>
          <a:bodyPr/>
          <a:lstStyle/>
          <a:p>
            <a:endParaRPr lang="en-US"/>
          </a:p>
        </p:txBody>
      </p:sp>
      <p:sp>
        <p:nvSpPr>
          <p:cNvPr id="3094" name="Text Box 28"/>
          <p:cNvSpPr txBox="1">
            <a:spLocks noChangeArrowheads="1"/>
          </p:cNvSpPr>
          <p:nvPr/>
        </p:nvSpPr>
        <p:spPr bwMode="auto">
          <a:xfrm>
            <a:off x="3087688" y="2803526"/>
            <a:ext cx="2246312" cy="396875"/>
          </a:xfrm>
          <a:prstGeom prst="rect">
            <a:avLst/>
          </a:prstGeom>
          <a:noFill/>
          <a:ln w="9525">
            <a:noFill/>
            <a:miter lim="800000"/>
            <a:headEnd/>
            <a:tailEnd/>
          </a:ln>
        </p:spPr>
        <p:txBody>
          <a:bodyPr wrap="none">
            <a:spAutoFit/>
          </a:bodyPr>
          <a:lstStyle/>
          <a:p>
            <a:r>
              <a:rPr lang="en-US" sz="2000">
                <a:solidFill>
                  <a:srgbClr val="006600"/>
                </a:solidFill>
              </a:rPr>
              <a:t>Repeat Purchase</a:t>
            </a:r>
          </a:p>
        </p:txBody>
      </p:sp>
      <p:sp>
        <p:nvSpPr>
          <p:cNvPr id="3095" name="Text Box 29"/>
          <p:cNvSpPr txBox="1">
            <a:spLocks noChangeArrowheads="1"/>
          </p:cNvSpPr>
          <p:nvPr/>
        </p:nvSpPr>
        <p:spPr bwMode="auto">
          <a:xfrm>
            <a:off x="8912226" y="2819401"/>
            <a:ext cx="1298575" cy="396875"/>
          </a:xfrm>
          <a:prstGeom prst="rect">
            <a:avLst/>
          </a:prstGeom>
          <a:noFill/>
          <a:ln w="9525">
            <a:noFill/>
            <a:miter lim="800000"/>
            <a:headEnd/>
            <a:tailEnd/>
          </a:ln>
        </p:spPr>
        <p:txBody>
          <a:bodyPr wrap="none">
            <a:spAutoFit/>
          </a:bodyPr>
          <a:lstStyle/>
          <a:p>
            <a:r>
              <a:rPr lang="en-US" sz="2000">
                <a:solidFill>
                  <a:srgbClr val="006600"/>
                </a:solidFill>
              </a:rPr>
              <a:t>One-shot</a:t>
            </a:r>
          </a:p>
        </p:txBody>
      </p:sp>
      <p:grpSp>
        <p:nvGrpSpPr>
          <p:cNvPr id="3096" name="Group 30"/>
          <p:cNvGrpSpPr>
            <a:grpSpLocks/>
          </p:cNvGrpSpPr>
          <p:nvPr/>
        </p:nvGrpSpPr>
        <p:grpSpPr bwMode="auto">
          <a:xfrm>
            <a:off x="5867400" y="4556125"/>
            <a:ext cx="3044826" cy="914400"/>
            <a:chOff x="350" y="2410"/>
            <a:chExt cx="1296" cy="576"/>
          </a:xfrm>
        </p:grpSpPr>
        <p:sp>
          <p:nvSpPr>
            <p:cNvPr id="3097" name="Line 31"/>
            <p:cNvSpPr>
              <a:spLocks noChangeShapeType="1"/>
            </p:cNvSpPr>
            <p:nvPr/>
          </p:nvSpPr>
          <p:spPr bwMode="auto">
            <a:xfrm>
              <a:off x="869" y="2410"/>
              <a:ext cx="0" cy="288"/>
            </a:xfrm>
            <a:prstGeom prst="line">
              <a:avLst/>
            </a:prstGeom>
            <a:noFill/>
            <a:ln w="28575">
              <a:solidFill>
                <a:srgbClr val="FF0000"/>
              </a:solidFill>
              <a:round/>
              <a:headEnd/>
              <a:tailEnd/>
            </a:ln>
          </p:spPr>
          <p:txBody>
            <a:bodyPr/>
            <a:lstStyle/>
            <a:p>
              <a:endParaRPr lang="en-US"/>
            </a:p>
          </p:txBody>
        </p:sp>
        <p:sp>
          <p:nvSpPr>
            <p:cNvPr id="3098" name="Line 32"/>
            <p:cNvSpPr>
              <a:spLocks noChangeShapeType="1"/>
            </p:cNvSpPr>
            <p:nvPr/>
          </p:nvSpPr>
          <p:spPr bwMode="auto">
            <a:xfrm flipV="1">
              <a:off x="350" y="2688"/>
              <a:ext cx="1296" cy="0"/>
            </a:xfrm>
            <a:prstGeom prst="line">
              <a:avLst/>
            </a:prstGeom>
            <a:noFill/>
            <a:ln w="28575">
              <a:solidFill>
                <a:srgbClr val="FF0000"/>
              </a:solidFill>
              <a:round/>
              <a:headEnd/>
              <a:tailEnd/>
            </a:ln>
          </p:spPr>
          <p:txBody>
            <a:bodyPr/>
            <a:lstStyle/>
            <a:p>
              <a:endParaRPr lang="en-US"/>
            </a:p>
          </p:txBody>
        </p:sp>
        <p:sp>
          <p:nvSpPr>
            <p:cNvPr id="3099" name="Line 33"/>
            <p:cNvSpPr>
              <a:spLocks noChangeShapeType="1"/>
            </p:cNvSpPr>
            <p:nvPr/>
          </p:nvSpPr>
          <p:spPr bwMode="auto">
            <a:xfrm>
              <a:off x="350" y="2698"/>
              <a:ext cx="0" cy="288"/>
            </a:xfrm>
            <a:prstGeom prst="line">
              <a:avLst/>
            </a:prstGeom>
            <a:noFill/>
            <a:ln w="28575">
              <a:solidFill>
                <a:srgbClr val="FF0000"/>
              </a:solidFill>
              <a:round/>
              <a:headEnd/>
              <a:tailEnd type="triangle" w="med" len="med"/>
            </a:ln>
          </p:spPr>
          <p:txBody>
            <a:bodyPr/>
            <a:lstStyle/>
            <a:p>
              <a:endParaRPr lang="en-US"/>
            </a:p>
          </p:txBody>
        </p:sp>
        <p:sp>
          <p:nvSpPr>
            <p:cNvPr id="3100" name="Line 34"/>
            <p:cNvSpPr>
              <a:spLocks noChangeShapeType="1"/>
            </p:cNvSpPr>
            <p:nvPr/>
          </p:nvSpPr>
          <p:spPr bwMode="auto">
            <a:xfrm>
              <a:off x="1646" y="2698"/>
              <a:ext cx="0" cy="288"/>
            </a:xfrm>
            <a:prstGeom prst="line">
              <a:avLst/>
            </a:prstGeom>
            <a:noFill/>
            <a:ln w="28575">
              <a:solidFill>
                <a:srgbClr val="FF0000"/>
              </a:solidFill>
              <a:round/>
              <a:headEnd/>
              <a:tailEnd type="triangle" w="med" len="med"/>
            </a:ln>
          </p:spPr>
          <p:txBody>
            <a:bodyPr/>
            <a:lstStyle/>
            <a:p>
              <a:endParaRPr lang="en-US"/>
            </a:p>
          </p:txBody>
        </p:sp>
      </p:grpSp>
      <p:graphicFrame>
        <p:nvGraphicFramePr>
          <p:cNvPr id="34" name="Object 35">
            <a:hlinkClick r:id="" action="ppaction://ole?verb=0"/>
          </p:cNvPr>
          <p:cNvGraphicFramePr>
            <a:graphicFrameLocks/>
          </p:cNvGraphicFramePr>
          <p:nvPr>
            <p:extLst>
              <p:ext uri="{D42A27DB-BD31-4B8C-83A1-F6EECF244321}">
                <p14:modId xmlns:p14="http://schemas.microsoft.com/office/powerpoint/2010/main" val="3176030992"/>
              </p:ext>
            </p:extLst>
          </p:nvPr>
        </p:nvGraphicFramePr>
        <p:xfrm>
          <a:off x="10419259" y="2356643"/>
          <a:ext cx="457200" cy="773114"/>
        </p:xfrm>
        <a:graphic>
          <a:graphicData uri="http://schemas.openxmlformats.org/presentationml/2006/ole">
            <mc:AlternateContent xmlns:mc="http://schemas.openxmlformats.org/markup-compatibility/2006">
              <mc:Choice xmlns:v="urn:schemas-microsoft-com:vml" Requires="v">
                <p:oleObj spid="_x0000_s190568" name="Clip" r:id="rId3" imgW="528480" imgH="772920" progId="">
                  <p:embed/>
                </p:oleObj>
              </mc:Choice>
              <mc:Fallback>
                <p:oleObj name="Clip" r:id="rId3" imgW="528480" imgH="772920" progId="">
                  <p:embed/>
                  <p:pic>
                    <p:nvPicPr>
                      <p:cNvPr id="34" name="Object 35">
                        <a:hlinkClick r:id="" action="ppaction://ole?verb=0"/>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19259" y="2356643"/>
                        <a:ext cx="457200" cy="773114"/>
                      </a:xfrm>
                      <a:prstGeom prst="rect">
                        <a:avLst/>
                      </a:prstGeom>
                      <a:noFill/>
                      <a:ln>
                        <a:noFill/>
                      </a:ln>
                      <a:effectLst/>
                      <a:extLst/>
                    </p:spPr>
                  </p:pic>
                </p:oleObj>
              </mc:Fallback>
            </mc:AlternateContent>
          </a:graphicData>
        </a:graphic>
      </p:graphicFrame>
      <p:grpSp>
        <p:nvGrpSpPr>
          <p:cNvPr id="36" name="Group 26"/>
          <p:cNvGrpSpPr>
            <a:grpSpLocks/>
          </p:cNvGrpSpPr>
          <p:nvPr/>
        </p:nvGrpSpPr>
        <p:grpSpPr bwMode="auto">
          <a:xfrm>
            <a:off x="9465848" y="5486400"/>
            <a:ext cx="381000" cy="533400"/>
            <a:chOff x="384" y="1296"/>
            <a:chExt cx="240" cy="336"/>
          </a:xfrm>
        </p:grpSpPr>
        <p:sp>
          <p:nvSpPr>
            <p:cNvPr id="37" name="Line 27"/>
            <p:cNvSpPr>
              <a:spLocks noChangeShapeType="1"/>
            </p:cNvSpPr>
            <p:nvPr/>
          </p:nvSpPr>
          <p:spPr bwMode="auto">
            <a:xfrm>
              <a:off x="432" y="1344"/>
              <a:ext cx="144" cy="240"/>
            </a:xfrm>
            <a:prstGeom prst="line">
              <a:avLst/>
            </a:prstGeom>
            <a:noFill/>
            <a:ln w="28575">
              <a:solidFill>
                <a:srgbClr val="FF0000"/>
              </a:solidFill>
              <a:round/>
              <a:headEnd/>
              <a:tailEnd/>
            </a:ln>
          </p:spPr>
          <p:txBody>
            <a:bodyPr/>
            <a:lstStyle/>
            <a:p>
              <a:endParaRPr lang="en-US"/>
            </a:p>
          </p:txBody>
        </p:sp>
        <p:sp>
          <p:nvSpPr>
            <p:cNvPr id="38" name="Line 28"/>
            <p:cNvSpPr>
              <a:spLocks noChangeShapeType="1"/>
            </p:cNvSpPr>
            <p:nvPr/>
          </p:nvSpPr>
          <p:spPr bwMode="auto">
            <a:xfrm flipH="1">
              <a:off x="432" y="1344"/>
              <a:ext cx="144" cy="240"/>
            </a:xfrm>
            <a:prstGeom prst="line">
              <a:avLst/>
            </a:prstGeom>
            <a:noFill/>
            <a:ln w="28575">
              <a:solidFill>
                <a:srgbClr val="FF0000"/>
              </a:solidFill>
              <a:round/>
              <a:headEnd/>
              <a:tailEnd/>
            </a:ln>
          </p:spPr>
          <p:txBody>
            <a:bodyPr/>
            <a:lstStyle/>
            <a:p>
              <a:endParaRPr lang="en-US"/>
            </a:p>
          </p:txBody>
        </p:sp>
        <p:sp>
          <p:nvSpPr>
            <p:cNvPr id="39" name="Rectangle 29"/>
            <p:cNvSpPr>
              <a:spLocks noChangeArrowheads="1"/>
            </p:cNvSpPr>
            <p:nvPr/>
          </p:nvSpPr>
          <p:spPr bwMode="auto">
            <a:xfrm>
              <a:off x="384" y="1296"/>
              <a:ext cx="240" cy="336"/>
            </a:xfrm>
            <a:prstGeom prst="rect">
              <a:avLst/>
            </a:prstGeom>
            <a:noFill/>
            <a:ln w="28575">
              <a:solidFill>
                <a:srgbClr val="00FFCC"/>
              </a:solidFill>
              <a:miter lim="800000"/>
              <a:headEnd/>
              <a:tailEnd/>
            </a:ln>
          </p:spPr>
          <p:txBody>
            <a:bodyPr wrap="none" anchor="ctr"/>
            <a:lstStyle/>
            <a:p>
              <a:endParaRPr lang="en-US"/>
            </a:p>
          </p:txBody>
        </p:sp>
      </p:grpSp>
      <p:graphicFrame>
        <p:nvGraphicFramePr>
          <p:cNvPr id="40" name="Object 35">
            <a:hlinkClick r:id="" action="ppaction://ole?verb=0"/>
          </p:cNvPr>
          <p:cNvGraphicFramePr>
            <a:graphicFrameLocks/>
          </p:cNvGraphicFramePr>
          <p:nvPr>
            <p:extLst>
              <p:ext uri="{D42A27DB-BD31-4B8C-83A1-F6EECF244321}">
                <p14:modId xmlns:p14="http://schemas.microsoft.com/office/powerpoint/2010/main" val="3517572509"/>
              </p:ext>
            </p:extLst>
          </p:nvPr>
        </p:nvGraphicFramePr>
        <p:xfrm>
          <a:off x="838200" y="4865734"/>
          <a:ext cx="457200" cy="773114"/>
        </p:xfrm>
        <a:graphic>
          <a:graphicData uri="http://schemas.openxmlformats.org/presentationml/2006/ole">
            <mc:AlternateContent xmlns:mc="http://schemas.openxmlformats.org/markup-compatibility/2006">
              <mc:Choice xmlns:v="urn:schemas-microsoft-com:vml" Requires="v">
                <p:oleObj spid="_x0000_s190569" name="Clip" r:id="rId5" imgW="528480" imgH="772920" progId="">
                  <p:embed/>
                </p:oleObj>
              </mc:Choice>
              <mc:Fallback>
                <p:oleObj name="Clip" r:id="rId5" imgW="528480" imgH="772920" progId="">
                  <p:embed/>
                  <p:pic>
                    <p:nvPicPr>
                      <p:cNvPr id="40" name="Object 35">
                        <a:hlinkClick r:id="" action="ppaction://ole?verb=0"/>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4865734"/>
                        <a:ext cx="457200" cy="773114"/>
                      </a:xfrm>
                      <a:prstGeom prst="rect">
                        <a:avLst/>
                      </a:prstGeom>
                      <a:noFill/>
                      <a:ln>
                        <a:noFill/>
                      </a:ln>
                      <a:effectLst/>
                      <a:extLst/>
                    </p:spPr>
                  </p:pic>
                </p:oleObj>
              </mc:Fallback>
            </mc:AlternateContent>
          </a:graphicData>
        </a:graphic>
      </p:graphicFrame>
      <p:graphicFrame>
        <p:nvGraphicFramePr>
          <p:cNvPr id="41" name="Object 35">
            <a:hlinkClick r:id="" action="ppaction://ole?verb=0"/>
          </p:cNvPr>
          <p:cNvGraphicFramePr>
            <a:graphicFrameLocks/>
          </p:cNvGraphicFramePr>
          <p:nvPr>
            <p:extLst>
              <p:ext uri="{D42A27DB-BD31-4B8C-83A1-F6EECF244321}">
                <p14:modId xmlns:p14="http://schemas.microsoft.com/office/powerpoint/2010/main" val="637787504"/>
              </p:ext>
            </p:extLst>
          </p:nvPr>
        </p:nvGraphicFramePr>
        <p:xfrm>
          <a:off x="2933757" y="5055063"/>
          <a:ext cx="457200" cy="773114"/>
        </p:xfrm>
        <a:graphic>
          <a:graphicData uri="http://schemas.openxmlformats.org/presentationml/2006/ole">
            <mc:AlternateContent xmlns:mc="http://schemas.openxmlformats.org/markup-compatibility/2006">
              <mc:Choice xmlns:v="urn:schemas-microsoft-com:vml" Requires="v">
                <p:oleObj spid="_x0000_s190570" name="Clip" r:id="rId6" imgW="528480" imgH="772920" progId="">
                  <p:embed/>
                </p:oleObj>
              </mc:Choice>
              <mc:Fallback>
                <p:oleObj name="Clip" r:id="rId6" imgW="528480" imgH="772920" progId="">
                  <p:embed/>
                  <p:pic>
                    <p:nvPicPr>
                      <p:cNvPr id="40" name="Object 35">
                        <a:hlinkClick r:id="" action="ppaction://ole?verb=0"/>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33757" y="5055063"/>
                        <a:ext cx="457200" cy="773114"/>
                      </a:xfrm>
                      <a:prstGeom prst="rect">
                        <a:avLst/>
                      </a:prstGeom>
                      <a:noFill/>
                      <a:ln>
                        <a:noFill/>
                      </a:ln>
                      <a:effectLst/>
                      <a:extLst/>
                    </p:spPr>
                  </p:pic>
                </p:oleObj>
              </mc:Fallback>
            </mc:AlternateContent>
          </a:graphicData>
        </a:graphic>
      </p:graphicFrame>
    </p:spTree>
    <p:extLst>
      <p:ext uri="{BB962C8B-B14F-4D97-AF65-F5344CB8AC3E}">
        <p14:creationId xmlns:p14="http://schemas.microsoft.com/office/powerpoint/2010/main" val="2306761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diamond(in)">
                                      <p:cBhvr>
                                        <p:cTn id="7" dur="2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bwMode="auto">
          <a:xfrm>
            <a:off x="533400" y="2362200"/>
            <a:ext cx="8763000" cy="630674"/>
          </a:xfrm>
          <a:prstGeom prst="roundRect">
            <a:avLst/>
          </a:prstGeom>
          <a:solidFill>
            <a:srgbClr val="66FF66"/>
          </a:solidFill>
          <a:ln w="9525" cap="flat" cmpd="sng" algn="ctr">
            <a:noFill/>
            <a:prstDash val="solid"/>
            <a:round/>
            <a:headEnd type="none" w="med" len="med"/>
            <a:tailEnd type="none" w="med" len="med"/>
          </a:ln>
          <a:effectLst/>
          <a:scene3d>
            <a:camera prst="orthographicFront"/>
            <a:lightRig rig="threePt" dir="t"/>
          </a:scene3d>
          <a:sp3d>
            <a:bevelT prst="slope"/>
          </a:sp3d>
        </p:spPr>
        <p:txBody>
          <a:bodyPr vert="horz" wrap="square" lIns="91440" tIns="45720" rIns="91440" bIns="45720" numCol="1" rtlCol="0" anchor="t" anchorCtr="0" compatLnSpc="1">
            <a:prstTxWarp prst="textNoShape">
              <a:avLst/>
            </a:prstTxWarp>
          </a:bodyPr>
          <a:lstStyle/>
          <a:p>
            <a:endParaRPr lang="en-US"/>
          </a:p>
        </p:txBody>
      </p:sp>
      <p:sp>
        <p:nvSpPr>
          <p:cNvPr id="23554" name="Text Box 2"/>
          <p:cNvSpPr txBox="1">
            <a:spLocks noChangeArrowheads="1"/>
          </p:cNvSpPr>
          <p:nvPr/>
        </p:nvSpPr>
        <p:spPr bwMode="auto">
          <a:xfrm>
            <a:off x="2338532" y="692093"/>
            <a:ext cx="7338869" cy="769441"/>
          </a:xfrm>
          <a:prstGeom prst="rect">
            <a:avLst/>
          </a:prstGeom>
          <a:noFill/>
          <a:ln w="9525">
            <a:noFill/>
            <a:miter lim="800000"/>
            <a:headEnd/>
            <a:tailEnd/>
          </a:ln>
        </p:spPr>
        <p:txBody>
          <a:bodyPr wrap="none">
            <a:spAutoFit/>
          </a:bodyPr>
          <a:lstStyle/>
          <a:p>
            <a:r>
              <a:rPr lang="en-US" sz="4400" dirty="0">
                <a:solidFill>
                  <a:srgbClr val="0000CC"/>
                </a:solidFill>
              </a:rPr>
              <a:t>Outline: Base Stock Policy</a:t>
            </a:r>
          </a:p>
        </p:txBody>
      </p:sp>
      <p:sp>
        <p:nvSpPr>
          <p:cNvPr id="23555" name="Text Box 3"/>
          <p:cNvSpPr txBox="1">
            <a:spLocks noChangeArrowheads="1"/>
          </p:cNvSpPr>
          <p:nvPr/>
        </p:nvSpPr>
        <p:spPr bwMode="auto">
          <a:xfrm>
            <a:off x="685800" y="2362200"/>
            <a:ext cx="6720686" cy="2893100"/>
          </a:xfrm>
          <a:prstGeom prst="rect">
            <a:avLst/>
          </a:prstGeom>
          <a:noFill/>
          <a:ln w="9525">
            <a:noFill/>
            <a:miter lim="800000"/>
            <a:headEnd/>
            <a:tailEnd/>
          </a:ln>
        </p:spPr>
        <p:txBody>
          <a:bodyPr wrap="none">
            <a:spAutoFit/>
          </a:bodyPr>
          <a:lstStyle/>
          <a:p>
            <a:pPr>
              <a:buFont typeface="Arial" pitchFamily="34" charset="0"/>
              <a:buChar char="•"/>
            </a:pPr>
            <a:r>
              <a:rPr lang="en-US" sz="3200" dirty="0"/>
              <a:t>  Introduction</a:t>
            </a:r>
          </a:p>
          <a:p>
            <a:pPr>
              <a:buFontTx/>
              <a:buChar char="•"/>
            </a:pPr>
            <a:endParaRPr lang="en-US" sz="1800" dirty="0"/>
          </a:p>
          <a:p>
            <a:pPr>
              <a:buFontTx/>
              <a:buChar char="•"/>
            </a:pPr>
            <a:r>
              <a:rPr lang="en-US" sz="3200" dirty="0"/>
              <a:t>  Base stock for </a:t>
            </a:r>
            <a:r>
              <a:rPr lang="en-US" sz="3200" dirty="0">
                <a:solidFill>
                  <a:srgbClr val="FF0000"/>
                </a:solidFill>
              </a:rPr>
              <a:t>SL</a:t>
            </a:r>
            <a:r>
              <a:rPr lang="en-US" sz="3200" dirty="0"/>
              <a:t> requirements</a:t>
            </a:r>
          </a:p>
          <a:p>
            <a:pPr>
              <a:buFontTx/>
              <a:buChar char="•"/>
            </a:pPr>
            <a:endParaRPr lang="en-US" sz="1800" dirty="0"/>
          </a:p>
          <a:p>
            <a:pPr>
              <a:buFontTx/>
              <a:buChar char="•"/>
            </a:pPr>
            <a:r>
              <a:rPr lang="en-US" sz="3200" dirty="0"/>
              <a:t>  Other performance measures</a:t>
            </a:r>
          </a:p>
          <a:p>
            <a:endParaRPr lang="en-US" sz="1800" dirty="0"/>
          </a:p>
          <a:p>
            <a:pPr>
              <a:buFontTx/>
              <a:buChar char="•"/>
            </a:pPr>
            <a:r>
              <a:rPr lang="en-US" sz="3200" dirty="0"/>
              <a:t>  Managerial Insights</a:t>
            </a:r>
          </a:p>
        </p:txBody>
      </p:sp>
      <p:sp>
        <p:nvSpPr>
          <p:cNvPr id="2" name="TextBox 1"/>
          <p:cNvSpPr txBox="1"/>
          <p:nvPr/>
        </p:nvSpPr>
        <p:spPr>
          <a:xfrm>
            <a:off x="3429001" y="1487399"/>
            <a:ext cx="5418471" cy="523220"/>
          </a:xfrm>
          <a:prstGeom prst="rect">
            <a:avLst/>
          </a:prstGeom>
          <a:noFill/>
        </p:spPr>
        <p:txBody>
          <a:bodyPr wrap="none" rtlCol="0">
            <a:spAutoFit/>
          </a:bodyPr>
          <a:lstStyle/>
          <a:p>
            <a:r>
              <a:rPr lang="en-US" sz="2800" dirty="0">
                <a:solidFill>
                  <a:srgbClr val="00B0F0"/>
                </a:solidFill>
              </a:rPr>
              <a:t>(also called </a:t>
            </a:r>
            <a:r>
              <a:rPr lang="en-US" sz="2800" i="1" u="sng" dirty="0">
                <a:solidFill>
                  <a:srgbClr val="FF0000"/>
                </a:solidFill>
              </a:rPr>
              <a:t>order up-to</a:t>
            </a:r>
            <a:r>
              <a:rPr lang="en-US" sz="2800" i="1" dirty="0">
                <a:solidFill>
                  <a:srgbClr val="FF0000"/>
                </a:solidFill>
              </a:rPr>
              <a:t> </a:t>
            </a:r>
            <a:r>
              <a:rPr lang="en-US" sz="2800" dirty="0">
                <a:solidFill>
                  <a:srgbClr val="00B0F0"/>
                </a:solidFill>
              </a:rPr>
              <a:t>policy)</a:t>
            </a:r>
          </a:p>
        </p:txBody>
      </p:sp>
    </p:spTree>
    <p:extLst>
      <p:ext uri="{BB962C8B-B14F-4D97-AF65-F5344CB8AC3E}">
        <p14:creationId xmlns:p14="http://schemas.microsoft.com/office/powerpoint/2010/main" val="1941119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3"/>
          <p:cNvSpPr>
            <a:spLocks noGrp="1" noChangeArrowheads="1"/>
          </p:cNvSpPr>
          <p:nvPr>
            <p:ph type="body" idx="1"/>
          </p:nvPr>
        </p:nvSpPr>
        <p:spPr bwMode="auto">
          <a:xfrm>
            <a:off x="533400" y="1828800"/>
            <a:ext cx="11430000" cy="4765249"/>
          </a:xfrm>
          <a:noFill/>
          <a:ln>
            <a:miter lim="800000"/>
            <a:headEnd/>
            <a:tailEnd/>
          </a:ln>
        </p:spPr>
        <p:txBody>
          <a:bodyPr vert="horz" wrap="square" lIns="91440" tIns="45720" rIns="91440" bIns="45720" numCol="1" anchor="t" anchorCtr="0" compatLnSpc="1">
            <a:prstTxWarp prst="textNoShape">
              <a:avLst/>
            </a:prstTxWarp>
          </a:bodyPr>
          <a:lstStyle/>
          <a:p>
            <a:pPr eaLnBrk="1" hangingPunct="1">
              <a:lnSpc>
                <a:spcPct val="90000"/>
              </a:lnSpc>
            </a:pPr>
            <a:r>
              <a:rPr lang="en-US" sz="2400" b="1" dirty="0">
                <a:solidFill>
                  <a:srgbClr val="A50021"/>
                </a:solidFill>
              </a:rPr>
              <a:t>On-order inventory / pipeline inventory </a:t>
            </a:r>
            <a:r>
              <a:rPr lang="en-US" sz="2400" b="1" dirty="0">
                <a:solidFill>
                  <a:srgbClr val="009900"/>
                </a:solidFill>
              </a:rPr>
              <a:t>= the number of units that have been ordered but have not been received.</a:t>
            </a:r>
          </a:p>
          <a:p>
            <a:pPr eaLnBrk="1" hangingPunct="1">
              <a:lnSpc>
                <a:spcPct val="90000"/>
              </a:lnSpc>
            </a:pPr>
            <a:endParaRPr lang="en-US" sz="800" b="1" dirty="0"/>
          </a:p>
          <a:p>
            <a:pPr eaLnBrk="1" hangingPunct="1">
              <a:lnSpc>
                <a:spcPct val="90000"/>
              </a:lnSpc>
            </a:pPr>
            <a:r>
              <a:rPr lang="en-US" sz="2400" b="1" dirty="0">
                <a:solidFill>
                  <a:srgbClr val="A50021"/>
                </a:solidFill>
              </a:rPr>
              <a:t>On-hand inventory </a:t>
            </a:r>
            <a:r>
              <a:rPr lang="en-US" sz="2400" b="1" dirty="0">
                <a:solidFill>
                  <a:srgbClr val="009900"/>
                </a:solidFill>
              </a:rPr>
              <a:t>= the number of units physically in hand and ready to serve demand.</a:t>
            </a:r>
          </a:p>
          <a:p>
            <a:pPr eaLnBrk="1" hangingPunct="1">
              <a:lnSpc>
                <a:spcPct val="90000"/>
              </a:lnSpc>
            </a:pPr>
            <a:endParaRPr lang="en-US" sz="800" b="1" dirty="0"/>
          </a:p>
          <a:p>
            <a:pPr eaLnBrk="1" hangingPunct="1">
              <a:lnSpc>
                <a:spcPct val="90000"/>
              </a:lnSpc>
            </a:pPr>
            <a:r>
              <a:rPr lang="en-US" sz="2400" b="1" dirty="0">
                <a:solidFill>
                  <a:srgbClr val="A50021"/>
                </a:solidFill>
              </a:rPr>
              <a:t>Backorder</a:t>
            </a:r>
            <a:r>
              <a:rPr lang="en-US" sz="2400" b="1" dirty="0"/>
              <a:t> </a:t>
            </a:r>
            <a:r>
              <a:rPr lang="en-US" sz="2400" b="1" dirty="0">
                <a:solidFill>
                  <a:srgbClr val="009900"/>
                </a:solidFill>
              </a:rPr>
              <a:t>= the amount of demand yet to be satisfied:</a:t>
            </a:r>
          </a:p>
          <a:p>
            <a:pPr lvl="1" eaLnBrk="1" hangingPunct="1">
              <a:lnSpc>
                <a:spcPct val="90000"/>
              </a:lnSpc>
            </a:pPr>
            <a:r>
              <a:rPr lang="en-US" sz="2000" b="1" dirty="0"/>
              <a:t>All backordered demand is eventually filled (no lost sales)</a:t>
            </a:r>
          </a:p>
          <a:p>
            <a:pPr marL="0" indent="0" eaLnBrk="1" hangingPunct="1">
              <a:lnSpc>
                <a:spcPct val="90000"/>
              </a:lnSpc>
              <a:buNone/>
            </a:pPr>
            <a:endParaRPr lang="en-US" sz="800" b="1" dirty="0"/>
          </a:p>
          <a:p>
            <a:pPr eaLnBrk="1" hangingPunct="1">
              <a:lnSpc>
                <a:spcPct val="90000"/>
              </a:lnSpc>
            </a:pPr>
            <a:r>
              <a:rPr lang="en-US" sz="2400" b="1" dirty="0">
                <a:solidFill>
                  <a:srgbClr val="A50021"/>
                </a:solidFill>
              </a:rPr>
              <a:t>Inventory position </a:t>
            </a:r>
            <a:r>
              <a:rPr lang="en-US" sz="2400" b="1" dirty="0">
                <a:solidFill>
                  <a:srgbClr val="009900"/>
                </a:solidFill>
              </a:rPr>
              <a:t>= On-order inventory + On-hand inventory – Backorders</a:t>
            </a:r>
          </a:p>
          <a:p>
            <a:pPr eaLnBrk="1" hangingPunct="1">
              <a:lnSpc>
                <a:spcPct val="90000"/>
              </a:lnSpc>
            </a:pPr>
            <a:endParaRPr lang="en-US" sz="800" b="1" dirty="0">
              <a:solidFill>
                <a:srgbClr val="A50021"/>
              </a:solidFill>
            </a:endParaRPr>
          </a:p>
          <a:p>
            <a:pPr eaLnBrk="1" hangingPunct="1">
              <a:lnSpc>
                <a:spcPct val="90000"/>
              </a:lnSpc>
            </a:pPr>
            <a:r>
              <a:rPr lang="en-US" sz="2400" b="1" dirty="0">
                <a:solidFill>
                  <a:srgbClr val="A50021"/>
                </a:solidFill>
              </a:rPr>
              <a:t>Inventory level </a:t>
            </a:r>
            <a:r>
              <a:rPr lang="en-US" sz="2400" b="1" dirty="0">
                <a:solidFill>
                  <a:srgbClr val="009900"/>
                </a:solidFill>
              </a:rPr>
              <a:t>= On-hand inventory – Backorders</a:t>
            </a:r>
          </a:p>
          <a:p>
            <a:pPr eaLnBrk="1" hangingPunct="1">
              <a:lnSpc>
                <a:spcPct val="90000"/>
              </a:lnSpc>
            </a:pPr>
            <a:endParaRPr lang="en-US" sz="800" b="1" dirty="0"/>
          </a:p>
          <a:p>
            <a:pPr eaLnBrk="1" hangingPunct="1">
              <a:lnSpc>
                <a:spcPct val="90000"/>
              </a:lnSpc>
            </a:pPr>
            <a:r>
              <a:rPr lang="en-US" sz="2400" b="1" dirty="0">
                <a:solidFill>
                  <a:srgbClr val="A50021"/>
                </a:solidFill>
              </a:rPr>
              <a:t>Order up-to level, s</a:t>
            </a:r>
          </a:p>
          <a:p>
            <a:pPr lvl="1" eaLnBrk="1" hangingPunct="1">
              <a:lnSpc>
                <a:spcPct val="90000"/>
              </a:lnSpc>
            </a:pPr>
            <a:r>
              <a:rPr lang="en-US" sz="2000" b="1" dirty="0"/>
              <a:t>the maximum inventory position we allow, also called the base stock level.</a:t>
            </a:r>
          </a:p>
        </p:txBody>
      </p:sp>
      <p:sp>
        <p:nvSpPr>
          <p:cNvPr id="4" name="Rectangle 4"/>
          <p:cNvSpPr txBox="1">
            <a:spLocks noChangeArrowheads="1"/>
          </p:cNvSpPr>
          <p:nvPr/>
        </p:nvSpPr>
        <p:spPr bwMode="auto">
          <a:xfrm>
            <a:off x="381000" y="609600"/>
            <a:ext cx="11125200" cy="838200"/>
          </a:xfrm>
          <a:prstGeom prst="rect">
            <a:avLst/>
          </a:prstGeom>
          <a:noFill/>
          <a:ln>
            <a:miter lim="800000"/>
            <a:headEnd/>
            <a:tailEnd/>
          </a:ln>
        </p:spPr>
        <p:txBody>
          <a:bodyPr vert="horz" wrap="square" lIns="90488" tIns="44450" rIns="90488" bIns="44450" numCol="1" anchor="b"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US" dirty="0"/>
              <a:t>The Definitions: </a:t>
            </a:r>
            <a:r>
              <a:rPr lang="en-US" b="1" kern="0" dirty="0">
                <a:solidFill>
                  <a:srgbClr val="0000CC"/>
                </a:solidFill>
                <a:cs typeface="Arial" charset="0"/>
              </a:rPr>
              <a:t>Order up-to Policy</a:t>
            </a:r>
          </a:p>
        </p:txBody>
      </p:sp>
    </p:spTree>
    <p:extLst>
      <p:ext uri="{BB962C8B-B14F-4D97-AF65-F5344CB8AC3E}">
        <p14:creationId xmlns:p14="http://schemas.microsoft.com/office/powerpoint/2010/main" val="3431713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6627">
                                            <p:bg/>
                                          </p:spTgt>
                                        </p:tgtEl>
                                        <p:attrNameLst>
                                          <p:attrName>style.visibility</p:attrName>
                                        </p:attrNameLst>
                                      </p:cBhvr>
                                      <p:to>
                                        <p:strVal val="visible"/>
                                      </p:to>
                                    </p:set>
                                    <p:anim calcmode="lin" valueType="num">
                                      <p:cBhvr additive="base">
                                        <p:cTn id="7" dur="500" fill="hold"/>
                                        <p:tgtEl>
                                          <p:spTgt spid="26627">
                                            <p:bg/>
                                          </p:spTgt>
                                        </p:tgtEl>
                                        <p:attrNameLst>
                                          <p:attrName>ppt_x</p:attrName>
                                        </p:attrNameLst>
                                      </p:cBhvr>
                                      <p:tavLst>
                                        <p:tav tm="0">
                                          <p:val>
                                            <p:strVal val="0-#ppt_w/2"/>
                                          </p:val>
                                        </p:tav>
                                        <p:tav tm="100000">
                                          <p:val>
                                            <p:strVal val="#ppt_x"/>
                                          </p:val>
                                        </p:tav>
                                      </p:tavLst>
                                    </p:anim>
                                    <p:anim calcmode="lin" valueType="num">
                                      <p:cBhvr additive="base">
                                        <p:cTn id="8" dur="500" fill="hold"/>
                                        <p:tgtEl>
                                          <p:spTgt spid="26627">
                                            <p:bg/>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6627">
                                            <p:txEl>
                                              <p:pRg st="0" end="0"/>
                                            </p:txEl>
                                          </p:spTgt>
                                        </p:tgtEl>
                                        <p:attrNameLst>
                                          <p:attrName>style.visibility</p:attrName>
                                        </p:attrNameLst>
                                      </p:cBhvr>
                                      <p:to>
                                        <p:strVal val="visible"/>
                                      </p:to>
                                    </p:set>
                                    <p:anim calcmode="lin" valueType="num">
                                      <p:cBhvr additive="base">
                                        <p:cTn id="13" dur="500" fill="hold"/>
                                        <p:tgtEl>
                                          <p:spTgt spid="26627">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662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6627">
                                            <p:txEl>
                                              <p:pRg st="2" end="2"/>
                                            </p:txEl>
                                          </p:spTgt>
                                        </p:tgtEl>
                                        <p:attrNameLst>
                                          <p:attrName>style.visibility</p:attrName>
                                        </p:attrNameLst>
                                      </p:cBhvr>
                                      <p:to>
                                        <p:strVal val="visible"/>
                                      </p:to>
                                    </p:set>
                                    <p:anim calcmode="lin" valueType="num">
                                      <p:cBhvr additive="base">
                                        <p:cTn id="19" dur="500" fill="hold"/>
                                        <p:tgtEl>
                                          <p:spTgt spid="26627">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662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6627">
                                            <p:txEl>
                                              <p:pRg st="4" end="4"/>
                                            </p:txEl>
                                          </p:spTgt>
                                        </p:tgtEl>
                                        <p:attrNameLst>
                                          <p:attrName>style.visibility</p:attrName>
                                        </p:attrNameLst>
                                      </p:cBhvr>
                                      <p:to>
                                        <p:strVal val="visible"/>
                                      </p:to>
                                    </p:set>
                                    <p:anim calcmode="lin" valueType="num">
                                      <p:cBhvr additive="base">
                                        <p:cTn id="25" dur="500" fill="hold"/>
                                        <p:tgtEl>
                                          <p:spTgt spid="26627">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6627">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6627">
                                            <p:txEl>
                                              <p:pRg st="5" end="5"/>
                                            </p:txEl>
                                          </p:spTgt>
                                        </p:tgtEl>
                                        <p:attrNameLst>
                                          <p:attrName>style.visibility</p:attrName>
                                        </p:attrNameLst>
                                      </p:cBhvr>
                                      <p:to>
                                        <p:strVal val="visible"/>
                                      </p:to>
                                    </p:set>
                                    <p:anim calcmode="lin" valueType="num">
                                      <p:cBhvr additive="base">
                                        <p:cTn id="31" dur="500" fill="hold"/>
                                        <p:tgtEl>
                                          <p:spTgt spid="26627">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6627">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6627">
                                            <p:txEl>
                                              <p:pRg st="7" end="7"/>
                                            </p:txEl>
                                          </p:spTgt>
                                        </p:tgtEl>
                                        <p:attrNameLst>
                                          <p:attrName>style.visibility</p:attrName>
                                        </p:attrNameLst>
                                      </p:cBhvr>
                                      <p:to>
                                        <p:strVal val="visible"/>
                                      </p:to>
                                    </p:set>
                                    <p:anim calcmode="lin" valueType="num">
                                      <p:cBhvr additive="base">
                                        <p:cTn id="37" dur="500" fill="hold"/>
                                        <p:tgtEl>
                                          <p:spTgt spid="26627">
                                            <p:txEl>
                                              <p:pRg st="7" end="7"/>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6627">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6627">
                                            <p:txEl>
                                              <p:pRg st="9" end="9"/>
                                            </p:txEl>
                                          </p:spTgt>
                                        </p:tgtEl>
                                        <p:attrNameLst>
                                          <p:attrName>style.visibility</p:attrName>
                                        </p:attrNameLst>
                                      </p:cBhvr>
                                      <p:to>
                                        <p:strVal val="visible"/>
                                      </p:to>
                                    </p:set>
                                    <p:anim calcmode="lin" valueType="num">
                                      <p:cBhvr additive="base">
                                        <p:cTn id="43" dur="500" fill="hold"/>
                                        <p:tgtEl>
                                          <p:spTgt spid="26627">
                                            <p:txEl>
                                              <p:pRg st="9" end="9"/>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26627">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26627">
                                            <p:txEl>
                                              <p:pRg st="11" end="11"/>
                                            </p:txEl>
                                          </p:spTgt>
                                        </p:tgtEl>
                                        <p:attrNameLst>
                                          <p:attrName>style.visibility</p:attrName>
                                        </p:attrNameLst>
                                      </p:cBhvr>
                                      <p:to>
                                        <p:strVal val="visible"/>
                                      </p:to>
                                    </p:set>
                                    <p:anim calcmode="lin" valueType="num">
                                      <p:cBhvr additive="base">
                                        <p:cTn id="49" dur="500" fill="hold"/>
                                        <p:tgtEl>
                                          <p:spTgt spid="26627">
                                            <p:txEl>
                                              <p:pRg st="11" end="11"/>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26627">
                                            <p:txEl>
                                              <p:pRg st="11" end="11"/>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26627">
                                            <p:txEl>
                                              <p:pRg st="12" end="12"/>
                                            </p:txEl>
                                          </p:spTgt>
                                        </p:tgtEl>
                                        <p:attrNameLst>
                                          <p:attrName>style.visibility</p:attrName>
                                        </p:attrNameLst>
                                      </p:cBhvr>
                                      <p:to>
                                        <p:strVal val="visible"/>
                                      </p:to>
                                    </p:set>
                                    <p:anim calcmode="lin" valueType="num">
                                      <p:cBhvr additive="base">
                                        <p:cTn id="55" dur="500" fill="hold"/>
                                        <p:tgtEl>
                                          <p:spTgt spid="26627">
                                            <p:txEl>
                                              <p:pRg st="12" end="12"/>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26627">
                                            <p:txEl>
                                              <p:pRg st="12" end="1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build="p" bldLvl="5"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1478" name="Text Box 6"/>
          <p:cNvSpPr txBox="1">
            <a:spLocks noChangeArrowheads="1"/>
          </p:cNvSpPr>
          <p:nvPr/>
        </p:nvSpPr>
        <p:spPr bwMode="auto">
          <a:xfrm>
            <a:off x="533400" y="2150146"/>
            <a:ext cx="10820400" cy="3477875"/>
          </a:xfrm>
          <a:prstGeom prst="rect">
            <a:avLst/>
          </a:prstGeom>
          <a:noFill/>
          <a:ln w="9525">
            <a:noFill/>
            <a:miter lim="800000"/>
            <a:headEnd/>
            <a:tailEnd/>
          </a:ln>
        </p:spPr>
        <p:txBody>
          <a:bodyPr wrap="square">
            <a:spAutoFit/>
          </a:bodyPr>
          <a:lstStyle/>
          <a:p>
            <a:pPr>
              <a:buFontTx/>
              <a:buChar char="•"/>
            </a:pPr>
            <a:r>
              <a:rPr lang="en-US" sz="2800" dirty="0">
                <a:solidFill>
                  <a:srgbClr val="C00000"/>
                </a:solidFill>
                <a:cs typeface="Arial" charset="0"/>
              </a:rPr>
              <a:t>  Assumptions</a:t>
            </a:r>
            <a:endParaRPr lang="en-US" dirty="0">
              <a:solidFill>
                <a:srgbClr val="C00000"/>
              </a:solidFill>
              <a:cs typeface="Arial" charset="0"/>
            </a:endParaRPr>
          </a:p>
          <a:p>
            <a:pPr lvl="1">
              <a:buFontTx/>
              <a:buChar char="–"/>
            </a:pPr>
            <a:r>
              <a:rPr lang="en-US" dirty="0">
                <a:cs typeface="Arial" charset="0"/>
              </a:rPr>
              <a:t>  review at fixed and regular time intervals of T (called one period)</a:t>
            </a:r>
          </a:p>
          <a:p>
            <a:pPr lvl="1">
              <a:buFontTx/>
              <a:buChar char="–"/>
            </a:pPr>
            <a:endParaRPr lang="en-US" sz="400" dirty="0">
              <a:cs typeface="Arial" charset="0"/>
            </a:endParaRPr>
          </a:p>
          <a:p>
            <a:pPr lvl="1">
              <a:buFontTx/>
              <a:buChar char="–"/>
            </a:pPr>
            <a:r>
              <a:rPr lang="en-US" dirty="0">
                <a:cs typeface="Arial" charset="0"/>
              </a:rPr>
              <a:t>  random demand (D), no setup cost of ordering, fixed lead-time (L)</a:t>
            </a:r>
          </a:p>
          <a:p>
            <a:pPr lvl="1"/>
            <a:endParaRPr lang="en-US" sz="400" dirty="0">
              <a:cs typeface="Arial" charset="0"/>
            </a:endParaRPr>
          </a:p>
          <a:p>
            <a:pPr lvl="1">
              <a:buFontTx/>
              <a:buChar char="–"/>
            </a:pPr>
            <a:r>
              <a:rPr lang="en-US" dirty="0">
                <a:cs typeface="Arial" charset="0"/>
              </a:rPr>
              <a:t>  objective: minimize total cost, meet </a:t>
            </a:r>
            <a:r>
              <a:rPr lang="en-US" dirty="0">
                <a:solidFill>
                  <a:srgbClr val="0070C0"/>
                </a:solidFill>
                <a:cs typeface="Arial" charset="0"/>
              </a:rPr>
              <a:t>SL requirements</a:t>
            </a:r>
          </a:p>
          <a:p>
            <a:pPr lvl="2">
              <a:buFont typeface="Wingdings" pitchFamily="2" charset="2"/>
              <a:buChar char="v"/>
            </a:pPr>
            <a:endParaRPr lang="en-US" sz="400" dirty="0">
              <a:solidFill>
                <a:srgbClr val="0070C0"/>
              </a:solidFill>
              <a:cs typeface="Arial" charset="0"/>
            </a:endParaRPr>
          </a:p>
          <a:p>
            <a:pPr lvl="1"/>
            <a:endParaRPr lang="en-US" sz="1600" dirty="0">
              <a:solidFill>
                <a:srgbClr val="008000"/>
              </a:solidFill>
              <a:cs typeface="Arial" charset="0"/>
            </a:endParaRPr>
          </a:p>
          <a:p>
            <a:pPr lvl="1"/>
            <a:endParaRPr lang="en-US" sz="1600" dirty="0">
              <a:solidFill>
                <a:srgbClr val="008000"/>
              </a:solidFill>
              <a:cs typeface="Arial" charset="0"/>
            </a:endParaRPr>
          </a:p>
          <a:p>
            <a:pPr>
              <a:buFontTx/>
              <a:buChar char="•"/>
            </a:pPr>
            <a:r>
              <a:rPr lang="en-US" sz="2800" dirty="0">
                <a:solidFill>
                  <a:srgbClr val="C00000"/>
                </a:solidFill>
                <a:cs typeface="Arial" charset="0"/>
              </a:rPr>
              <a:t>  Policy</a:t>
            </a:r>
            <a:endParaRPr lang="en-US" dirty="0">
              <a:solidFill>
                <a:srgbClr val="C00000"/>
              </a:solidFill>
              <a:cs typeface="Arial" charset="0"/>
            </a:endParaRPr>
          </a:p>
          <a:p>
            <a:pPr lvl="1">
              <a:buFontTx/>
              <a:buChar char="–"/>
            </a:pPr>
            <a:r>
              <a:rPr lang="en-US" dirty="0">
                <a:cs typeface="Arial" charset="0"/>
              </a:rPr>
              <a:t>  review at fixed intervals</a:t>
            </a:r>
          </a:p>
          <a:p>
            <a:pPr lvl="1">
              <a:buFontTx/>
              <a:buChar char="–"/>
            </a:pPr>
            <a:r>
              <a:rPr lang="en-US" dirty="0">
                <a:cs typeface="Arial" charset="0"/>
              </a:rPr>
              <a:t>  whenever inventory position (IP) is blow </a:t>
            </a:r>
            <a:r>
              <a:rPr lang="en-US" i="1" dirty="0">
                <a:solidFill>
                  <a:srgbClr val="009900"/>
                </a:solidFill>
                <a:cs typeface="Arial" charset="0"/>
              </a:rPr>
              <a:t>s</a:t>
            </a:r>
            <a:r>
              <a:rPr lang="en-US" dirty="0">
                <a:cs typeface="Arial" charset="0"/>
              </a:rPr>
              <a:t>, order up to </a:t>
            </a:r>
            <a:r>
              <a:rPr lang="en-US" i="1" dirty="0">
                <a:solidFill>
                  <a:srgbClr val="009900"/>
                </a:solidFill>
                <a:cs typeface="Arial" charset="0"/>
              </a:rPr>
              <a:t>s</a:t>
            </a:r>
          </a:p>
        </p:txBody>
      </p:sp>
      <p:sp>
        <p:nvSpPr>
          <p:cNvPr id="5" name="TextBox 4"/>
          <p:cNvSpPr txBox="1"/>
          <p:nvPr/>
        </p:nvSpPr>
        <p:spPr>
          <a:xfrm>
            <a:off x="2514600" y="5920409"/>
            <a:ext cx="6096000" cy="707886"/>
          </a:xfrm>
          <a:prstGeom prst="rect">
            <a:avLst/>
          </a:prstGeom>
          <a:solidFill>
            <a:schemeClr val="bg1">
              <a:lumMod val="85000"/>
            </a:schemeClr>
          </a:solidFill>
        </p:spPr>
        <p:txBody>
          <a:bodyPr wrap="square" rtlCol="0">
            <a:spAutoFit/>
          </a:bodyPr>
          <a:lstStyle/>
          <a:p>
            <a:r>
              <a:rPr lang="en-US" sz="2000" dirty="0">
                <a:solidFill>
                  <a:srgbClr val="FF0000"/>
                </a:solidFill>
              </a:rPr>
              <a:t>The units of D, L, T are in days, weeks, etc.</a:t>
            </a:r>
          </a:p>
          <a:p>
            <a:r>
              <a:rPr lang="en-US" sz="2000" dirty="0">
                <a:solidFill>
                  <a:srgbClr val="FF0000"/>
                </a:solidFill>
              </a:rPr>
              <a:t>Length of one </a:t>
            </a:r>
            <a:r>
              <a:rPr lang="en-US" sz="2000" u="sng" dirty="0">
                <a:solidFill>
                  <a:srgbClr val="FF0000"/>
                </a:solidFill>
              </a:rPr>
              <a:t>period</a:t>
            </a:r>
            <a:r>
              <a:rPr lang="en-US" sz="2000" dirty="0">
                <a:solidFill>
                  <a:srgbClr val="FF0000"/>
                </a:solidFill>
              </a:rPr>
              <a:t> = T days, or T weeks, etc.</a:t>
            </a:r>
          </a:p>
        </p:txBody>
      </p:sp>
      <p:sp>
        <p:nvSpPr>
          <p:cNvPr id="7" name="Rectangle 4"/>
          <p:cNvSpPr>
            <a:spLocks noGrp="1" noChangeArrowheads="1"/>
          </p:cNvSpPr>
          <p:nvPr>
            <p:ph type="title"/>
          </p:nvPr>
        </p:nvSpPr>
        <p:spPr bwMode="auto">
          <a:xfrm>
            <a:off x="533400" y="304800"/>
            <a:ext cx="11125200" cy="1524000"/>
          </a:xfrm>
          <a:noFill/>
          <a:ln>
            <a:miter lim="800000"/>
            <a:headEnd/>
            <a:tailEnd/>
          </a:ln>
        </p:spPr>
        <p:txBody>
          <a:bodyPr vert="horz" wrap="square" lIns="90488" tIns="44450" rIns="90488" bIns="44450" numCol="1" anchor="b" anchorCtr="0" compatLnSpc="1">
            <a:prstTxWarp prst="textNoShape">
              <a:avLst/>
            </a:prstTxWarp>
          </a:bodyPr>
          <a:lstStyle/>
          <a:p>
            <a:r>
              <a:rPr lang="en-US" b="1" dirty="0">
                <a:solidFill>
                  <a:srgbClr val="0000CC"/>
                </a:solidFill>
                <a:cs typeface="Arial" charset="0"/>
              </a:rPr>
              <a:t>Base Stock Model or </a:t>
            </a:r>
            <a:br>
              <a:rPr lang="en-US" b="1" dirty="0">
                <a:solidFill>
                  <a:srgbClr val="0000CC"/>
                </a:solidFill>
                <a:cs typeface="Arial" charset="0"/>
              </a:rPr>
            </a:br>
            <a:r>
              <a:rPr lang="en-US" b="1" dirty="0">
                <a:solidFill>
                  <a:srgbClr val="0000CC"/>
                </a:solidFill>
                <a:cs typeface="Arial" charset="0"/>
              </a:rPr>
              <a:t>Order up-to Model</a:t>
            </a:r>
          </a:p>
        </p:txBody>
      </p:sp>
    </p:spTree>
    <p:extLst>
      <p:ext uri="{BB962C8B-B14F-4D97-AF65-F5344CB8AC3E}">
        <p14:creationId xmlns:p14="http://schemas.microsoft.com/office/powerpoint/2010/main" val="3023310278"/>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01478">
                                            <p:txEl>
                                              <p:pRg st="0" end="0"/>
                                            </p:txEl>
                                          </p:spTgt>
                                        </p:tgtEl>
                                        <p:attrNameLst>
                                          <p:attrName>style.visibility</p:attrName>
                                        </p:attrNameLst>
                                      </p:cBhvr>
                                      <p:to>
                                        <p:strVal val="visible"/>
                                      </p:to>
                                    </p:set>
                                    <p:anim calcmode="lin" valueType="num">
                                      <p:cBhvr additive="base">
                                        <p:cTn id="7" dur="500" fill="hold"/>
                                        <p:tgtEl>
                                          <p:spTgt spid="1001478">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0147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001478">
                                            <p:txEl>
                                              <p:pRg st="1" end="1"/>
                                            </p:txEl>
                                          </p:spTgt>
                                        </p:tgtEl>
                                        <p:attrNameLst>
                                          <p:attrName>style.visibility</p:attrName>
                                        </p:attrNameLst>
                                      </p:cBhvr>
                                      <p:to>
                                        <p:strVal val="visible"/>
                                      </p:to>
                                    </p:set>
                                    <p:anim calcmode="lin" valueType="num">
                                      <p:cBhvr additive="base">
                                        <p:cTn id="13" dur="500" fill="hold"/>
                                        <p:tgtEl>
                                          <p:spTgt spid="1001478">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00147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001478">
                                            <p:txEl>
                                              <p:pRg st="3" end="3"/>
                                            </p:txEl>
                                          </p:spTgt>
                                        </p:tgtEl>
                                        <p:attrNameLst>
                                          <p:attrName>style.visibility</p:attrName>
                                        </p:attrNameLst>
                                      </p:cBhvr>
                                      <p:to>
                                        <p:strVal val="visible"/>
                                      </p:to>
                                    </p:set>
                                    <p:anim calcmode="lin" valueType="num">
                                      <p:cBhvr additive="base">
                                        <p:cTn id="19" dur="500" fill="hold"/>
                                        <p:tgtEl>
                                          <p:spTgt spid="1001478">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001478">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001478">
                                            <p:txEl>
                                              <p:pRg st="5" end="5"/>
                                            </p:txEl>
                                          </p:spTgt>
                                        </p:tgtEl>
                                        <p:attrNameLst>
                                          <p:attrName>style.visibility</p:attrName>
                                        </p:attrNameLst>
                                      </p:cBhvr>
                                      <p:to>
                                        <p:strVal val="visible"/>
                                      </p:to>
                                    </p:set>
                                    <p:anim calcmode="lin" valueType="num">
                                      <p:cBhvr additive="base">
                                        <p:cTn id="25" dur="500" fill="hold"/>
                                        <p:tgtEl>
                                          <p:spTgt spid="1001478">
                                            <p:txEl>
                                              <p:pRg st="5" end="5"/>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001478">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001478">
                                            <p:txEl>
                                              <p:pRg st="9" end="9"/>
                                            </p:txEl>
                                          </p:spTgt>
                                        </p:tgtEl>
                                        <p:attrNameLst>
                                          <p:attrName>style.visibility</p:attrName>
                                        </p:attrNameLst>
                                      </p:cBhvr>
                                      <p:to>
                                        <p:strVal val="visible"/>
                                      </p:to>
                                    </p:set>
                                    <p:anim calcmode="lin" valueType="num">
                                      <p:cBhvr additive="base">
                                        <p:cTn id="31" dur="500" fill="hold"/>
                                        <p:tgtEl>
                                          <p:spTgt spid="1001478">
                                            <p:txEl>
                                              <p:pRg st="9" end="9"/>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001478">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001478">
                                            <p:txEl>
                                              <p:pRg st="10" end="10"/>
                                            </p:txEl>
                                          </p:spTgt>
                                        </p:tgtEl>
                                        <p:attrNameLst>
                                          <p:attrName>style.visibility</p:attrName>
                                        </p:attrNameLst>
                                      </p:cBhvr>
                                      <p:to>
                                        <p:strVal val="visible"/>
                                      </p:to>
                                    </p:set>
                                    <p:anim calcmode="lin" valueType="num">
                                      <p:cBhvr additive="base">
                                        <p:cTn id="37" dur="500" fill="hold"/>
                                        <p:tgtEl>
                                          <p:spTgt spid="1001478">
                                            <p:txEl>
                                              <p:pRg st="10" end="10"/>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001478">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001478">
                                            <p:txEl>
                                              <p:pRg st="11" end="11"/>
                                            </p:txEl>
                                          </p:spTgt>
                                        </p:tgtEl>
                                        <p:attrNameLst>
                                          <p:attrName>style.visibility</p:attrName>
                                        </p:attrNameLst>
                                      </p:cBhvr>
                                      <p:to>
                                        <p:strVal val="visible"/>
                                      </p:to>
                                    </p:set>
                                    <p:anim calcmode="lin" valueType="num">
                                      <p:cBhvr additive="base">
                                        <p:cTn id="43" dur="500" fill="hold"/>
                                        <p:tgtEl>
                                          <p:spTgt spid="1001478">
                                            <p:txEl>
                                              <p:pRg st="11" end="11"/>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1001478">
                                            <p:txEl>
                                              <p:pRg st="11" end="11"/>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6" presetClass="entr" presetSubtype="16" fill="hold" grpId="0" nodeType="click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circle(in)">
                                      <p:cBhvr>
                                        <p:cTn id="49"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1478" grpId="0" uiExpand="1" build="p" bldLvl="5" autoUpdateAnimBg="0"/>
      <p:bldP spid="5"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01477" name="Group 1001476"/>
          <p:cNvGrpSpPr/>
          <p:nvPr/>
        </p:nvGrpSpPr>
        <p:grpSpPr>
          <a:xfrm>
            <a:off x="5715000" y="4038600"/>
            <a:ext cx="3505200" cy="609600"/>
            <a:chOff x="4808400" y="4038600"/>
            <a:chExt cx="3505200" cy="609600"/>
          </a:xfrm>
        </p:grpSpPr>
        <p:sp>
          <p:nvSpPr>
            <p:cNvPr id="29" name="Rectangle 28"/>
            <p:cNvSpPr/>
            <p:nvPr/>
          </p:nvSpPr>
          <p:spPr bwMode="auto">
            <a:xfrm>
              <a:off x="4808400" y="4419600"/>
              <a:ext cx="3505200" cy="228600"/>
            </a:xfrm>
            <a:prstGeom prst="rect">
              <a:avLst/>
            </a:prstGeom>
            <a:solidFill>
              <a:schemeClr val="tx2">
                <a:lumMod val="20000"/>
                <a:lumOff val="8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1" i="0" u="none" strike="noStrike" cap="none" normalizeH="0" baseline="0">
                <a:ln>
                  <a:noFill/>
                </a:ln>
                <a:solidFill>
                  <a:schemeClr val="tx1"/>
                </a:solidFill>
                <a:effectLst/>
                <a:latin typeface="Arial" charset="0"/>
              </a:endParaRPr>
            </a:p>
          </p:txBody>
        </p:sp>
        <p:sp>
          <p:nvSpPr>
            <p:cNvPr id="1001476" name="TextBox 1001475"/>
            <p:cNvSpPr txBox="1"/>
            <p:nvPr/>
          </p:nvSpPr>
          <p:spPr>
            <a:xfrm>
              <a:off x="6019800" y="4038600"/>
              <a:ext cx="1399742" cy="461665"/>
            </a:xfrm>
            <a:prstGeom prst="rect">
              <a:avLst/>
            </a:prstGeom>
            <a:noFill/>
          </p:spPr>
          <p:txBody>
            <a:bodyPr wrap="none" rtlCol="0">
              <a:spAutoFit/>
            </a:bodyPr>
            <a:lstStyle/>
            <a:p>
              <a:r>
                <a:rPr lang="en-US" dirty="0">
                  <a:solidFill>
                    <a:schemeClr val="tx2">
                      <a:lumMod val="75000"/>
                    </a:schemeClr>
                  </a:solidFill>
                </a:rPr>
                <a:t>Demand</a:t>
              </a:r>
            </a:p>
          </p:txBody>
        </p:sp>
      </p:grpSp>
      <p:sp>
        <p:nvSpPr>
          <p:cNvPr id="7" name="Rectangle 4"/>
          <p:cNvSpPr>
            <a:spLocks noGrp="1" noChangeArrowheads="1"/>
          </p:cNvSpPr>
          <p:nvPr>
            <p:ph type="title"/>
          </p:nvPr>
        </p:nvSpPr>
        <p:spPr bwMode="auto">
          <a:xfrm>
            <a:off x="533400" y="381000"/>
            <a:ext cx="11125200" cy="990600"/>
          </a:xfrm>
          <a:noFill/>
          <a:ln>
            <a:miter lim="800000"/>
            <a:headEnd/>
            <a:tailEnd/>
          </a:ln>
        </p:spPr>
        <p:txBody>
          <a:bodyPr vert="horz" wrap="square" lIns="90488" tIns="44450" rIns="90488" bIns="44450" numCol="1" anchor="b" anchorCtr="0" compatLnSpc="1">
            <a:prstTxWarp prst="textNoShape">
              <a:avLst/>
            </a:prstTxWarp>
          </a:bodyPr>
          <a:lstStyle/>
          <a:p>
            <a:r>
              <a:rPr lang="en-US" b="1" dirty="0">
                <a:solidFill>
                  <a:srgbClr val="0000CC"/>
                </a:solidFill>
                <a:cs typeface="Arial" charset="0"/>
              </a:rPr>
              <a:t>Base Stock Policy or Order up-to Policy</a:t>
            </a:r>
          </a:p>
        </p:txBody>
      </p:sp>
      <p:cxnSp>
        <p:nvCxnSpPr>
          <p:cNvPr id="4" name="Straight Arrow Connector 3"/>
          <p:cNvCxnSpPr/>
          <p:nvPr/>
        </p:nvCxnSpPr>
        <p:spPr bwMode="auto">
          <a:xfrm>
            <a:off x="533400" y="4495800"/>
            <a:ext cx="10972800" cy="76200"/>
          </a:xfrm>
          <a:prstGeom prst="straightConnector1">
            <a:avLst/>
          </a:prstGeom>
          <a:solidFill>
            <a:schemeClr val="accent1"/>
          </a:solidFill>
          <a:ln w="38100" cap="flat" cmpd="sng" algn="ctr">
            <a:solidFill>
              <a:schemeClr val="tx1"/>
            </a:solidFill>
            <a:prstDash val="solid"/>
            <a:round/>
            <a:headEnd type="triangle" w="med" len="med"/>
            <a:tailEnd type="triangle" w="med" len="med"/>
          </a:ln>
          <a:effectLst/>
        </p:spPr>
      </p:cxnSp>
      <p:cxnSp>
        <p:nvCxnSpPr>
          <p:cNvPr id="8" name="Straight Connector 7"/>
          <p:cNvCxnSpPr/>
          <p:nvPr/>
        </p:nvCxnSpPr>
        <p:spPr bwMode="auto">
          <a:xfrm>
            <a:off x="2209800" y="4267200"/>
            <a:ext cx="0" cy="457200"/>
          </a:xfrm>
          <a:prstGeom prst="line">
            <a:avLst/>
          </a:prstGeom>
          <a:solidFill>
            <a:schemeClr val="accent1"/>
          </a:solidFill>
          <a:ln w="28575" cap="flat" cmpd="sng" algn="ctr">
            <a:solidFill>
              <a:srgbClr val="FF0000"/>
            </a:solidFill>
            <a:prstDash val="solid"/>
            <a:round/>
            <a:headEnd type="none" w="med" len="med"/>
            <a:tailEnd type="none" w="med" len="med"/>
          </a:ln>
          <a:effectLst/>
        </p:spPr>
      </p:cxnSp>
      <p:cxnSp>
        <p:nvCxnSpPr>
          <p:cNvPr id="10" name="Straight Connector 9"/>
          <p:cNvCxnSpPr/>
          <p:nvPr/>
        </p:nvCxnSpPr>
        <p:spPr bwMode="auto">
          <a:xfrm>
            <a:off x="9372600" y="4267200"/>
            <a:ext cx="0" cy="457200"/>
          </a:xfrm>
          <a:prstGeom prst="line">
            <a:avLst/>
          </a:prstGeom>
          <a:solidFill>
            <a:schemeClr val="accent1"/>
          </a:solidFill>
          <a:ln w="28575" cap="flat" cmpd="sng" algn="ctr">
            <a:solidFill>
              <a:srgbClr val="FF0000"/>
            </a:solidFill>
            <a:prstDash val="solid"/>
            <a:round/>
            <a:headEnd type="none" w="med" len="med"/>
            <a:tailEnd type="none" w="med" len="med"/>
          </a:ln>
          <a:effectLst/>
        </p:spPr>
      </p:cxnSp>
      <p:sp>
        <p:nvSpPr>
          <p:cNvPr id="9" name="TextBox 8"/>
          <p:cNvSpPr txBox="1"/>
          <p:nvPr/>
        </p:nvSpPr>
        <p:spPr>
          <a:xfrm>
            <a:off x="76200" y="4514671"/>
            <a:ext cx="1600200" cy="1200329"/>
          </a:xfrm>
          <a:prstGeom prst="rect">
            <a:avLst/>
          </a:prstGeom>
          <a:noFill/>
        </p:spPr>
        <p:txBody>
          <a:bodyPr wrap="square" rtlCol="0">
            <a:spAutoFit/>
          </a:bodyPr>
          <a:lstStyle/>
          <a:p>
            <a:r>
              <a:rPr lang="en-US" dirty="0"/>
              <a:t>Previous</a:t>
            </a:r>
            <a:r>
              <a:rPr lang="en-US" i="1" dirty="0"/>
              <a:t> </a:t>
            </a:r>
          </a:p>
          <a:p>
            <a:r>
              <a:rPr lang="en-US" i="1" u="sng" dirty="0"/>
              <a:t>period</a:t>
            </a:r>
          </a:p>
          <a:p>
            <a:r>
              <a:rPr lang="en-US" dirty="0"/>
              <a:t>(7 </a:t>
            </a:r>
            <a:r>
              <a:rPr lang="en-US" u="sng" dirty="0">
                <a:solidFill>
                  <a:srgbClr val="009900"/>
                </a:solidFill>
              </a:rPr>
              <a:t>days</a:t>
            </a:r>
            <a:r>
              <a:rPr lang="en-US" dirty="0"/>
              <a:t>)</a:t>
            </a:r>
          </a:p>
        </p:txBody>
      </p:sp>
      <p:grpSp>
        <p:nvGrpSpPr>
          <p:cNvPr id="17" name="Group 16"/>
          <p:cNvGrpSpPr/>
          <p:nvPr/>
        </p:nvGrpSpPr>
        <p:grpSpPr>
          <a:xfrm>
            <a:off x="2286000" y="4796135"/>
            <a:ext cx="7010400" cy="461665"/>
            <a:chOff x="2286000" y="4796135"/>
            <a:chExt cx="7010400" cy="461665"/>
          </a:xfrm>
        </p:grpSpPr>
        <p:cxnSp>
          <p:nvCxnSpPr>
            <p:cNvPr id="15" name="Straight Arrow Connector 14"/>
            <p:cNvCxnSpPr/>
            <p:nvPr/>
          </p:nvCxnSpPr>
          <p:spPr bwMode="auto">
            <a:xfrm>
              <a:off x="2286000" y="4876800"/>
              <a:ext cx="7010400" cy="0"/>
            </a:xfrm>
            <a:prstGeom prst="straightConnector1">
              <a:avLst/>
            </a:prstGeom>
            <a:solidFill>
              <a:schemeClr val="accent1"/>
            </a:solidFill>
            <a:ln w="28575" cap="flat" cmpd="sng" algn="ctr">
              <a:solidFill>
                <a:srgbClr val="0070C0"/>
              </a:solidFill>
              <a:prstDash val="solid"/>
              <a:round/>
              <a:headEnd type="arrow" w="med" len="med"/>
              <a:tailEnd type="arrow" w="med" len="med"/>
            </a:ln>
            <a:effectLst/>
          </p:spPr>
        </p:cxnSp>
        <p:sp>
          <p:nvSpPr>
            <p:cNvPr id="16" name="TextBox 15"/>
            <p:cNvSpPr txBox="1"/>
            <p:nvPr/>
          </p:nvSpPr>
          <p:spPr>
            <a:xfrm>
              <a:off x="5029200" y="4796135"/>
              <a:ext cx="1143262" cy="461665"/>
            </a:xfrm>
            <a:prstGeom prst="rect">
              <a:avLst/>
            </a:prstGeom>
            <a:noFill/>
          </p:spPr>
          <p:txBody>
            <a:bodyPr wrap="none" rtlCol="0">
              <a:spAutoFit/>
            </a:bodyPr>
            <a:lstStyle/>
            <a:p>
              <a:r>
                <a:rPr lang="en-US" dirty="0">
                  <a:solidFill>
                    <a:srgbClr val="0070C0"/>
                  </a:solidFill>
                </a:rPr>
                <a:t>7 days</a:t>
              </a:r>
            </a:p>
          </p:txBody>
        </p:sp>
      </p:grpSp>
      <p:grpSp>
        <p:nvGrpSpPr>
          <p:cNvPr id="24" name="Group 23"/>
          <p:cNvGrpSpPr/>
          <p:nvPr/>
        </p:nvGrpSpPr>
        <p:grpSpPr>
          <a:xfrm>
            <a:off x="1540386" y="4876800"/>
            <a:ext cx="1338828" cy="1525607"/>
            <a:chOff x="1540386" y="4876800"/>
            <a:chExt cx="1338828" cy="1525607"/>
          </a:xfrm>
        </p:grpSpPr>
        <p:cxnSp>
          <p:nvCxnSpPr>
            <p:cNvPr id="21" name="Straight Arrow Connector 20"/>
            <p:cNvCxnSpPr/>
            <p:nvPr/>
          </p:nvCxnSpPr>
          <p:spPr bwMode="auto">
            <a:xfrm flipV="1">
              <a:off x="2209800" y="4876800"/>
              <a:ext cx="0" cy="838200"/>
            </a:xfrm>
            <a:prstGeom prst="straightConnector1">
              <a:avLst/>
            </a:prstGeom>
            <a:solidFill>
              <a:schemeClr val="accent1"/>
            </a:solidFill>
            <a:ln w="28575" cap="flat" cmpd="sng" algn="ctr">
              <a:solidFill>
                <a:srgbClr val="FF0000"/>
              </a:solidFill>
              <a:prstDash val="solid"/>
              <a:round/>
              <a:headEnd type="none" w="med" len="med"/>
              <a:tailEnd type="triangle"/>
            </a:ln>
            <a:effectLst/>
          </p:spPr>
        </p:cxnSp>
        <p:sp>
          <p:nvSpPr>
            <p:cNvPr id="23" name="TextBox 22"/>
            <p:cNvSpPr txBox="1"/>
            <p:nvPr/>
          </p:nvSpPr>
          <p:spPr>
            <a:xfrm>
              <a:off x="1540386" y="5694521"/>
              <a:ext cx="1338828" cy="707886"/>
            </a:xfrm>
            <a:prstGeom prst="rect">
              <a:avLst/>
            </a:prstGeom>
            <a:noFill/>
          </p:spPr>
          <p:txBody>
            <a:bodyPr wrap="none" rtlCol="0">
              <a:spAutoFit/>
            </a:bodyPr>
            <a:lstStyle/>
            <a:p>
              <a:pPr algn="ctr"/>
              <a:r>
                <a:rPr lang="en-US" sz="2000" dirty="0">
                  <a:solidFill>
                    <a:srgbClr val="FF0000"/>
                  </a:solidFill>
                </a:rPr>
                <a:t>Review</a:t>
              </a:r>
            </a:p>
            <a:p>
              <a:pPr algn="ctr"/>
              <a:r>
                <a:rPr lang="en-US" sz="2000" dirty="0">
                  <a:solidFill>
                    <a:srgbClr val="FF0000"/>
                  </a:solidFill>
                </a:rPr>
                <a:t>inventory</a:t>
              </a:r>
            </a:p>
          </p:txBody>
        </p:sp>
      </p:grpSp>
      <p:grpSp>
        <p:nvGrpSpPr>
          <p:cNvPr id="26" name="Group 25"/>
          <p:cNvGrpSpPr/>
          <p:nvPr/>
        </p:nvGrpSpPr>
        <p:grpSpPr>
          <a:xfrm>
            <a:off x="8686800" y="4800600"/>
            <a:ext cx="1338828" cy="1525607"/>
            <a:chOff x="1540386" y="4876800"/>
            <a:chExt cx="1338828" cy="1525607"/>
          </a:xfrm>
        </p:grpSpPr>
        <p:cxnSp>
          <p:nvCxnSpPr>
            <p:cNvPr id="27" name="Straight Arrow Connector 26"/>
            <p:cNvCxnSpPr/>
            <p:nvPr/>
          </p:nvCxnSpPr>
          <p:spPr bwMode="auto">
            <a:xfrm flipV="1">
              <a:off x="2209800" y="4876800"/>
              <a:ext cx="0" cy="838200"/>
            </a:xfrm>
            <a:prstGeom prst="straightConnector1">
              <a:avLst/>
            </a:prstGeom>
            <a:solidFill>
              <a:schemeClr val="accent1"/>
            </a:solidFill>
            <a:ln w="28575" cap="flat" cmpd="sng" algn="ctr">
              <a:solidFill>
                <a:srgbClr val="FF0000"/>
              </a:solidFill>
              <a:prstDash val="solid"/>
              <a:round/>
              <a:headEnd type="none" w="med" len="med"/>
              <a:tailEnd type="triangle"/>
            </a:ln>
            <a:effectLst/>
          </p:spPr>
        </p:cxnSp>
        <p:sp>
          <p:nvSpPr>
            <p:cNvPr id="28" name="TextBox 27"/>
            <p:cNvSpPr txBox="1"/>
            <p:nvPr/>
          </p:nvSpPr>
          <p:spPr>
            <a:xfrm>
              <a:off x="1540386" y="5694521"/>
              <a:ext cx="1338828" cy="707886"/>
            </a:xfrm>
            <a:prstGeom prst="rect">
              <a:avLst/>
            </a:prstGeom>
            <a:noFill/>
          </p:spPr>
          <p:txBody>
            <a:bodyPr wrap="none" rtlCol="0">
              <a:spAutoFit/>
            </a:bodyPr>
            <a:lstStyle/>
            <a:p>
              <a:pPr algn="ctr"/>
              <a:r>
                <a:rPr lang="en-US" sz="2000" dirty="0">
                  <a:solidFill>
                    <a:srgbClr val="FF0000"/>
                  </a:solidFill>
                </a:rPr>
                <a:t>Review</a:t>
              </a:r>
            </a:p>
            <a:p>
              <a:pPr algn="ctr"/>
              <a:r>
                <a:rPr lang="en-US" sz="2000" dirty="0">
                  <a:solidFill>
                    <a:srgbClr val="FF0000"/>
                  </a:solidFill>
                </a:rPr>
                <a:t>inventory</a:t>
              </a:r>
            </a:p>
          </p:txBody>
        </p:sp>
      </p:grpSp>
      <p:sp>
        <p:nvSpPr>
          <p:cNvPr id="25" name="TextBox 24"/>
          <p:cNvSpPr txBox="1"/>
          <p:nvPr/>
        </p:nvSpPr>
        <p:spPr>
          <a:xfrm>
            <a:off x="11209983" y="3941370"/>
            <a:ext cx="897233" cy="461665"/>
          </a:xfrm>
          <a:prstGeom prst="rect">
            <a:avLst/>
          </a:prstGeom>
          <a:noFill/>
        </p:spPr>
        <p:txBody>
          <a:bodyPr wrap="none" rtlCol="0">
            <a:spAutoFit/>
          </a:bodyPr>
          <a:lstStyle/>
          <a:p>
            <a:r>
              <a:rPr lang="en-US" dirty="0"/>
              <a:t>Time</a:t>
            </a:r>
          </a:p>
        </p:txBody>
      </p:sp>
      <p:sp>
        <p:nvSpPr>
          <p:cNvPr id="30" name="TextBox 29"/>
          <p:cNvSpPr txBox="1"/>
          <p:nvPr/>
        </p:nvSpPr>
        <p:spPr>
          <a:xfrm>
            <a:off x="3698172" y="5105400"/>
            <a:ext cx="3548890" cy="461665"/>
          </a:xfrm>
          <a:prstGeom prst="rect">
            <a:avLst/>
          </a:prstGeom>
          <a:noFill/>
        </p:spPr>
        <p:txBody>
          <a:bodyPr wrap="square" rtlCol="0">
            <a:spAutoFit/>
          </a:bodyPr>
          <a:lstStyle/>
          <a:p>
            <a:r>
              <a:rPr lang="en-US" dirty="0"/>
              <a:t>Current </a:t>
            </a:r>
            <a:r>
              <a:rPr lang="en-US" i="1" u="sng" dirty="0"/>
              <a:t>period</a:t>
            </a:r>
            <a:r>
              <a:rPr lang="en-US" dirty="0"/>
              <a:t> (7 </a:t>
            </a:r>
            <a:r>
              <a:rPr lang="en-US" u="sng" dirty="0">
                <a:solidFill>
                  <a:srgbClr val="009900"/>
                </a:solidFill>
              </a:rPr>
              <a:t>days</a:t>
            </a:r>
            <a:r>
              <a:rPr lang="en-US" dirty="0"/>
              <a:t>)</a:t>
            </a:r>
          </a:p>
        </p:txBody>
      </p:sp>
      <p:sp>
        <p:nvSpPr>
          <p:cNvPr id="31" name="TextBox 30"/>
          <p:cNvSpPr txBox="1"/>
          <p:nvPr/>
        </p:nvSpPr>
        <p:spPr>
          <a:xfrm>
            <a:off x="10286738" y="4572000"/>
            <a:ext cx="1448062" cy="1200329"/>
          </a:xfrm>
          <a:prstGeom prst="rect">
            <a:avLst/>
          </a:prstGeom>
          <a:noFill/>
        </p:spPr>
        <p:txBody>
          <a:bodyPr wrap="square" rtlCol="0">
            <a:spAutoFit/>
          </a:bodyPr>
          <a:lstStyle/>
          <a:p>
            <a:r>
              <a:rPr lang="en-US" dirty="0"/>
              <a:t>Next </a:t>
            </a:r>
          </a:p>
          <a:p>
            <a:r>
              <a:rPr lang="en-US" i="1" u="sng" dirty="0"/>
              <a:t>period</a:t>
            </a:r>
          </a:p>
          <a:p>
            <a:r>
              <a:rPr lang="en-US" dirty="0"/>
              <a:t>(7 </a:t>
            </a:r>
            <a:r>
              <a:rPr lang="en-US" u="sng" dirty="0">
                <a:solidFill>
                  <a:srgbClr val="009900"/>
                </a:solidFill>
              </a:rPr>
              <a:t>days</a:t>
            </a:r>
            <a:r>
              <a:rPr lang="en-US" dirty="0"/>
              <a:t>)</a:t>
            </a:r>
          </a:p>
        </p:txBody>
      </p:sp>
      <p:grpSp>
        <p:nvGrpSpPr>
          <p:cNvPr id="1001475" name="Group 1001474"/>
          <p:cNvGrpSpPr/>
          <p:nvPr/>
        </p:nvGrpSpPr>
        <p:grpSpPr>
          <a:xfrm>
            <a:off x="2510388" y="2565737"/>
            <a:ext cx="1223412" cy="1853863"/>
            <a:chOff x="2380774" y="2565737"/>
            <a:chExt cx="1223412" cy="1853863"/>
          </a:xfrm>
        </p:grpSpPr>
        <p:cxnSp>
          <p:nvCxnSpPr>
            <p:cNvPr id="1001473" name="Straight Arrow Connector 1001472"/>
            <p:cNvCxnSpPr/>
            <p:nvPr/>
          </p:nvCxnSpPr>
          <p:spPr bwMode="auto">
            <a:xfrm>
              <a:off x="2971800" y="3505200"/>
              <a:ext cx="0" cy="914400"/>
            </a:xfrm>
            <a:prstGeom prst="straightConnector1">
              <a:avLst/>
            </a:prstGeom>
            <a:solidFill>
              <a:schemeClr val="accent1"/>
            </a:solidFill>
            <a:ln w="28575" cap="flat" cmpd="sng" algn="ctr">
              <a:solidFill>
                <a:srgbClr val="990033"/>
              </a:solidFill>
              <a:prstDash val="solid"/>
              <a:round/>
              <a:headEnd type="none" w="med" len="med"/>
              <a:tailEnd type="triangle"/>
            </a:ln>
            <a:effectLst/>
          </p:spPr>
        </p:cxnSp>
        <p:sp>
          <p:nvSpPr>
            <p:cNvPr id="1001474" name="TextBox 1001473"/>
            <p:cNvSpPr txBox="1"/>
            <p:nvPr/>
          </p:nvSpPr>
          <p:spPr>
            <a:xfrm>
              <a:off x="2380774" y="2565737"/>
              <a:ext cx="1223412" cy="1015663"/>
            </a:xfrm>
            <a:prstGeom prst="rect">
              <a:avLst/>
            </a:prstGeom>
            <a:noFill/>
            <a:ln>
              <a:noFill/>
            </a:ln>
          </p:spPr>
          <p:txBody>
            <a:bodyPr wrap="none" rtlCol="0">
              <a:spAutoFit/>
            </a:bodyPr>
            <a:lstStyle/>
            <a:p>
              <a:pPr algn="ctr"/>
              <a:r>
                <a:rPr lang="en-US" sz="2000" dirty="0">
                  <a:solidFill>
                    <a:srgbClr val="990033"/>
                  </a:solidFill>
                </a:rPr>
                <a:t>Order</a:t>
              </a:r>
            </a:p>
            <a:p>
              <a:pPr algn="ctr"/>
              <a:r>
                <a:rPr lang="en-US" sz="2000" dirty="0">
                  <a:solidFill>
                    <a:srgbClr val="990033"/>
                  </a:solidFill>
                </a:rPr>
                <a:t>(current </a:t>
              </a:r>
            </a:p>
            <a:p>
              <a:pPr algn="ctr"/>
              <a:r>
                <a:rPr lang="en-US" sz="2000" dirty="0">
                  <a:solidFill>
                    <a:srgbClr val="990033"/>
                  </a:solidFill>
                </a:rPr>
                <a:t>period)</a:t>
              </a:r>
            </a:p>
          </p:txBody>
        </p:sp>
      </p:grpSp>
      <p:grpSp>
        <p:nvGrpSpPr>
          <p:cNvPr id="37" name="Group 36"/>
          <p:cNvGrpSpPr/>
          <p:nvPr/>
        </p:nvGrpSpPr>
        <p:grpSpPr>
          <a:xfrm>
            <a:off x="4082054" y="2514600"/>
            <a:ext cx="2047355" cy="1905000"/>
            <a:chOff x="1968804" y="2514600"/>
            <a:chExt cx="2047355" cy="1905000"/>
          </a:xfrm>
        </p:grpSpPr>
        <p:cxnSp>
          <p:nvCxnSpPr>
            <p:cNvPr id="38" name="Straight Arrow Connector 37"/>
            <p:cNvCxnSpPr/>
            <p:nvPr/>
          </p:nvCxnSpPr>
          <p:spPr bwMode="auto">
            <a:xfrm>
              <a:off x="2971800" y="3505200"/>
              <a:ext cx="0" cy="914400"/>
            </a:xfrm>
            <a:prstGeom prst="straightConnector1">
              <a:avLst/>
            </a:prstGeom>
            <a:solidFill>
              <a:schemeClr val="accent1"/>
            </a:solidFill>
            <a:ln w="28575" cap="flat" cmpd="sng" algn="ctr">
              <a:solidFill>
                <a:schemeClr val="tx1"/>
              </a:solidFill>
              <a:prstDash val="solid"/>
              <a:round/>
              <a:headEnd type="none" w="med" len="med"/>
              <a:tailEnd type="triangle"/>
            </a:ln>
            <a:effectLst/>
          </p:spPr>
        </p:cxnSp>
        <p:sp>
          <p:nvSpPr>
            <p:cNvPr id="39" name="TextBox 38"/>
            <p:cNvSpPr txBox="1"/>
            <p:nvPr/>
          </p:nvSpPr>
          <p:spPr>
            <a:xfrm>
              <a:off x="1968804" y="2514600"/>
              <a:ext cx="2047355" cy="1015663"/>
            </a:xfrm>
            <a:prstGeom prst="rect">
              <a:avLst/>
            </a:prstGeom>
            <a:noFill/>
          </p:spPr>
          <p:txBody>
            <a:bodyPr wrap="none" rtlCol="0">
              <a:spAutoFit/>
            </a:bodyPr>
            <a:lstStyle/>
            <a:p>
              <a:pPr algn="ctr"/>
              <a:r>
                <a:rPr lang="en-US" sz="2000" dirty="0"/>
                <a:t>Get Supply</a:t>
              </a:r>
            </a:p>
            <a:p>
              <a:pPr algn="ctr"/>
              <a:r>
                <a:rPr lang="en-US" sz="2000" dirty="0"/>
                <a:t>(from an earlier</a:t>
              </a:r>
            </a:p>
            <a:p>
              <a:pPr algn="ctr"/>
              <a:r>
                <a:rPr lang="en-US" sz="2000" dirty="0"/>
                <a:t>period)</a:t>
              </a:r>
            </a:p>
          </p:txBody>
        </p:sp>
      </p:grpSp>
      <p:sp>
        <p:nvSpPr>
          <p:cNvPr id="1001479" name="Oval Callout 1001478"/>
          <p:cNvSpPr/>
          <p:nvPr/>
        </p:nvSpPr>
        <p:spPr bwMode="auto">
          <a:xfrm>
            <a:off x="6727371" y="1790700"/>
            <a:ext cx="2492829" cy="1143000"/>
          </a:xfrm>
          <a:prstGeom prst="wedgeEllipseCallout">
            <a:avLst>
              <a:gd name="adj1" fmla="val -115117"/>
              <a:gd name="adj2" fmla="val 184405"/>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chemeClr val="tx1"/>
                </a:solidFill>
                <a:effectLst/>
                <a:latin typeface="Arial" charset="0"/>
              </a:rPr>
              <a:t>on-hand Inv. goes up, </a:t>
            </a:r>
            <a:r>
              <a:rPr kumimoji="0" lang="en-US" sz="1800" b="1" i="1" u="sng" strike="noStrike" cap="none" normalizeH="0" baseline="0" dirty="0">
                <a:ln>
                  <a:noFill/>
                </a:ln>
                <a:solidFill>
                  <a:schemeClr val="tx1"/>
                </a:solidFill>
                <a:effectLst/>
                <a:latin typeface="Arial" charset="0"/>
              </a:rPr>
              <a:t>no change in IP</a:t>
            </a:r>
          </a:p>
        </p:txBody>
      </p:sp>
      <p:sp>
        <p:nvSpPr>
          <p:cNvPr id="43" name="Oval Callout 42"/>
          <p:cNvSpPr/>
          <p:nvPr/>
        </p:nvSpPr>
        <p:spPr bwMode="auto">
          <a:xfrm>
            <a:off x="108857" y="1543555"/>
            <a:ext cx="2879214" cy="1226644"/>
          </a:xfrm>
          <a:prstGeom prst="wedgeEllipseCallout">
            <a:avLst>
              <a:gd name="adj1" fmla="val 53208"/>
              <a:gd name="adj2" fmla="val 188215"/>
            </a:avLst>
          </a:prstGeom>
          <a:noFill/>
          <a:ln w="19050" cap="flat" cmpd="sng" algn="ctr">
            <a:solidFill>
              <a:srgbClr val="99003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rgbClr val="990033"/>
                </a:solidFill>
                <a:effectLst/>
                <a:latin typeface="Arial" charset="0"/>
              </a:rPr>
              <a:t>Inventory position (IP) goes up</a:t>
            </a:r>
          </a:p>
        </p:txBody>
      </p:sp>
      <p:grpSp>
        <p:nvGrpSpPr>
          <p:cNvPr id="1001487" name="Group 1001486"/>
          <p:cNvGrpSpPr/>
          <p:nvPr/>
        </p:nvGrpSpPr>
        <p:grpSpPr>
          <a:xfrm>
            <a:off x="5472617" y="2699106"/>
            <a:ext cx="5988444" cy="1796694"/>
            <a:chOff x="5472617" y="2699106"/>
            <a:chExt cx="5988444" cy="1796694"/>
          </a:xfrm>
        </p:grpSpPr>
        <p:sp>
          <p:nvSpPr>
            <p:cNvPr id="1001480" name="Oval 1001479"/>
            <p:cNvSpPr/>
            <p:nvPr/>
          </p:nvSpPr>
          <p:spPr bwMode="auto">
            <a:xfrm>
              <a:off x="8545557" y="2699106"/>
              <a:ext cx="2915504" cy="1148993"/>
            </a:xfrm>
            <a:prstGeom prst="ellipse">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chemeClr val="tx1"/>
                  </a:solidFill>
                  <a:effectLst/>
                  <a:latin typeface="Arial" charset="0"/>
                </a:rPr>
                <a:t>On-hand inventory @ start and end</a:t>
              </a:r>
            </a:p>
          </p:txBody>
        </p:sp>
        <p:cxnSp>
          <p:nvCxnSpPr>
            <p:cNvPr id="1001482" name="Straight Arrow Connector 1001481"/>
            <p:cNvCxnSpPr/>
            <p:nvPr/>
          </p:nvCxnSpPr>
          <p:spPr bwMode="auto">
            <a:xfrm flipH="1">
              <a:off x="5472617" y="3606463"/>
              <a:ext cx="3331278" cy="821888"/>
            </a:xfrm>
            <a:prstGeom prst="straightConnector1">
              <a:avLst/>
            </a:prstGeom>
            <a:solidFill>
              <a:schemeClr val="accent1"/>
            </a:solidFill>
            <a:ln w="57150" cap="flat" cmpd="sng" algn="ctr">
              <a:solidFill>
                <a:srgbClr val="009900"/>
              </a:solidFill>
              <a:prstDash val="solid"/>
              <a:round/>
              <a:headEnd type="none" w="med" len="med"/>
              <a:tailEnd type="triangle"/>
            </a:ln>
            <a:effectLst/>
          </p:spPr>
        </p:cxnSp>
        <p:cxnSp>
          <p:nvCxnSpPr>
            <p:cNvPr id="48" name="Straight Arrow Connector 47"/>
            <p:cNvCxnSpPr/>
            <p:nvPr/>
          </p:nvCxnSpPr>
          <p:spPr bwMode="auto">
            <a:xfrm>
              <a:off x="8803895" y="3606463"/>
              <a:ext cx="568705" cy="889337"/>
            </a:xfrm>
            <a:prstGeom prst="straightConnector1">
              <a:avLst/>
            </a:prstGeom>
            <a:solidFill>
              <a:schemeClr val="accent1"/>
            </a:solidFill>
            <a:ln w="57150" cap="flat" cmpd="sng" algn="ctr">
              <a:solidFill>
                <a:srgbClr val="009900"/>
              </a:solidFill>
              <a:prstDash val="solid"/>
              <a:round/>
              <a:headEnd type="none" w="med" len="med"/>
              <a:tailEnd type="triangle"/>
            </a:ln>
            <a:effectLst/>
          </p:spPr>
        </p:cxnSp>
      </p:grpSp>
    </p:spTree>
    <p:extLst>
      <p:ext uri="{BB962C8B-B14F-4D97-AF65-F5344CB8AC3E}">
        <p14:creationId xmlns:p14="http://schemas.microsoft.com/office/powerpoint/2010/main" val="1115553035"/>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circle(in)">
                                      <p:cBhvr>
                                        <p:cTn id="7" dur="20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additive="base">
                                        <p:cTn id="12" dur="500" fill="hold"/>
                                        <p:tgtEl>
                                          <p:spTgt spid="30"/>
                                        </p:tgtEl>
                                        <p:attrNameLst>
                                          <p:attrName>ppt_x</p:attrName>
                                        </p:attrNameLst>
                                      </p:cBhvr>
                                      <p:tavLst>
                                        <p:tav tm="0">
                                          <p:val>
                                            <p:strVal val="0-#ppt_w/2"/>
                                          </p:val>
                                        </p:tav>
                                        <p:tav tm="100000">
                                          <p:val>
                                            <p:strVal val="#ppt_x"/>
                                          </p:val>
                                        </p:tav>
                                      </p:tavLst>
                                    </p:anim>
                                    <p:anim calcmode="lin" valueType="num">
                                      <p:cBhvr additive="base">
                                        <p:cTn id="13"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0-#ppt_w/2"/>
                                          </p:val>
                                        </p:tav>
                                        <p:tav tm="100000">
                                          <p:val>
                                            <p:strVal val="#ppt_x"/>
                                          </p:val>
                                        </p:tav>
                                      </p:tavLst>
                                    </p:anim>
                                    <p:anim calcmode="lin" valueType="num">
                                      <p:cBhvr additive="base">
                                        <p:cTn id="19" dur="500" fill="hold"/>
                                        <p:tgtEl>
                                          <p:spTgt spid="9"/>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additive="base">
                                        <p:cTn id="22" dur="500" fill="hold"/>
                                        <p:tgtEl>
                                          <p:spTgt spid="31"/>
                                        </p:tgtEl>
                                        <p:attrNameLst>
                                          <p:attrName>ppt_x</p:attrName>
                                        </p:attrNameLst>
                                      </p:cBhvr>
                                      <p:tavLst>
                                        <p:tav tm="0">
                                          <p:val>
                                            <p:strVal val="0-#ppt_w/2"/>
                                          </p:val>
                                        </p:tav>
                                        <p:tav tm="100000">
                                          <p:val>
                                            <p:strVal val="#ppt_x"/>
                                          </p:val>
                                        </p:tav>
                                      </p:tavLst>
                                    </p:anim>
                                    <p:anim calcmode="lin" valueType="num">
                                      <p:cBhvr additive="base">
                                        <p:cTn id="23" dur="500" fill="hold"/>
                                        <p:tgtEl>
                                          <p:spTgt spid="31"/>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nodeType="clickEffect">
                                  <p:stCondLst>
                                    <p:cond delay="0"/>
                                  </p:stCondLst>
                                  <p:childTnLst>
                                    <p:set>
                                      <p:cBhvr>
                                        <p:cTn id="27" dur="1" fill="hold">
                                          <p:stCondLst>
                                            <p:cond delay="0"/>
                                          </p:stCondLst>
                                        </p:cTn>
                                        <p:tgtEl>
                                          <p:spTgt spid="1001475"/>
                                        </p:tgtEl>
                                        <p:attrNameLst>
                                          <p:attrName>style.visibility</p:attrName>
                                        </p:attrNameLst>
                                      </p:cBhvr>
                                      <p:to>
                                        <p:strVal val="visible"/>
                                      </p:to>
                                    </p:set>
                                    <p:anim calcmode="lin" valueType="num">
                                      <p:cBhvr additive="base">
                                        <p:cTn id="28" dur="500" fill="hold"/>
                                        <p:tgtEl>
                                          <p:spTgt spid="1001475"/>
                                        </p:tgtEl>
                                        <p:attrNameLst>
                                          <p:attrName>ppt_x</p:attrName>
                                        </p:attrNameLst>
                                      </p:cBhvr>
                                      <p:tavLst>
                                        <p:tav tm="0">
                                          <p:val>
                                            <p:strVal val="0-#ppt_w/2"/>
                                          </p:val>
                                        </p:tav>
                                        <p:tav tm="100000">
                                          <p:val>
                                            <p:strVal val="#ppt_x"/>
                                          </p:val>
                                        </p:tav>
                                      </p:tavLst>
                                    </p:anim>
                                    <p:anim calcmode="lin" valueType="num">
                                      <p:cBhvr additive="base">
                                        <p:cTn id="29" dur="500" fill="hold"/>
                                        <p:tgtEl>
                                          <p:spTgt spid="1001475"/>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8" fill="hold" nodeType="clickEffect">
                                  <p:stCondLst>
                                    <p:cond delay="0"/>
                                  </p:stCondLst>
                                  <p:childTnLst>
                                    <p:set>
                                      <p:cBhvr>
                                        <p:cTn id="33" dur="1" fill="hold">
                                          <p:stCondLst>
                                            <p:cond delay="0"/>
                                          </p:stCondLst>
                                        </p:cTn>
                                        <p:tgtEl>
                                          <p:spTgt spid="37"/>
                                        </p:tgtEl>
                                        <p:attrNameLst>
                                          <p:attrName>style.visibility</p:attrName>
                                        </p:attrNameLst>
                                      </p:cBhvr>
                                      <p:to>
                                        <p:strVal val="visible"/>
                                      </p:to>
                                    </p:set>
                                    <p:anim calcmode="lin" valueType="num">
                                      <p:cBhvr additive="base">
                                        <p:cTn id="34" dur="500" fill="hold"/>
                                        <p:tgtEl>
                                          <p:spTgt spid="37"/>
                                        </p:tgtEl>
                                        <p:attrNameLst>
                                          <p:attrName>ppt_x</p:attrName>
                                        </p:attrNameLst>
                                      </p:cBhvr>
                                      <p:tavLst>
                                        <p:tav tm="0">
                                          <p:val>
                                            <p:strVal val="0-#ppt_w/2"/>
                                          </p:val>
                                        </p:tav>
                                        <p:tav tm="100000">
                                          <p:val>
                                            <p:strVal val="#ppt_x"/>
                                          </p:val>
                                        </p:tav>
                                      </p:tavLst>
                                    </p:anim>
                                    <p:anim calcmode="lin" valueType="num">
                                      <p:cBhvr additive="base">
                                        <p:cTn id="35" dur="500" fill="hold"/>
                                        <p:tgtEl>
                                          <p:spTgt spid="37"/>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8" fill="hold" nodeType="clickEffect">
                                  <p:stCondLst>
                                    <p:cond delay="0"/>
                                  </p:stCondLst>
                                  <p:childTnLst>
                                    <p:set>
                                      <p:cBhvr>
                                        <p:cTn id="39" dur="1" fill="hold">
                                          <p:stCondLst>
                                            <p:cond delay="0"/>
                                          </p:stCondLst>
                                        </p:cTn>
                                        <p:tgtEl>
                                          <p:spTgt spid="1001477"/>
                                        </p:tgtEl>
                                        <p:attrNameLst>
                                          <p:attrName>style.visibility</p:attrName>
                                        </p:attrNameLst>
                                      </p:cBhvr>
                                      <p:to>
                                        <p:strVal val="visible"/>
                                      </p:to>
                                    </p:set>
                                    <p:anim calcmode="lin" valueType="num">
                                      <p:cBhvr additive="base">
                                        <p:cTn id="40" dur="500" fill="hold"/>
                                        <p:tgtEl>
                                          <p:spTgt spid="1001477"/>
                                        </p:tgtEl>
                                        <p:attrNameLst>
                                          <p:attrName>ppt_x</p:attrName>
                                        </p:attrNameLst>
                                      </p:cBhvr>
                                      <p:tavLst>
                                        <p:tav tm="0">
                                          <p:val>
                                            <p:strVal val="0-#ppt_w/2"/>
                                          </p:val>
                                        </p:tav>
                                        <p:tav tm="100000">
                                          <p:val>
                                            <p:strVal val="#ppt_x"/>
                                          </p:val>
                                        </p:tav>
                                      </p:tavLst>
                                    </p:anim>
                                    <p:anim calcmode="lin" valueType="num">
                                      <p:cBhvr additive="base">
                                        <p:cTn id="41" dur="500" fill="hold"/>
                                        <p:tgtEl>
                                          <p:spTgt spid="1001477"/>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6" presetClass="entr" presetSubtype="16" fill="hold" grpId="0" nodeType="clickEffect">
                                  <p:stCondLst>
                                    <p:cond delay="0"/>
                                  </p:stCondLst>
                                  <p:childTnLst>
                                    <p:set>
                                      <p:cBhvr>
                                        <p:cTn id="45" dur="1" fill="hold">
                                          <p:stCondLst>
                                            <p:cond delay="0"/>
                                          </p:stCondLst>
                                        </p:cTn>
                                        <p:tgtEl>
                                          <p:spTgt spid="43"/>
                                        </p:tgtEl>
                                        <p:attrNameLst>
                                          <p:attrName>style.visibility</p:attrName>
                                        </p:attrNameLst>
                                      </p:cBhvr>
                                      <p:to>
                                        <p:strVal val="visible"/>
                                      </p:to>
                                    </p:set>
                                    <p:animEffect transition="in" filter="circle(in)">
                                      <p:cBhvr>
                                        <p:cTn id="46" dur="2000"/>
                                        <p:tgtEl>
                                          <p:spTgt spid="43"/>
                                        </p:tgtEl>
                                      </p:cBhvr>
                                    </p:animEffect>
                                  </p:childTnLst>
                                </p:cTn>
                              </p:par>
                            </p:childTnLst>
                          </p:cTn>
                        </p:par>
                      </p:childTnLst>
                    </p:cTn>
                  </p:par>
                  <p:par>
                    <p:cTn id="47" fill="hold">
                      <p:stCondLst>
                        <p:cond delay="indefinite"/>
                      </p:stCondLst>
                      <p:childTnLst>
                        <p:par>
                          <p:cTn id="48" fill="hold">
                            <p:stCondLst>
                              <p:cond delay="0"/>
                            </p:stCondLst>
                            <p:childTnLst>
                              <p:par>
                                <p:cTn id="49" presetID="6" presetClass="entr" presetSubtype="16" fill="hold" grpId="0" nodeType="clickEffect">
                                  <p:stCondLst>
                                    <p:cond delay="0"/>
                                  </p:stCondLst>
                                  <p:childTnLst>
                                    <p:set>
                                      <p:cBhvr>
                                        <p:cTn id="50" dur="1" fill="hold">
                                          <p:stCondLst>
                                            <p:cond delay="0"/>
                                          </p:stCondLst>
                                        </p:cTn>
                                        <p:tgtEl>
                                          <p:spTgt spid="1001479"/>
                                        </p:tgtEl>
                                        <p:attrNameLst>
                                          <p:attrName>style.visibility</p:attrName>
                                        </p:attrNameLst>
                                      </p:cBhvr>
                                      <p:to>
                                        <p:strVal val="visible"/>
                                      </p:to>
                                    </p:set>
                                    <p:animEffect transition="in" filter="circle(in)">
                                      <p:cBhvr>
                                        <p:cTn id="51" dur="2000"/>
                                        <p:tgtEl>
                                          <p:spTgt spid="1001479"/>
                                        </p:tgtEl>
                                      </p:cBhvr>
                                    </p:animEffect>
                                  </p:childTnLst>
                                </p:cTn>
                              </p:par>
                            </p:childTnLst>
                          </p:cTn>
                        </p:par>
                      </p:childTnLst>
                    </p:cTn>
                  </p:par>
                  <p:par>
                    <p:cTn id="52" fill="hold">
                      <p:stCondLst>
                        <p:cond delay="indefinite"/>
                      </p:stCondLst>
                      <p:childTnLst>
                        <p:par>
                          <p:cTn id="53" fill="hold">
                            <p:stCondLst>
                              <p:cond delay="0"/>
                            </p:stCondLst>
                            <p:childTnLst>
                              <p:par>
                                <p:cTn id="54" presetID="6" presetClass="entr" presetSubtype="16" fill="hold" nodeType="clickEffect">
                                  <p:stCondLst>
                                    <p:cond delay="0"/>
                                  </p:stCondLst>
                                  <p:childTnLst>
                                    <p:set>
                                      <p:cBhvr>
                                        <p:cTn id="55" dur="1" fill="hold">
                                          <p:stCondLst>
                                            <p:cond delay="0"/>
                                          </p:stCondLst>
                                        </p:cTn>
                                        <p:tgtEl>
                                          <p:spTgt spid="1001487"/>
                                        </p:tgtEl>
                                        <p:attrNameLst>
                                          <p:attrName>style.visibility</p:attrName>
                                        </p:attrNameLst>
                                      </p:cBhvr>
                                      <p:to>
                                        <p:strVal val="visible"/>
                                      </p:to>
                                    </p:set>
                                    <p:animEffect transition="in" filter="circle(in)">
                                      <p:cBhvr>
                                        <p:cTn id="56" dur="2000"/>
                                        <p:tgtEl>
                                          <p:spTgt spid="10014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0" grpId="0"/>
      <p:bldP spid="31" grpId="0"/>
      <p:bldP spid="1001479" grpId="0" animBg="1"/>
      <p:bldP spid="43"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698" name="Group 4"/>
          <p:cNvGrpSpPr>
            <a:grpSpLocks/>
          </p:cNvGrpSpPr>
          <p:nvPr/>
        </p:nvGrpSpPr>
        <p:grpSpPr bwMode="auto">
          <a:xfrm>
            <a:off x="1219200" y="1371600"/>
            <a:ext cx="8593138" cy="4994275"/>
            <a:chOff x="-22" y="893"/>
            <a:chExt cx="5413" cy="3146"/>
          </a:xfrm>
        </p:grpSpPr>
        <p:sp>
          <p:nvSpPr>
            <p:cNvPr id="29703" name="Line 8"/>
            <p:cNvSpPr>
              <a:spLocks noChangeShapeType="1"/>
            </p:cNvSpPr>
            <p:nvPr/>
          </p:nvSpPr>
          <p:spPr bwMode="auto">
            <a:xfrm flipH="1">
              <a:off x="1497" y="1244"/>
              <a:ext cx="323" cy="34"/>
            </a:xfrm>
            <a:prstGeom prst="line">
              <a:avLst/>
            </a:prstGeom>
            <a:noFill/>
            <a:ln w="25400">
              <a:solidFill>
                <a:schemeClr val="tx1"/>
              </a:solidFill>
              <a:round/>
              <a:headEnd type="none" w="med" len="med"/>
              <a:tailEnd type="arrow" w="med" len="med"/>
            </a:ln>
          </p:spPr>
          <p:txBody>
            <a:bodyPr wrap="none" anchor="ctr"/>
            <a:lstStyle/>
            <a:p>
              <a:endParaRPr lang="en-US"/>
            </a:p>
          </p:txBody>
        </p:sp>
        <p:sp>
          <p:nvSpPr>
            <p:cNvPr id="29707" name="Line 12"/>
            <p:cNvSpPr>
              <a:spLocks noChangeShapeType="1"/>
            </p:cNvSpPr>
            <p:nvPr/>
          </p:nvSpPr>
          <p:spPr bwMode="auto">
            <a:xfrm flipV="1">
              <a:off x="302" y="3399"/>
              <a:ext cx="844" cy="159"/>
            </a:xfrm>
            <a:prstGeom prst="line">
              <a:avLst/>
            </a:prstGeom>
            <a:noFill/>
            <a:ln w="25400">
              <a:solidFill>
                <a:schemeClr val="tx1"/>
              </a:solidFill>
              <a:round/>
              <a:headEnd type="none" w="med" len="med"/>
              <a:tailEnd type="triangle" w="med" len="med"/>
            </a:ln>
          </p:spPr>
          <p:txBody>
            <a:bodyPr wrap="none" anchor="ctr"/>
            <a:lstStyle/>
            <a:p>
              <a:endParaRPr lang="en-US"/>
            </a:p>
          </p:txBody>
        </p:sp>
        <p:sp>
          <p:nvSpPr>
            <p:cNvPr id="29714" name="Line 19"/>
            <p:cNvSpPr>
              <a:spLocks noChangeShapeType="1"/>
            </p:cNvSpPr>
            <p:nvPr/>
          </p:nvSpPr>
          <p:spPr bwMode="auto">
            <a:xfrm>
              <a:off x="4470" y="3393"/>
              <a:ext cx="0" cy="140"/>
            </a:xfrm>
            <a:prstGeom prst="line">
              <a:avLst/>
            </a:prstGeom>
            <a:noFill/>
            <a:ln w="25400">
              <a:solidFill>
                <a:schemeClr val="tx1"/>
              </a:solidFill>
              <a:round/>
              <a:headEnd/>
              <a:tailEnd/>
            </a:ln>
          </p:spPr>
          <p:txBody>
            <a:bodyPr wrap="none" anchor="ctr"/>
            <a:lstStyle/>
            <a:p>
              <a:endParaRPr lang="en-US"/>
            </a:p>
          </p:txBody>
        </p:sp>
        <p:sp>
          <p:nvSpPr>
            <p:cNvPr id="29715" name="Line 20"/>
            <p:cNvSpPr>
              <a:spLocks noChangeShapeType="1"/>
            </p:cNvSpPr>
            <p:nvPr/>
          </p:nvSpPr>
          <p:spPr bwMode="auto">
            <a:xfrm>
              <a:off x="3173" y="3393"/>
              <a:ext cx="0" cy="594"/>
            </a:xfrm>
            <a:prstGeom prst="line">
              <a:avLst/>
            </a:prstGeom>
            <a:noFill/>
            <a:ln w="25400">
              <a:solidFill>
                <a:srgbClr val="FF3F66"/>
              </a:solidFill>
              <a:round/>
              <a:headEnd/>
              <a:tailEnd/>
            </a:ln>
          </p:spPr>
          <p:txBody>
            <a:bodyPr wrap="none" anchor="ctr"/>
            <a:lstStyle/>
            <a:p>
              <a:endParaRPr lang="en-US"/>
            </a:p>
          </p:txBody>
        </p:sp>
        <p:sp>
          <p:nvSpPr>
            <p:cNvPr id="29716" name="Line 21"/>
            <p:cNvSpPr>
              <a:spLocks noChangeShapeType="1"/>
            </p:cNvSpPr>
            <p:nvPr/>
          </p:nvSpPr>
          <p:spPr bwMode="auto">
            <a:xfrm>
              <a:off x="1651" y="3391"/>
              <a:ext cx="0" cy="140"/>
            </a:xfrm>
            <a:prstGeom prst="line">
              <a:avLst/>
            </a:prstGeom>
            <a:noFill/>
            <a:ln w="25400">
              <a:solidFill>
                <a:schemeClr val="tx1"/>
              </a:solidFill>
              <a:round/>
              <a:headEnd/>
              <a:tailEnd/>
            </a:ln>
          </p:spPr>
          <p:txBody>
            <a:bodyPr wrap="none" anchor="ctr"/>
            <a:lstStyle/>
            <a:p>
              <a:endParaRPr lang="en-US"/>
            </a:p>
          </p:txBody>
        </p:sp>
        <p:sp>
          <p:nvSpPr>
            <p:cNvPr id="29717" name="Line 22"/>
            <p:cNvSpPr>
              <a:spLocks noChangeShapeType="1"/>
            </p:cNvSpPr>
            <p:nvPr/>
          </p:nvSpPr>
          <p:spPr bwMode="auto">
            <a:xfrm>
              <a:off x="1227" y="3849"/>
              <a:ext cx="0" cy="138"/>
            </a:xfrm>
            <a:prstGeom prst="line">
              <a:avLst/>
            </a:prstGeom>
            <a:noFill/>
            <a:ln w="25400">
              <a:solidFill>
                <a:srgbClr val="FF3F66"/>
              </a:solidFill>
              <a:round/>
              <a:headEnd/>
              <a:tailEnd/>
            </a:ln>
          </p:spPr>
          <p:txBody>
            <a:bodyPr wrap="none" anchor="ctr"/>
            <a:lstStyle/>
            <a:p>
              <a:endParaRPr lang="en-US"/>
            </a:p>
          </p:txBody>
        </p:sp>
        <p:sp>
          <p:nvSpPr>
            <p:cNvPr id="29718" name="Line 23"/>
            <p:cNvSpPr>
              <a:spLocks noChangeShapeType="1"/>
            </p:cNvSpPr>
            <p:nvPr/>
          </p:nvSpPr>
          <p:spPr bwMode="auto">
            <a:xfrm>
              <a:off x="4048" y="3392"/>
              <a:ext cx="0" cy="358"/>
            </a:xfrm>
            <a:prstGeom prst="line">
              <a:avLst/>
            </a:prstGeom>
            <a:noFill/>
            <a:ln w="25400">
              <a:solidFill>
                <a:schemeClr val="tx1"/>
              </a:solidFill>
              <a:round/>
              <a:headEnd/>
              <a:tailEnd/>
            </a:ln>
          </p:spPr>
          <p:txBody>
            <a:bodyPr wrap="none" anchor="ctr"/>
            <a:lstStyle/>
            <a:p>
              <a:endParaRPr lang="en-US"/>
            </a:p>
          </p:txBody>
        </p:sp>
        <p:sp>
          <p:nvSpPr>
            <p:cNvPr id="29719" name="Line 24"/>
            <p:cNvSpPr>
              <a:spLocks noChangeShapeType="1"/>
            </p:cNvSpPr>
            <p:nvPr/>
          </p:nvSpPr>
          <p:spPr bwMode="auto">
            <a:xfrm>
              <a:off x="2746" y="3392"/>
              <a:ext cx="0" cy="358"/>
            </a:xfrm>
            <a:prstGeom prst="line">
              <a:avLst/>
            </a:prstGeom>
            <a:noFill/>
            <a:ln w="25400">
              <a:solidFill>
                <a:schemeClr val="tx1"/>
              </a:solidFill>
              <a:round/>
              <a:headEnd/>
              <a:tailEnd/>
            </a:ln>
          </p:spPr>
          <p:txBody>
            <a:bodyPr wrap="none" anchor="ctr"/>
            <a:lstStyle/>
            <a:p>
              <a:endParaRPr lang="en-US"/>
            </a:p>
          </p:txBody>
        </p:sp>
        <p:sp>
          <p:nvSpPr>
            <p:cNvPr id="29720" name="Line 25"/>
            <p:cNvSpPr>
              <a:spLocks noChangeShapeType="1"/>
            </p:cNvSpPr>
            <p:nvPr/>
          </p:nvSpPr>
          <p:spPr bwMode="auto">
            <a:xfrm>
              <a:off x="1228" y="3393"/>
              <a:ext cx="0" cy="358"/>
            </a:xfrm>
            <a:prstGeom prst="line">
              <a:avLst/>
            </a:prstGeom>
            <a:noFill/>
            <a:ln w="25400">
              <a:solidFill>
                <a:schemeClr val="tx1"/>
              </a:solidFill>
              <a:round/>
              <a:headEnd/>
              <a:tailEnd/>
            </a:ln>
          </p:spPr>
          <p:txBody>
            <a:bodyPr wrap="none" anchor="ctr"/>
            <a:lstStyle/>
            <a:p>
              <a:endParaRPr lang="en-US"/>
            </a:p>
          </p:txBody>
        </p:sp>
        <p:sp>
          <p:nvSpPr>
            <p:cNvPr id="29721" name="Freeform 26"/>
            <p:cNvSpPr>
              <a:spLocks/>
            </p:cNvSpPr>
            <p:nvPr/>
          </p:nvSpPr>
          <p:spPr bwMode="auto">
            <a:xfrm>
              <a:off x="4100" y="1073"/>
              <a:ext cx="433" cy="1339"/>
            </a:xfrm>
            <a:custGeom>
              <a:avLst/>
              <a:gdLst>
                <a:gd name="T0" fmla="*/ 0 w 433"/>
                <a:gd name="T1" fmla="*/ 1338 h 1339"/>
                <a:gd name="T2" fmla="*/ 0 w 433"/>
                <a:gd name="T3" fmla="*/ 0 h 1339"/>
                <a:gd name="T4" fmla="*/ 42 w 433"/>
                <a:gd name="T5" fmla="*/ 61 h 1339"/>
                <a:gd name="T6" fmla="*/ 89 w 433"/>
                <a:gd name="T7" fmla="*/ 102 h 1339"/>
                <a:gd name="T8" fmla="*/ 117 w 433"/>
                <a:gd name="T9" fmla="*/ 135 h 1339"/>
                <a:gd name="T10" fmla="*/ 152 w 433"/>
                <a:gd name="T11" fmla="*/ 174 h 1339"/>
                <a:gd name="T12" fmla="*/ 203 w 433"/>
                <a:gd name="T13" fmla="*/ 217 h 1339"/>
                <a:gd name="T14" fmla="*/ 258 w 433"/>
                <a:gd name="T15" fmla="*/ 252 h 1339"/>
                <a:gd name="T16" fmla="*/ 294 w 433"/>
                <a:gd name="T17" fmla="*/ 294 h 1339"/>
                <a:gd name="T18" fmla="*/ 321 w 433"/>
                <a:gd name="T19" fmla="*/ 328 h 1339"/>
                <a:gd name="T20" fmla="*/ 356 w 433"/>
                <a:gd name="T21" fmla="*/ 388 h 1339"/>
                <a:gd name="T22" fmla="*/ 384 w 433"/>
                <a:gd name="T23" fmla="*/ 433 h 1339"/>
                <a:gd name="T24" fmla="*/ 432 w 433"/>
                <a:gd name="T25" fmla="*/ 483 h 133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33"/>
                <a:gd name="T40" fmla="*/ 0 h 1339"/>
                <a:gd name="T41" fmla="*/ 433 w 433"/>
                <a:gd name="T42" fmla="*/ 1339 h 133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33" h="1339">
                  <a:moveTo>
                    <a:pt x="0" y="1338"/>
                  </a:moveTo>
                  <a:lnTo>
                    <a:pt x="0" y="0"/>
                  </a:lnTo>
                  <a:lnTo>
                    <a:pt x="42" y="61"/>
                  </a:lnTo>
                  <a:lnTo>
                    <a:pt x="89" y="102"/>
                  </a:lnTo>
                  <a:lnTo>
                    <a:pt x="117" y="135"/>
                  </a:lnTo>
                  <a:lnTo>
                    <a:pt x="152" y="174"/>
                  </a:lnTo>
                  <a:lnTo>
                    <a:pt x="203" y="217"/>
                  </a:lnTo>
                  <a:lnTo>
                    <a:pt x="258" y="252"/>
                  </a:lnTo>
                  <a:lnTo>
                    <a:pt x="294" y="294"/>
                  </a:lnTo>
                  <a:lnTo>
                    <a:pt x="321" y="328"/>
                  </a:lnTo>
                  <a:lnTo>
                    <a:pt x="356" y="388"/>
                  </a:lnTo>
                  <a:lnTo>
                    <a:pt x="384" y="433"/>
                  </a:lnTo>
                  <a:lnTo>
                    <a:pt x="432" y="483"/>
                  </a:lnTo>
                </a:path>
              </a:pathLst>
            </a:custGeom>
            <a:noFill/>
            <a:ln w="50800" cap="rnd">
              <a:solidFill>
                <a:srgbClr val="00FFFF"/>
              </a:solidFill>
              <a:prstDash val="dash"/>
              <a:round/>
              <a:headEnd/>
              <a:tailEnd/>
            </a:ln>
          </p:spPr>
          <p:txBody>
            <a:bodyPr/>
            <a:lstStyle/>
            <a:p>
              <a:endParaRPr lang="en-US"/>
            </a:p>
          </p:txBody>
        </p:sp>
        <p:sp>
          <p:nvSpPr>
            <p:cNvPr id="29722" name="Freeform 27"/>
            <p:cNvSpPr>
              <a:spLocks/>
            </p:cNvSpPr>
            <p:nvPr/>
          </p:nvSpPr>
          <p:spPr bwMode="auto">
            <a:xfrm>
              <a:off x="2762" y="1082"/>
              <a:ext cx="421" cy="1825"/>
            </a:xfrm>
            <a:custGeom>
              <a:avLst/>
              <a:gdLst>
                <a:gd name="T0" fmla="*/ 0 w 421"/>
                <a:gd name="T1" fmla="*/ 1824 h 1825"/>
                <a:gd name="T2" fmla="*/ 0 w 421"/>
                <a:gd name="T3" fmla="*/ 0 h 1825"/>
                <a:gd name="T4" fmla="*/ 30 w 421"/>
                <a:gd name="T5" fmla="*/ 42 h 1825"/>
                <a:gd name="T6" fmla="*/ 66 w 421"/>
                <a:gd name="T7" fmla="*/ 69 h 1825"/>
                <a:gd name="T8" fmla="*/ 99 w 421"/>
                <a:gd name="T9" fmla="*/ 102 h 1825"/>
                <a:gd name="T10" fmla="*/ 132 w 421"/>
                <a:gd name="T11" fmla="*/ 132 h 1825"/>
                <a:gd name="T12" fmla="*/ 173 w 421"/>
                <a:gd name="T13" fmla="*/ 190 h 1825"/>
                <a:gd name="T14" fmla="*/ 209 w 421"/>
                <a:gd name="T15" fmla="*/ 253 h 1825"/>
                <a:gd name="T16" fmla="*/ 236 w 421"/>
                <a:gd name="T17" fmla="*/ 303 h 1825"/>
                <a:gd name="T18" fmla="*/ 264 w 421"/>
                <a:gd name="T19" fmla="*/ 342 h 1825"/>
                <a:gd name="T20" fmla="*/ 305 w 421"/>
                <a:gd name="T21" fmla="*/ 381 h 1825"/>
                <a:gd name="T22" fmla="*/ 335 w 421"/>
                <a:gd name="T23" fmla="*/ 405 h 1825"/>
                <a:gd name="T24" fmla="*/ 368 w 421"/>
                <a:gd name="T25" fmla="*/ 421 h 1825"/>
                <a:gd name="T26" fmla="*/ 395 w 421"/>
                <a:gd name="T27" fmla="*/ 438 h 1825"/>
                <a:gd name="T28" fmla="*/ 420 w 421"/>
                <a:gd name="T29" fmla="*/ 465 h 182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21"/>
                <a:gd name="T46" fmla="*/ 0 h 1825"/>
                <a:gd name="T47" fmla="*/ 421 w 421"/>
                <a:gd name="T48" fmla="*/ 1825 h 182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21" h="1825">
                  <a:moveTo>
                    <a:pt x="0" y="1824"/>
                  </a:moveTo>
                  <a:lnTo>
                    <a:pt x="0" y="0"/>
                  </a:lnTo>
                  <a:lnTo>
                    <a:pt x="30" y="42"/>
                  </a:lnTo>
                  <a:lnTo>
                    <a:pt x="66" y="69"/>
                  </a:lnTo>
                  <a:lnTo>
                    <a:pt x="99" y="102"/>
                  </a:lnTo>
                  <a:lnTo>
                    <a:pt x="132" y="132"/>
                  </a:lnTo>
                  <a:lnTo>
                    <a:pt x="173" y="190"/>
                  </a:lnTo>
                  <a:lnTo>
                    <a:pt x="209" y="253"/>
                  </a:lnTo>
                  <a:lnTo>
                    <a:pt x="236" y="303"/>
                  </a:lnTo>
                  <a:lnTo>
                    <a:pt x="264" y="342"/>
                  </a:lnTo>
                  <a:lnTo>
                    <a:pt x="305" y="381"/>
                  </a:lnTo>
                  <a:lnTo>
                    <a:pt x="335" y="405"/>
                  </a:lnTo>
                  <a:lnTo>
                    <a:pt x="368" y="421"/>
                  </a:lnTo>
                  <a:lnTo>
                    <a:pt x="395" y="438"/>
                  </a:lnTo>
                  <a:lnTo>
                    <a:pt x="420" y="465"/>
                  </a:lnTo>
                </a:path>
              </a:pathLst>
            </a:custGeom>
            <a:noFill/>
            <a:ln w="50800" cap="rnd">
              <a:solidFill>
                <a:srgbClr val="00FFFF"/>
              </a:solidFill>
              <a:prstDash val="dash"/>
              <a:round/>
              <a:headEnd/>
              <a:tailEnd/>
            </a:ln>
          </p:spPr>
          <p:txBody>
            <a:bodyPr/>
            <a:lstStyle/>
            <a:p>
              <a:endParaRPr lang="en-US"/>
            </a:p>
          </p:txBody>
        </p:sp>
        <p:sp>
          <p:nvSpPr>
            <p:cNvPr id="29723" name="Freeform 28"/>
            <p:cNvSpPr>
              <a:spLocks/>
            </p:cNvSpPr>
            <p:nvPr/>
          </p:nvSpPr>
          <p:spPr bwMode="auto">
            <a:xfrm>
              <a:off x="1242" y="1073"/>
              <a:ext cx="424" cy="1039"/>
            </a:xfrm>
            <a:custGeom>
              <a:avLst/>
              <a:gdLst>
                <a:gd name="T0" fmla="*/ 0 w 424"/>
                <a:gd name="T1" fmla="*/ 1038 h 1039"/>
                <a:gd name="T2" fmla="*/ 0 w 424"/>
                <a:gd name="T3" fmla="*/ 0 h 1039"/>
                <a:gd name="T4" fmla="*/ 54 w 424"/>
                <a:gd name="T5" fmla="*/ 69 h 1039"/>
                <a:gd name="T6" fmla="*/ 105 w 424"/>
                <a:gd name="T7" fmla="*/ 120 h 1039"/>
                <a:gd name="T8" fmla="*/ 155 w 424"/>
                <a:gd name="T9" fmla="*/ 177 h 1039"/>
                <a:gd name="T10" fmla="*/ 210 w 424"/>
                <a:gd name="T11" fmla="*/ 220 h 1039"/>
                <a:gd name="T12" fmla="*/ 257 w 424"/>
                <a:gd name="T13" fmla="*/ 259 h 1039"/>
                <a:gd name="T14" fmla="*/ 306 w 424"/>
                <a:gd name="T15" fmla="*/ 318 h 1039"/>
                <a:gd name="T16" fmla="*/ 342 w 424"/>
                <a:gd name="T17" fmla="*/ 358 h 1039"/>
                <a:gd name="T18" fmla="*/ 390 w 424"/>
                <a:gd name="T19" fmla="*/ 403 h 1039"/>
                <a:gd name="T20" fmla="*/ 410 w 424"/>
                <a:gd name="T21" fmla="*/ 442 h 1039"/>
                <a:gd name="T22" fmla="*/ 423 w 424"/>
                <a:gd name="T23" fmla="*/ 480 h 103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24"/>
                <a:gd name="T37" fmla="*/ 0 h 1039"/>
                <a:gd name="T38" fmla="*/ 424 w 424"/>
                <a:gd name="T39" fmla="*/ 1039 h 103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24" h="1039">
                  <a:moveTo>
                    <a:pt x="0" y="1038"/>
                  </a:moveTo>
                  <a:lnTo>
                    <a:pt x="0" y="0"/>
                  </a:lnTo>
                  <a:lnTo>
                    <a:pt x="54" y="69"/>
                  </a:lnTo>
                  <a:lnTo>
                    <a:pt x="105" y="120"/>
                  </a:lnTo>
                  <a:lnTo>
                    <a:pt x="155" y="177"/>
                  </a:lnTo>
                  <a:lnTo>
                    <a:pt x="210" y="220"/>
                  </a:lnTo>
                  <a:lnTo>
                    <a:pt x="257" y="259"/>
                  </a:lnTo>
                  <a:lnTo>
                    <a:pt x="306" y="318"/>
                  </a:lnTo>
                  <a:lnTo>
                    <a:pt x="342" y="358"/>
                  </a:lnTo>
                  <a:lnTo>
                    <a:pt x="390" y="403"/>
                  </a:lnTo>
                  <a:lnTo>
                    <a:pt x="410" y="442"/>
                  </a:lnTo>
                  <a:lnTo>
                    <a:pt x="423" y="480"/>
                  </a:lnTo>
                </a:path>
              </a:pathLst>
            </a:custGeom>
            <a:noFill/>
            <a:ln w="50800" cap="rnd">
              <a:solidFill>
                <a:srgbClr val="00FFFF"/>
              </a:solidFill>
              <a:prstDash val="dash"/>
              <a:round/>
              <a:headEnd/>
              <a:tailEnd/>
            </a:ln>
          </p:spPr>
          <p:txBody>
            <a:bodyPr/>
            <a:lstStyle/>
            <a:p>
              <a:endParaRPr lang="en-US"/>
            </a:p>
          </p:txBody>
        </p:sp>
        <p:sp>
          <p:nvSpPr>
            <p:cNvPr id="29724" name="Freeform 29"/>
            <p:cNvSpPr>
              <a:spLocks/>
            </p:cNvSpPr>
            <p:nvPr/>
          </p:nvSpPr>
          <p:spPr bwMode="auto">
            <a:xfrm>
              <a:off x="843" y="1550"/>
              <a:ext cx="3686" cy="1800"/>
            </a:xfrm>
            <a:custGeom>
              <a:avLst/>
              <a:gdLst>
                <a:gd name="T0" fmla="*/ 51 w 3686"/>
                <a:gd name="T1" fmla="*/ 238 h 1800"/>
                <a:gd name="T2" fmla="*/ 162 w 3686"/>
                <a:gd name="T3" fmla="*/ 301 h 1800"/>
                <a:gd name="T4" fmla="*/ 227 w 3686"/>
                <a:gd name="T5" fmla="*/ 399 h 1800"/>
                <a:gd name="T6" fmla="*/ 351 w 3686"/>
                <a:gd name="T7" fmla="*/ 505 h 1800"/>
                <a:gd name="T8" fmla="*/ 477 w 3686"/>
                <a:gd name="T9" fmla="*/ 603 h 1800"/>
                <a:gd name="T10" fmla="*/ 560 w 3686"/>
                <a:gd name="T11" fmla="*/ 666 h 1800"/>
                <a:gd name="T12" fmla="*/ 698 w 3686"/>
                <a:gd name="T13" fmla="*/ 795 h 1800"/>
                <a:gd name="T14" fmla="*/ 800 w 3686"/>
                <a:gd name="T15" fmla="*/ 847 h 1800"/>
                <a:gd name="T16" fmla="*/ 822 w 3686"/>
                <a:gd name="T17" fmla="*/ 2 h 1800"/>
                <a:gd name="T18" fmla="*/ 902 w 3686"/>
                <a:gd name="T19" fmla="*/ 114 h 1800"/>
                <a:gd name="T20" fmla="*/ 996 w 3686"/>
                <a:gd name="T21" fmla="*/ 204 h 1800"/>
                <a:gd name="T22" fmla="*/ 1134 w 3686"/>
                <a:gd name="T23" fmla="*/ 363 h 1800"/>
                <a:gd name="T24" fmla="*/ 1230 w 3686"/>
                <a:gd name="T25" fmla="*/ 453 h 1800"/>
                <a:gd name="T26" fmla="*/ 1319 w 3686"/>
                <a:gd name="T27" fmla="*/ 565 h 1800"/>
                <a:gd name="T28" fmla="*/ 1439 w 3686"/>
                <a:gd name="T29" fmla="*/ 673 h 1800"/>
                <a:gd name="T30" fmla="*/ 1509 w 3686"/>
                <a:gd name="T31" fmla="*/ 768 h 1800"/>
                <a:gd name="T32" fmla="*/ 1556 w 3686"/>
                <a:gd name="T33" fmla="*/ 867 h 1800"/>
                <a:gd name="T34" fmla="*/ 1644 w 3686"/>
                <a:gd name="T35" fmla="*/ 977 h 1800"/>
                <a:gd name="T36" fmla="*/ 1716 w 3686"/>
                <a:gd name="T37" fmla="*/ 1062 h 1800"/>
                <a:gd name="T38" fmla="*/ 1800 w 3686"/>
                <a:gd name="T39" fmla="*/ 1143 h 1800"/>
                <a:gd name="T40" fmla="*/ 1845 w 3686"/>
                <a:gd name="T41" fmla="*/ 1217 h 1800"/>
                <a:gd name="T42" fmla="*/ 1911 w 3686"/>
                <a:gd name="T43" fmla="*/ 1350 h 1800"/>
                <a:gd name="T44" fmla="*/ 2000 w 3686"/>
                <a:gd name="T45" fmla="*/ 1433 h 1800"/>
                <a:gd name="T46" fmla="*/ 2069 w 3686"/>
                <a:gd name="T47" fmla="*/ 1526 h 1800"/>
                <a:gd name="T48" fmla="*/ 2162 w 3686"/>
                <a:gd name="T49" fmla="*/ 1619 h 1800"/>
                <a:gd name="T50" fmla="*/ 2231 w 3686"/>
                <a:gd name="T51" fmla="*/ 1677 h 1800"/>
                <a:gd name="T52" fmla="*/ 2336 w 3686"/>
                <a:gd name="T53" fmla="*/ 1799 h 1800"/>
                <a:gd name="T54" fmla="*/ 2420 w 3686"/>
                <a:gd name="T55" fmla="*/ 60 h 1800"/>
                <a:gd name="T56" fmla="*/ 2509 w 3686"/>
                <a:gd name="T57" fmla="*/ 121 h 1800"/>
                <a:gd name="T58" fmla="*/ 2579 w 3686"/>
                <a:gd name="T59" fmla="*/ 235 h 1800"/>
                <a:gd name="T60" fmla="*/ 2638 w 3686"/>
                <a:gd name="T61" fmla="*/ 292 h 1800"/>
                <a:gd name="T62" fmla="*/ 2764 w 3686"/>
                <a:gd name="T63" fmla="*/ 396 h 1800"/>
                <a:gd name="T64" fmla="*/ 2797 w 3686"/>
                <a:gd name="T65" fmla="*/ 460 h 1800"/>
                <a:gd name="T66" fmla="*/ 2915 w 3686"/>
                <a:gd name="T67" fmla="*/ 582 h 1800"/>
                <a:gd name="T68" fmla="*/ 3178 w 3686"/>
                <a:gd name="T69" fmla="*/ 802 h 1800"/>
                <a:gd name="T70" fmla="*/ 3299 w 3686"/>
                <a:gd name="T71" fmla="*/ 913 h 1800"/>
                <a:gd name="T72" fmla="*/ 3407 w 3686"/>
                <a:gd name="T73" fmla="*/ 1031 h 1800"/>
                <a:gd name="T74" fmla="*/ 3523 w 3686"/>
                <a:gd name="T75" fmla="*/ 1145 h 1800"/>
                <a:gd name="T76" fmla="*/ 3620 w 3686"/>
                <a:gd name="T77" fmla="*/ 1281 h 180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3686"/>
                <a:gd name="T118" fmla="*/ 0 h 1800"/>
                <a:gd name="T119" fmla="*/ 3686 w 3686"/>
                <a:gd name="T120" fmla="*/ 1800 h 180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3686" h="1800">
                  <a:moveTo>
                    <a:pt x="0" y="202"/>
                  </a:moveTo>
                  <a:lnTo>
                    <a:pt x="51" y="238"/>
                  </a:lnTo>
                  <a:lnTo>
                    <a:pt x="101" y="261"/>
                  </a:lnTo>
                  <a:lnTo>
                    <a:pt x="162" y="301"/>
                  </a:lnTo>
                  <a:lnTo>
                    <a:pt x="192" y="333"/>
                  </a:lnTo>
                  <a:lnTo>
                    <a:pt x="227" y="399"/>
                  </a:lnTo>
                  <a:lnTo>
                    <a:pt x="276" y="444"/>
                  </a:lnTo>
                  <a:lnTo>
                    <a:pt x="351" y="505"/>
                  </a:lnTo>
                  <a:lnTo>
                    <a:pt x="405" y="552"/>
                  </a:lnTo>
                  <a:lnTo>
                    <a:pt x="477" y="603"/>
                  </a:lnTo>
                  <a:lnTo>
                    <a:pt x="527" y="637"/>
                  </a:lnTo>
                  <a:lnTo>
                    <a:pt x="560" y="666"/>
                  </a:lnTo>
                  <a:lnTo>
                    <a:pt x="617" y="735"/>
                  </a:lnTo>
                  <a:lnTo>
                    <a:pt x="698" y="795"/>
                  </a:lnTo>
                  <a:lnTo>
                    <a:pt x="758" y="822"/>
                  </a:lnTo>
                  <a:lnTo>
                    <a:pt x="800" y="847"/>
                  </a:lnTo>
                  <a:lnTo>
                    <a:pt x="822" y="854"/>
                  </a:lnTo>
                  <a:lnTo>
                    <a:pt x="822" y="2"/>
                  </a:lnTo>
                  <a:lnTo>
                    <a:pt x="866" y="66"/>
                  </a:lnTo>
                  <a:lnTo>
                    <a:pt x="902" y="114"/>
                  </a:lnTo>
                  <a:lnTo>
                    <a:pt x="950" y="151"/>
                  </a:lnTo>
                  <a:lnTo>
                    <a:pt x="996" y="204"/>
                  </a:lnTo>
                  <a:lnTo>
                    <a:pt x="1050" y="267"/>
                  </a:lnTo>
                  <a:lnTo>
                    <a:pt x="1134" y="363"/>
                  </a:lnTo>
                  <a:lnTo>
                    <a:pt x="1196" y="414"/>
                  </a:lnTo>
                  <a:lnTo>
                    <a:pt x="1230" y="453"/>
                  </a:lnTo>
                  <a:lnTo>
                    <a:pt x="1274" y="506"/>
                  </a:lnTo>
                  <a:lnTo>
                    <a:pt x="1319" y="565"/>
                  </a:lnTo>
                  <a:lnTo>
                    <a:pt x="1382" y="633"/>
                  </a:lnTo>
                  <a:lnTo>
                    <a:pt x="1439" y="673"/>
                  </a:lnTo>
                  <a:lnTo>
                    <a:pt x="1476" y="711"/>
                  </a:lnTo>
                  <a:lnTo>
                    <a:pt x="1509" y="768"/>
                  </a:lnTo>
                  <a:lnTo>
                    <a:pt x="1533" y="826"/>
                  </a:lnTo>
                  <a:lnTo>
                    <a:pt x="1556" y="867"/>
                  </a:lnTo>
                  <a:lnTo>
                    <a:pt x="1596" y="918"/>
                  </a:lnTo>
                  <a:lnTo>
                    <a:pt x="1644" y="977"/>
                  </a:lnTo>
                  <a:lnTo>
                    <a:pt x="1691" y="1038"/>
                  </a:lnTo>
                  <a:lnTo>
                    <a:pt x="1716" y="1062"/>
                  </a:lnTo>
                  <a:lnTo>
                    <a:pt x="1767" y="1107"/>
                  </a:lnTo>
                  <a:lnTo>
                    <a:pt x="1800" y="1143"/>
                  </a:lnTo>
                  <a:lnTo>
                    <a:pt x="1823" y="1170"/>
                  </a:lnTo>
                  <a:lnTo>
                    <a:pt x="1845" y="1217"/>
                  </a:lnTo>
                  <a:lnTo>
                    <a:pt x="1869" y="1280"/>
                  </a:lnTo>
                  <a:lnTo>
                    <a:pt x="1911" y="1350"/>
                  </a:lnTo>
                  <a:lnTo>
                    <a:pt x="1959" y="1400"/>
                  </a:lnTo>
                  <a:lnTo>
                    <a:pt x="2000" y="1433"/>
                  </a:lnTo>
                  <a:lnTo>
                    <a:pt x="2047" y="1487"/>
                  </a:lnTo>
                  <a:lnTo>
                    <a:pt x="2069" y="1526"/>
                  </a:lnTo>
                  <a:lnTo>
                    <a:pt x="2131" y="1599"/>
                  </a:lnTo>
                  <a:lnTo>
                    <a:pt x="2162" y="1619"/>
                  </a:lnTo>
                  <a:lnTo>
                    <a:pt x="2192" y="1644"/>
                  </a:lnTo>
                  <a:lnTo>
                    <a:pt x="2231" y="1677"/>
                  </a:lnTo>
                  <a:lnTo>
                    <a:pt x="2282" y="1736"/>
                  </a:lnTo>
                  <a:lnTo>
                    <a:pt x="2336" y="1799"/>
                  </a:lnTo>
                  <a:lnTo>
                    <a:pt x="2336" y="0"/>
                  </a:lnTo>
                  <a:lnTo>
                    <a:pt x="2420" y="60"/>
                  </a:lnTo>
                  <a:lnTo>
                    <a:pt x="2449" y="69"/>
                  </a:lnTo>
                  <a:lnTo>
                    <a:pt x="2509" y="121"/>
                  </a:lnTo>
                  <a:lnTo>
                    <a:pt x="2543" y="180"/>
                  </a:lnTo>
                  <a:lnTo>
                    <a:pt x="2579" y="235"/>
                  </a:lnTo>
                  <a:lnTo>
                    <a:pt x="2611" y="270"/>
                  </a:lnTo>
                  <a:lnTo>
                    <a:pt x="2638" y="292"/>
                  </a:lnTo>
                  <a:lnTo>
                    <a:pt x="2711" y="351"/>
                  </a:lnTo>
                  <a:lnTo>
                    <a:pt x="2764" y="396"/>
                  </a:lnTo>
                  <a:lnTo>
                    <a:pt x="2786" y="427"/>
                  </a:lnTo>
                  <a:lnTo>
                    <a:pt x="2797" y="460"/>
                  </a:lnTo>
                  <a:lnTo>
                    <a:pt x="2821" y="501"/>
                  </a:lnTo>
                  <a:lnTo>
                    <a:pt x="2915" y="582"/>
                  </a:lnTo>
                  <a:lnTo>
                    <a:pt x="3136" y="765"/>
                  </a:lnTo>
                  <a:lnTo>
                    <a:pt x="3178" y="802"/>
                  </a:lnTo>
                  <a:lnTo>
                    <a:pt x="3250" y="861"/>
                  </a:lnTo>
                  <a:lnTo>
                    <a:pt x="3299" y="913"/>
                  </a:lnTo>
                  <a:lnTo>
                    <a:pt x="3371" y="986"/>
                  </a:lnTo>
                  <a:lnTo>
                    <a:pt x="3407" y="1031"/>
                  </a:lnTo>
                  <a:lnTo>
                    <a:pt x="3472" y="1086"/>
                  </a:lnTo>
                  <a:lnTo>
                    <a:pt x="3523" y="1145"/>
                  </a:lnTo>
                  <a:lnTo>
                    <a:pt x="3574" y="1206"/>
                  </a:lnTo>
                  <a:lnTo>
                    <a:pt x="3620" y="1281"/>
                  </a:lnTo>
                  <a:lnTo>
                    <a:pt x="3685" y="1353"/>
                  </a:lnTo>
                </a:path>
              </a:pathLst>
            </a:custGeom>
            <a:noFill/>
            <a:ln w="76200" cap="rnd">
              <a:solidFill>
                <a:srgbClr val="00FFFF"/>
              </a:solidFill>
              <a:round/>
              <a:headEnd/>
              <a:tailEnd/>
            </a:ln>
          </p:spPr>
          <p:txBody>
            <a:bodyPr/>
            <a:lstStyle/>
            <a:p>
              <a:endParaRPr lang="en-US"/>
            </a:p>
          </p:txBody>
        </p:sp>
        <p:sp>
          <p:nvSpPr>
            <p:cNvPr id="29725" name="Freeform 30"/>
            <p:cNvSpPr>
              <a:spLocks/>
            </p:cNvSpPr>
            <p:nvPr/>
          </p:nvSpPr>
          <p:spPr bwMode="auto">
            <a:xfrm>
              <a:off x="4518" y="1560"/>
              <a:ext cx="459" cy="1347"/>
            </a:xfrm>
            <a:custGeom>
              <a:avLst/>
              <a:gdLst>
                <a:gd name="T0" fmla="*/ 0 w 459"/>
                <a:gd name="T1" fmla="*/ 1346 h 1347"/>
                <a:gd name="T2" fmla="*/ 0 w 459"/>
                <a:gd name="T3" fmla="*/ 0 h 1347"/>
                <a:gd name="T4" fmla="*/ 50 w 459"/>
                <a:gd name="T5" fmla="*/ 18 h 1347"/>
                <a:gd name="T6" fmla="*/ 114 w 459"/>
                <a:gd name="T7" fmla="*/ 38 h 1347"/>
                <a:gd name="T8" fmla="*/ 191 w 459"/>
                <a:gd name="T9" fmla="*/ 89 h 1347"/>
                <a:gd name="T10" fmla="*/ 249 w 459"/>
                <a:gd name="T11" fmla="*/ 140 h 1347"/>
                <a:gd name="T12" fmla="*/ 296 w 459"/>
                <a:gd name="T13" fmla="*/ 178 h 1347"/>
                <a:gd name="T14" fmla="*/ 357 w 459"/>
                <a:gd name="T15" fmla="*/ 230 h 1347"/>
                <a:gd name="T16" fmla="*/ 402 w 459"/>
                <a:gd name="T17" fmla="*/ 276 h 1347"/>
                <a:gd name="T18" fmla="*/ 458 w 459"/>
                <a:gd name="T19" fmla="*/ 321 h 134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59"/>
                <a:gd name="T31" fmla="*/ 0 h 1347"/>
                <a:gd name="T32" fmla="*/ 459 w 459"/>
                <a:gd name="T33" fmla="*/ 1347 h 134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59" h="1347">
                  <a:moveTo>
                    <a:pt x="0" y="1346"/>
                  </a:moveTo>
                  <a:lnTo>
                    <a:pt x="0" y="0"/>
                  </a:lnTo>
                  <a:lnTo>
                    <a:pt x="50" y="18"/>
                  </a:lnTo>
                  <a:lnTo>
                    <a:pt x="114" y="38"/>
                  </a:lnTo>
                  <a:lnTo>
                    <a:pt x="191" y="89"/>
                  </a:lnTo>
                  <a:lnTo>
                    <a:pt x="249" y="140"/>
                  </a:lnTo>
                  <a:lnTo>
                    <a:pt x="296" y="178"/>
                  </a:lnTo>
                  <a:lnTo>
                    <a:pt x="357" y="230"/>
                  </a:lnTo>
                  <a:lnTo>
                    <a:pt x="402" y="276"/>
                  </a:lnTo>
                  <a:lnTo>
                    <a:pt x="458" y="321"/>
                  </a:lnTo>
                </a:path>
              </a:pathLst>
            </a:custGeom>
            <a:noFill/>
            <a:ln w="76200" cap="rnd">
              <a:solidFill>
                <a:srgbClr val="00FFFF"/>
              </a:solidFill>
              <a:round/>
              <a:headEnd/>
              <a:tailEnd/>
            </a:ln>
          </p:spPr>
          <p:txBody>
            <a:bodyPr/>
            <a:lstStyle/>
            <a:p>
              <a:endParaRPr lang="en-US"/>
            </a:p>
          </p:txBody>
        </p:sp>
        <p:sp>
          <p:nvSpPr>
            <p:cNvPr id="29726" name="Line 31"/>
            <p:cNvSpPr>
              <a:spLocks noChangeShapeType="1"/>
            </p:cNvSpPr>
            <p:nvPr/>
          </p:nvSpPr>
          <p:spPr bwMode="auto">
            <a:xfrm>
              <a:off x="845" y="1078"/>
              <a:ext cx="4383" cy="0"/>
            </a:xfrm>
            <a:prstGeom prst="line">
              <a:avLst/>
            </a:prstGeom>
            <a:noFill/>
            <a:ln w="50800">
              <a:solidFill>
                <a:srgbClr val="FF3F66"/>
              </a:solidFill>
              <a:round/>
              <a:headEnd/>
              <a:tailEnd/>
            </a:ln>
          </p:spPr>
          <p:txBody>
            <a:bodyPr wrap="none" anchor="ctr"/>
            <a:lstStyle/>
            <a:p>
              <a:endParaRPr lang="en-US"/>
            </a:p>
          </p:txBody>
        </p:sp>
        <p:sp>
          <p:nvSpPr>
            <p:cNvPr id="29728" name="Rectangle 33"/>
            <p:cNvSpPr>
              <a:spLocks noChangeArrowheads="1"/>
            </p:cNvSpPr>
            <p:nvPr/>
          </p:nvSpPr>
          <p:spPr bwMode="auto">
            <a:xfrm>
              <a:off x="4827" y="3414"/>
              <a:ext cx="564" cy="289"/>
            </a:xfrm>
            <a:prstGeom prst="rect">
              <a:avLst/>
            </a:prstGeom>
            <a:noFill/>
            <a:ln w="12700">
              <a:noFill/>
              <a:miter lim="800000"/>
              <a:headEnd/>
              <a:tailEnd/>
            </a:ln>
          </p:spPr>
          <p:txBody>
            <a:bodyPr wrap="none" lIns="90487" tIns="44450" rIns="90487" bIns="44450">
              <a:spAutoFit/>
            </a:bodyPr>
            <a:lstStyle/>
            <a:p>
              <a:pPr defTabSz="762000" eaLnBrk="0" hangingPunct="0"/>
              <a:r>
                <a:rPr lang="en-US">
                  <a:cs typeface="Arial" charset="0"/>
                </a:rPr>
                <a:t>Time</a:t>
              </a:r>
            </a:p>
          </p:txBody>
        </p:sp>
        <p:sp>
          <p:nvSpPr>
            <p:cNvPr id="29729" name="Rectangle 34"/>
            <p:cNvSpPr>
              <a:spLocks noChangeArrowheads="1"/>
            </p:cNvSpPr>
            <p:nvPr/>
          </p:nvSpPr>
          <p:spPr bwMode="auto">
            <a:xfrm rot="-5400000">
              <a:off x="-470" y="1770"/>
              <a:ext cx="1909" cy="250"/>
            </a:xfrm>
            <a:prstGeom prst="rect">
              <a:avLst/>
            </a:prstGeom>
            <a:noFill/>
            <a:ln w="12700">
              <a:noFill/>
              <a:miter lim="800000"/>
              <a:headEnd/>
              <a:tailEnd/>
            </a:ln>
          </p:spPr>
          <p:txBody>
            <a:bodyPr lIns="90487" tIns="44450" rIns="90487" bIns="44450">
              <a:spAutoFit/>
            </a:bodyPr>
            <a:lstStyle/>
            <a:p>
              <a:pPr defTabSz="762000" eaLnBrk="0" hangingPunct="0"/>
              <a:r>
                <a:rPr lang="en-US" sz="2000">
                  <a:cs typeface="Arial" charset="0"/>
                </a:rPr>
                <a:t>On-hand inventory</a:t>
              </a:r>
            </a:p>
          </p:txBody>
        </p:sp>
        <p:sp>
          <p:nvSpPr>
            <p:cNvPr id="29731" name="Rectangle 36"/>
            <p:cNvSpPr>
              <a:spLocks noChangeArrowheads="1"/>
            </p:cNvSpPr>
            <p:nvPr/>
          </p:nvSpPr>
          <p:spPr bwMode="auto">
            <a:xfrm>
              <a:off x="-22" y="3550"/>
              <a:ext cx="576" cy="406"/>
            </a:xfrm>
            <a:prstGeom prst="rect">
              <a:avLst/>
            </a:prstGeom>
            <a:noFill/>
            <a:ln w="12700">
              <a:noFill/>
              <a:miter lim="800000"/>
              <a:headEnd/>
              <a:tailEnd/>
            </a:ln>
          </p:spPr>
          <p:txBody>
            <a:bodyPr wrap="none" lIns="90487" tIns="44450" rIns="90487" bIns="44450">
              <a:spAutoFit/>
            </a:bodyPr>
            <a:lstStyle/>
            <a:p>
              <a:pPr defTabSz="762000" eaLnBrk="0" hangingPunct="0"/>
              <a:r>
                <a:rPr lang="en-US" sz="1800" dirty="0">
                  <a:cs typeface="Arial" charset="0"/>
                </a:rPr>
                <a:t>Order</a:t>
              </a:r>
            </a:p>
            <a:p>
              <a:pPr defTabSz="762000" eaLnBrk="0" hangingPunct="0"/>
              <a:r>
                <a:rPr lang="en-US" sz="1800" dirty="0">
                  <a:cs typeface="Arial" charset="0"/>
                </a:rPr>
                <a:t>placed</a:t>
              </a:r>
            </a:p>
          </p:txBody>
        </p:sp>
        <p:sp>
          <p:nvSpPr>
            <p:cNvPr id="29732" name="Rectangle 37"/>
            <p:cNvSpPr>
              <a:spLocks noChangeArrowheads="1"/>
            </p:cNvSpPr>
            <p:nvPr/>
          </p:nvSpPr>
          <p:spPr bwMode="auto">
            <a:xfrm>
              <a:off x="1820" y="2566"/>
              <a:ext cx="698" cy="406"/>
            </a:xfrm>
            <a:prstGeom prst="rect">
              <a:avLst/>
            </a:prstGeom>
            <a:noFill/>
            <a:ln w="12700">
              <a:noFill/>
              <a:miter lim="800000"/>
              <a:headEnd/>
              <a:tailEnd/>
            </a:ln>
          </p:spPr>
          <p:txBody>
            <a:bodyPr lIns="90487" tIns="44450" rIns="90487" bIns="44450">
              <a:spAutoFit/>
            </a:bodyPr>
            <a:lstStyle/>
            <a:p>
              <a:pPr defTabSz="762000" eaLnBrk="0" hangingPunct="0"/>
              <a:r>
                <a:rPr lang="en-US" sz="1800" dirty="0">
                  <a:cs typeface="Arial" charset="0"/>
                </a:rPr>
                <a:t>Order</a:t>
              </a:r>
            </a:p>
            <a:p>
              <a:pPr defTabSz="762000" eaLnBrk="0" hangingPunct="0"/>
              <a:r>
                <a:rPr lang="en-US" sz="1800" dirty="0">
                  <a:cs typeface="Arial" charset="0"/>
                </a:rPr>
                <a:t>received</a:t>
              </a:r>
            </a:p>
          </p:txBody>
        </p:sp>
        <p:sp>
          <p:nvSpPr>
            <p:cNvPr id="29733" name="Rectangle 38"/>
            <p:cNvSpPr>
              <a:spLocks noChangeArrowheads="1"/>
            </p:cNvSpPr>
            <p:nvPr/>
          </p:nvSpPr>
          <p:spPr bwMode="auto">
            <a:xfrm>
              <a:off x="1768" y="1135"/>
              <a:ext cx="697" cy="367"/>
            </a:xfrm>
            <a:prstGeom prst="rect">
              <a:avLst/>
            </a:prstGeom>
            <a:noFill/>
            <a:ln w="12700">
              <a:noFill/>
              <a:miter lim="800000"/>
              <a:headEnd/>
              <a:tailEnd/>
            </a:ln>
          </p:spPr>
          <p:txBody>
            <a:bodyPr wrap="none" lIns="90487" tIns="44450" rIns="90487" bIns="44450">
              <a:spAutoFit/>
            </a:bodyPr>
            <a:lstStyle/>
            <a:p>
              <a:pPr defTabSz="762000" eaLnBrk="0" hangingPunct="0"/>
              <a:r>
                <a:rPr lang="en-US" sz="1600" i="1" dirty="0">
                  <a:cs typeface="Arial" charset="0"/>
                </a:rPr>
                <a:t>Inventory</a:t>
              </a:r>
            </a:p>
            <a:p>
              <a:pPr defTabSz="762000" eaLnBrk="0" hangingPunct="0"/>
              <a:r>
                <a:rPr lang="en-US" sz="1600" i="1" dirty="0">
                  <a:cs typeface="Arial" charset="0"/>
                </a:rPr>
                <a:t>position</a:t>
              </a:r>
            </a:p>
          </p:txBody>
        </p:sp>
        <p:sp>
          <p:nvSpPr>
            <p:cNvPr id="29739" name="Rectangle 44"/>
            <p:cNvSpPr>
              <a:spLocks noChangeArrowheads="1"/>
            </p:cNvSpPr>
            <p:nvPr/>
          </p:nvSpPr>
          <p:spPr bwMode="auto">
            <a:xfrm>
              <a:off x="931" y="1342"/>
              <a:ext cx="337" cy="289"/>
            </a:xfrm>
            <a:prstGeom prst="rect">
              <a:avLst/>
            </a:prstGeom>
            <a:noFill/>
            <a:ln w="12700">
              <a:noFill/>
              <a:miter lim="800000"/>
              <a:headEnd/>
              <a:tailEnd/>
            </a:ln>
          </p:spPr>
          <p:txBody>
            <a:bodyPr wrap="none" lIns="90487" tIns="44450" rIns="90487" bIns="44450">
              <a:spAutoFit/>
            </a:bodyPr>
            <a:lstStyle/>
            <a:p>
              <a:pPr defTabSz="762000" eaLnBrk="0" hangingPunct="0"/>
              <a:r>
                <a:rPr lang="en-US" i="1" dirty="0">
                  <a:cs typeface="Arial" charset="0"/>
                </a:rPr>
                <a:t>Q</a:t>
              </a:r>
              <a:r>
                <a:rPr lang="en-US" baseline="-25000" dirty="0">
                  <a:cs typeface="Arial" charset="0"/>
                </a:rPr>
                <a:t>1</a:t>
              </a:r>
            </a:p>
          </p:txBody>
        </p:sp>
        <p:sp>
          <p:nvSpPr>
            <p:cNvPr id="29740" name="Rectangle 45"/>
            <p:cNvSpPr>
              <a:spLocks noChangeArrowheads="1"/>
            </p:cNvSpPr>
            <p:nvPr/>
          </p:nvSpPr>
          <p:spPr bwMode="auto">
            <a:xfrm>
              <a:off x="2438" y="1699"/>
              <a:ext cx="337" cy="289"/>
            </a:xfrm>
            <a:prstGeom prst="rect">
              <a:avLst/>
            </a:prstGeom>
            <a:noFill/>
            <a:ln w="12700">
              <a:noFill/>
              <a:miter lim="800000"/>
              <a:headEnd/>
              <a:tailEnd/>
            </a:ln>
          </p:spPr>
          <p:txBody>
            <a:bodyPr wrap="none" lIns="90487" tIns="44450" rIns="90487" bIns="44450">
              <a:spAutoFit/>
            </a:bodyPr>
            <a:lstStyle/>
            <a:p>
              <a:pPr defTabSz="762000" eaLnBrk="0" hangingPunct="0"/>
              <a:r>
                <a:rPr lang="en-US" i="1" dirty="0">
                  <a:cs typeface="Arial" charset="0"/>
                </a:rPr>
                <a:t>Q</a:t>
              </a:r>
              <a:r>
                <a:rPr lang="en-US" baseline="-25000" dirty="0">
                  <a:cs typeface="Arial" charset="0"/>
                </a:rPr>
                <a:t>2</a:t>
              </a:r>
            </a:p>
          </p:txBody>
        </p:sp>
        <p:sp>
          <p:nvSpPr>
            <p:cNvPr id="29741" name="Rectangle 46"/>
            <p:cNvSpPr>
              <a:spLocks noChangeArrowheads="1"/>
            </p:cNvSpPr>
            <p:nvPr/>
          </p:nvSpPr>
          <p:spPr bwMode="auto">
            <a:xfrm>
              <a:off x="3757" y="1664"/>
              <a:ext cx="337" cy="289"/>
            </a:xfrm>
            <a:prstGeom prst="rect">
              <a:avLst/>
            </a:prstGeom>
            <a:noFill/>
            <a:ln w="12700">
              <a:noFill/>
              <a:miter lim="800000"/>
              <a:headEnd/>
              <a:tailEnd/>
            </a:ln>
          </p:spPr>
          <p:txBody>
            <a:bodyPr wrap="none" lIns="90487" tIns="44450" rIns="90487" bIns="44450">
              <a:spAutoFit/>
            </a:bodyPr>
            <a:lstStyle/>
            <a:p>
              <a:pPr defTabSz="762000" eaLnBrk="0" hangingPunct="0"/>
              <a:r>
                <a:rPr lang="en-US" i="1" dirty="0">
                  <a:cs typeface="Arial" charset="0"/>
                </a:rPr>
                <a:t>Q</a:t>
              </a:r>
              <a:r>
                <a:rPr lang="en-US" baseline="-25000" dirty="0">
                  <a:cs typeface="Arial" charset="0"/>
                </a:rPr>
                <a:t>3</a:t>
              </a:r>
            </a:p>
          </p:txBody>
        </p:sp>
        <p:grpSp>
          <p:nvGrpSpPr>
            <p:cNvPr id="29742" name="Group 47"/>
            <p:cNvGrpSpPr>
              <a:grpSpLocks/>
            </p:cNvGrpSpPr>
            <p:nvPr/>
          </p:nvGrpSpPr>
          <p:grpSpPr bwMode="auto">
            <a:xfrm>
              <a:off x="1235" y="3362"/>
              <a:ext cx="3228" cy="289"/>
              <a:chOff x="1235" y="3362"/>
              <a:chExt cx="3228" cy="289"/>
            </a:xfrm>
          </p:grpSpPr>
          <p:sp>
            <p:nvSpPr>
              <p:cNvPr id="29761" name="Rectangle 48"/>
              <p:cNvSpPr>
                <a:spLocks noChangeArrowheads="1"/>
              </p:cNvSpPr>
              <p:nvPr/>
            </p:nvSpPr>
            <p:spPr bwMode="auto">
              <a:xfrm>
                <a:off x="1343" y="3362"/>
                <a:ext cx="233" cy="289"/>
              </a:xfrm>
              <a:prstGeom prst="rect">
                <a:avLst/>
              </a:prstGeom>
              <a:noFill/>
              <a:ln w="12700">
                <a:noFill/>
                <a:miter lim="800000"/>
                <a:headEnd/>
                <a:tailEnd/>
              </a:ln>
            </p:spPr>
            <p:txBody>
              <a:bodyPr wrap="none" lIns="90487" tIns="44450" rIns="90487" bIns="44450">
                <a:spAutoFit/>
              </a:bodyPr>
              <a:lstStyle/>
              <a:p>
                <a:pPr defTabSz="762000" eaLnBrk="0" hangingPunct="0"/>
                <a:r>
                  <a:rPr lang="en-US" i="1">
                    <a:cs typeface="Arial" charset="0"/>
                  </a:rPr>
                  <a:t>L</a:t>
                </a:r>
              </a:p>
            </p:txBody>
          </p:sp>
          <p:sp>
            <p:nvSpPr>
              <p:cNvPr id="29762" name="Rectangle 49"/>
              <p:cNvSpPr>
                <a:spLocks noChangeArrowheads="1"/>
              </p:cNvSpPr>
              <p:nvPr/>
            </p:nvSpPr>
            <p:spPr bwMode="auto">
              <a:xfrm>
                <a:off x="2858" y="3362"/>
                <a:ext cx="233" cy="289"/>
              </a:xfrm>
              <a:prstGeom prst="rect">
                <a:avLst/>
              </a:prstGeom>
              <a:noFill/>
              <a:ln w="12700">
                <a:noFill/>
                <a:miter lim="800000"/>
                <a:headEnd/>
                <a:tailEnd/>
              </a:ln>
            </p:spPr>
            <p:txBody>
              <a:bodyPr wrap="none" lIns="90487" tIns="44450" rIns="90487" bIns="44450">
                <a:spAutoFit/>
              </a:bodyPr>
              <a:lstStyle/>
              <a:p>
                <a:pPr defTabSz="762000" eaLnBrk="0" hangingPunct="0"/>
                <a:r>
                  <a:rPr lang="en-US" i="1">
                    <a:cs typeface="Arial" charset="0"/>
                  </a:rPr>
                  <a:t>L</a:t>
                </a:r>
              </a:p>
            </p:txBody>
          </p:sp>
          <p:sp>
            <p:nvSpPr>
              <p:cNvPr id="29763" name="Rectangle 50"/>
              <p:cNvSpPr>
                <a:spLocks noChangeArrowheads="1"/>
              </p:cNvSpPr>
              <p:nvPr/>
            </p:nvSpPr>
            <p:spPr bwMode="auto">
              <a:xfrm>
                <a:off x="4159" y="3362"/>
                <a:ext cx="233" cy="289"/>
              </a:xfrm>
              <a:prstGeom prst="rect">
                <a:avLst/>
              </a:prstGeom>
              <a:noFill/>
              <a:ln w="12700">
                <a:noFill/>
                <a:miter lim="800000"/>
                <a:headEnd/>
                <a:tailEnd/>
              </a:ln>
            </p:spPr>
            <p:txBody>
              <a:bodyPr wrap="none" lIns="90487" tIns="44450" rIns="90487" bIns="44450">
                <a:spAutoFit/>
              </a:bodyPr>
              <a:lstStyle/>
              <a:p>
                <a:pPr defTabSz="762000" eaLnBrk="0" hangingPunct="0"/>
                <a:r>
                  <a:rPr lang="en-US" i="1">
                    <a:cs typeface="Arial" charset="0"/>
                  </a:rPr>
                  <a:t>L</a:t>
                </a:r>
              </a:p>
            </p:txBody>
          </p:sp>
          <p:grpSp>
            <p:nvGrpSpPr>
              <p:cNvPr id="29764" name="Group 51"/>
              <p:cNvGrpSpPr>
                <a:grpSpLocks/>
              </p:cNvGrpSpPr>
              <p:nvPr/>
            </p:nvGrpSpPr>
            <p:grpSpPr bwMode="auto">
              <a:xfrm>
                <a:off x="4056" y="3471"/>
                <a:ext cx="407" cy="0"/>
                <a:chOff x="4056" y="3471"/>
                <a:chExt cx="407" cy="0"/>
              </a:xfrm>
            </p:grpSpPr>
            <p:sp>
              <p:nvSpPr>
                <p:cNvPr id="29771" name="Line 52"/>
                <p:cNvSpPr>
                  <a:spLocks noChangeShapeType="1"/>
                </p:cNvSpPr>
                <p:nvPr/>
              </p:nvSpPr>
              <p:spPr bwMode="auto">
                <a:xfrm>
                  <a:off x="4056" y="3471"/>
                  <a:ext cx="133" cy="0"/>
                </a:xfrm>
                <a:prstGeom prst="line">
                  <a:avLst/>
                </a:prstGeom>
                <a:noFill/>
                <a:ln w="12700">
                  <a:solidFill>
                    <a:schemeClr val="tx1"/>
                  </a:solidFill>
                  <a:round/>
                  <a:headEnd/>
                  <a:tailEnd/>
                </a:ln>
              </p:spPr>
              <p:txBody>
                <a:bodyPr wrap="none" anchor="ctr"/>
                <a:lstStyle/>
                <a:p>
                  <a:endParaRPr lang="en-US"/>
                </a:p>
              </p:txBody>
            </p:sp>
            <p:sp>
              <p:nvSpPr>
                <p:cNvPr id="29772" name="Line 53"/>
                <p:cNvSpPr>
                  <a:spLocks noChangeShapeType="1"/>
                </p:cNvSpPr>
                <p:nvPr/>
              </p:nvSpPr>
              <p:spPr bwMode="auto">
                <a:xfrm>
                  <a:off x="4330" y="3471"/>
                  <a:ext cx="133" cy="0"/>
                </a:xfrm>
                <a:prstGeom prst="line">
                  <a:avLst/>
                </a:prstGeom>
                <a:noFill/>
                <a:ln w="12700">
                  <a:solidFill>
                    <a:schemeClr val="tx1"/>
                  </a:solidFill>
                  <a:round/>
                  <a:headEnd/>
                  <a:tailEnd/>
                </a:ln>
              </p:spPr>
              <p:txBody>
                <a:bodyPr wrap="none" anchor="ctr"/>
                <a:lstStyle/>
                <a:p>
                  <a:endParaRPr lang="en-US"/>
                </a:p>
              </p:txBody>
            </p:sp>
          </p:grpSp>
          <p:grpSp>
            <p:nvGrpSpPr>
              <p:cNvPr id="29765" name="Group 54"/>
              <p:cNvGrpSpPr>
                <a:grpSpLocks/>
              </p:cNvGrpSpPr>
              <p:nvPr/>
            </p:nvGrpSpPr>
            <p:grpSpPr bwMode="auto">
              <a:xfrm>
                <a:off x="1235" y="3468"/>
                <a:ext cx="407" cy="0"/>
                <a:chOff x="1235" y="3468"/>
                <a:chExt cx="407" cy="0"/>
              </a:xfrm>
            </p:grpSpPr>
            <p:sp>
              <p:nvSpPr>
                <p:cNvPr id="29769" name="Line 55"/>
                <p:cNvSpPr>
                  <a:spLocks noChangeShapeType="1"/>
                </p:cNvSpPr>
                <p:nvPr/>
              </p:nvSpPr>
              <p:spPr bwMode="auto">
                <a:xfrm>
                  <a:off x="1235" y="3468"/>
                  <a:ext cx="133" cy="0"/>
                </a:xfrm>
                <a:prstGeom prst="line">
                  <a:avLst/>
                </a:prstGeom>
                <a:noFill/>
                <a:ln w="12700">
                  <a:solidFill>
                    <a:schemeClr val="tx1"/>
                  </a:solidFill>
                  <a:round/>
                  <a:headEnd/>
                  <a:tailEnd/>
                </a:ln>
              </p:spPr>
              <p:txBody>
                <a:bodyPr wrap="none" anchor="ctr"/>
                <a:lstStyle/>
                <a:p>
                  <a:endParaRPr lang="en-US"/>
                </a:p>
              </p:txBody>
            </p:sp>
            <p:sp>
              <p:nvSpPr>
                <p:cNvPr id="29770" name="Line 56"/>
                <p:cNvSpPr>
                  <a:spLocks noChangeShapeType="1"/>
                </p:cNvSpPr>
                <p:nvPr/>
              </p:nvSpPr>
              <p:spPr bwMode="auto">
                <a:xfrm>
                  <a:off x="1509" y="3468"/>
                  <a:ext cx="133" cy="0"/>
                </a:xfrm>
                <a:prstGeom prst="line">
                  <a:avLst/>
                </a:prstGeom>
                <a:noFill/>
                <a:ln w="12700">
                  <a:solidFill>
                    <a:schemeClr val="tx1"/>
                  </a:solidFill>
                  <a:round/>
                  <a:headEnd/>
                  <a:tailEnd/>
                </a:ln>
              </p:spPr>
              <p:txBody>
                <a:bodyPr wrap="none" anchor="ctr"/>
                <a:lstStyle/>
                <a:p>
                  <a:endParaRPr lang="en-US"/>
                </a:p>
              </p:txBody>
            </p:sp>
          </p:grpSp>
          <p:grpSp>
            <p:nvGrpSpPr>
              <p:cNvPr id="29766" name="Group 57"/>
              <p:cNvGrpSpPr>
                <a:grpSpLocks/>
              </p:cNvGrpSpPr>
              <p:nvPr/>
            </p:nvGrpSpPr>
            <p:grpSpPr bwMode="auto">
              <a:xfrm>
                <a:off x="2756" y="3469"/>
                <a:ext cx="407" cy="0"/>
                <a:chOff x="2756" y="3469"/>
                <a:chExt cx="407" cy="0"/>
              </a:xfrm>
            </p:grpSpPr>
            <p:sp>
              <p:nvSpPr>
                <p:cNvPr id="29767" name="Line 58"/>
                <p:cNvSpPr>
                  <a:spLocks noChangeShapeType="1"/>
                </p:cNvSpPr>
                <p:nvPr/>
              </p:nvSpPr>
              <p:spPr bwMode="auto">
                <a:xfrm>
                  <a:off x="2756" y="3469"/>
                  <a:ext cx="133" cy="0"/>
                </a:xfrm>
                <a:prstGeom prst="line">
                  <a:avLst/>
                </a:prstGeom>
                <a:noFill/>
                <a:ln w="12700">
                  <a:solidFill>
                    <a:schemeClr val="tx1"/>
                  </a:solidFill>
                  <a:round/>
                  <a:headEnd/>
                  <a:tailEnd/>
                </a:ln>
              </p:spPr>
              <p:txBody>
                <a:bodyPr wrap="none" anchor="ctr"/>
                <a:lstStyle/>
                <a:p>
                  <a:endParaRPr lang="en-US"/>
                </a:p>
              </p:txBody>
            </p:sp>
            <p:sp>
              <p:nvSpPr>
                <p:cNvPr id="29768" name="Line 59"/>
                <p:cNvSpPr>
                  <a:spLocks noChangeShapeType="1"/>
                </p:cNvSpPr>
                <p:nvPr/>
              </p:nvSpPr>
              <p:spPr bwMode="auto">
                <a:xfrm>
                  <a:off x="3030" y="3469"/>
                  <a:ext cx="133" cy="0"/>
                </a:xfrm>
                <a:prstGeom prst="line">
                  <a:avLst/>
                </a:prstGeom>
                <a:noFill/>
                <a:ln w="12700">
                  <a:solidFill>
                    <a:schemeClr val="tx1"/>
                  </a:solidFill>
                  <a:round/>
                  <a:headEnd/>
                  <a:tailEnd/>
                </a:ln>
              </p:spPr>
              <p:txBody>
                <a:bodyPr wrap="none" anchor="ctr"/>
                <a:lstStyle/>
                <a:p>
                  <a:endParaRPr lang="en-US"/>
                </a:p>
              </p:txBody>
            </p:sp>
          </p:grpSp>
        </p:grpSp>
        <p:grpSp>
          <p:nvGrpSpPr>
            <p:cNvPr id="29743" name="Group 60"/>
            <p:cNvGrpSpPr>
              <a:grpSpLocks/>
            </p:cNvGrpSpPr>
            <p:nvPr/>
          </p:nvGrpSpPr>
          <p:grpSpPr bwMode="auto">
            <a:xfrm>
              <a:off x="1235" y="3550"/>
              <a:ext cx="2806" cy="289"/>
              <a:chOff x="1235" y="3550"/>
              <a:chExt cx="2806" cy="289"/>
            </a:xfrm>
          </p:grpSpPr>
          <p:sp>
            <p:nvSpPr>
              <p:cNvPr id="29755" name="Rectangle 61"/>
              <p:cNvSpPr>
                <a:spLocks noChangeArrowheads="1"/>
              </p:cNvSpPr>
              <p:nvPr/>
            </p:nvSpPr>
            <p:spPr bwMode="auto">
              <a:xfrm>
                <a:off x="1887" y="3550"/>
                <a:ext cx="233" cy="289"/>
              </a:xfrm>
              <a:prstGeom prst="rect">
                <a:avLst/>
              </a:prstGeom>
              <a:noFill/>
              <a:ln w="12700">
                <a:noFill/>
                <a:miter lim="800000"/>
                <a:headEnd/>
                <a:tailEnd/>
              </a:ln>
            </p:spPr>
            <p:txBody>
              <a:bodyPr wrap="none" lIns="90487" tIns="44450" rIns="90487" bIns="44450">
                <a:spAutoFit/>
              </a:bodyPr>
              <a:lstStyle/>
              <a:p>
                <a:pPr defTabSz="762000" eaLnBrk="0" hangingPunct="0"/>
                <a:r>
                  <a:rPr lang="en-US" i="1">
                    <a:cs typeface="Arial" charset="0"/>
                  </a:rPr>
                  <a:t>T</a:t>
                </a:r>
              </a:p>
            </p:txBody>
          </p:sp>
          <p:sp>
            <p:nvSpPr>
              <p:cNvPr id="29756" name="Rectangle 62"/>
              <p:cNvSpPr>
                <a:spLocks noChangeArrowheads="1"/>
              </p:cNvSpPr>
              <p:nvPr/>
            </p:nvSpPr>
            <p:spPr bwMode="auto">
              <a:xfrm>
                <a:off x="3295" y="3550"/>
                <a:ext cx="233" cy="289"/>
              </a:xfrm>
              <a:prstGeom prst="rect">
                <a:avLst/>
              </a:prstGeom>
              <a:noFill/>
              <a:ln w="12700">
                <a:noFill/>
                <a:miter lim="800000"/>
                <a:headEnd/>
                <a:tailEnd/>
              </a:ln>
            </p:spPr>
            <p:txBody>
              <a:bodyPr wrap="none" lIns="90487" tIns="44450" rIns="90487" bIns="44450">
                <a:spAutoFit/>
              </a:bodyPr>
              <a:lstStyle/>
              <a:p>
                <a:pPr defTabSz="762000" eaLnBrk="0" hangingPunct="0"/>
                <a:r>
                  <a:rPr lang="en-US" i="1">
                    <a:cs typeface="Arial" charset="0"/>
                  </a:rPr>
                  <a:t>T</a:t>
                </a:r>
              </a:p>
            </p:txBody>
          </p:sp>
          <p:sp>
            <p:nvSpPr>
              <p:cNvPr id="29757" name="Line 63"/>
              <p:cNvSpPr>
                <a:spLocks noChangeShapeType="1"/>
              </p:cNvSpPr>
              <p:nvPr/>
            </p:nvSpPr>
            <p:spPr bwMode="auto">
              <a:xfrm>
                <a:off x="1235" y="3659"/>
                <a:ext cx="646" cy="0"/>
              </a:xfrm>
              <a:prstGeom prst="line">
                <a:avLst/>
              </a:prstGeom>
              <a:noFill/>
              <a:ln w="12700">
                <a:solidFill>
                  <a:schemeClr val="tx1"/>
                </a:solidFill>
                <a:round/>
                <a:headEnd type="triangle" w="med" len="med"/>
                <a:tailEnd/>
              </a:ln>
            </p:spPr>
            <p:txBody>
              <a:bodyPr wrap="none" anchor="ctr"/>
              <a:lstStyle/>
              <a:p>
                <a:endParaRPr lang="en-US"/>
              </a:p>
            </p:txBody>
          </p:sp>
          <p:sp>
            <p:nvSpPr>
              <p:cNvPr id="29758" name="Line 64"/>
              <p:cNvSpPr>
                <a:spLocks noChangeShapeType="1"/>
              </p:cNvSpPr>
              <p:nvPr/>
            </p:nvSpPr>
            <p:spPr bwMode="auto">
              <a:xfrm>
                <a:off x="2093" y="3659"/>
                <a:ext cx="646" cy="0"/>
              </a:xfrm>
              <a:prstGeom prst="line">
                <a:avLst/>
              </a:prstGeom>
              <a:noFill/>
              <a:ln w="12700">
                <a:solidFill>
                  <a:schemeClr val="tx1"/>
                </a:solidFill>
                <a:round/>
                <a:headEnd/>
                <a:tailEnd type="triangle" w="med" len="med"/>
              </a:ln>
            </p:spPr>
            <p:txBody>
              <a:bodyPr wrap="none" anchor="ctr"/>
              <a:lstStyle/>
              <a:p>
                <a:endParaRPr lang="en-US"/>
              </a:p>
            </p:txBody>
          </p:sp>
          <p:sp>
            <p:nvSpPr>
              <p:cNvPr id="29759" name="Line 65"/>
              <p:cNvSpPr>
                <a:spLocks noChangeShapeType="1"/>
              </p:cNvSpPr>
              <p:nvPr/>
            </p:nvSpPr>
            <p:spPr bwMode="auto">
              <a:xfrm>
                <a:off x="2753" y="3659"/>
                <a:ext cx="556" cy="0"/>
              </a:xfrm>
              <a:prstGeom prst="line">
                <a:avLst/>
              </a:prstGeom>
              <a:noFill/>
              <a:ln w="12700">
                <a:solidFill>
                  <a:schemeClr val="tx1"/>
                </a:solidFill>
                <a:round/>
                <a:headEnd type="triangle" w="med" len="med"/>
                <a:tailEnd/>
              </a:ln>
            </p:spPr>
            <p:txBody>
              <a:bodyPr wrap="none" anchor="ctr"/>
              <a:lstStyle/>
              <a:p>
                <a:endParaRPr lang="en-US"/>
              </a:p>
            </p:txBody>
          </p:sp>
          <p:sp>
            <p:nvSpPr>
              <p:cNvPr id="29760" name="Line 66"/>
              <p:cNvSpPr>
                <a:spLocks noChangeShapeType="1"/>
              </p:cNvSpPr>
              <p:nvPr/>
            </p:nvSpPr>
            <p:spPr bwMode="auto">
              <a:xfrm>
                <a:off x="3503" y="3659"/>
                <a:ext cx="538" cy="0"/>
              </a:xfrm>
              <a:prstGeom prst="line">
                <a:avLst/>
              </a:prstGeom>
              <a:noFill/>
              <a:ln w="12700">
                <a:solidFill>
                  <a:schemeClr val="tx1"/>
                </a:solidFill>
                <a:round/>
                <a:headEnd/>
                <a:tailEnd type="triangle" w="med" len="med"/>
              </a:ln>
            </p:spPr>
            <p:txBody>
              <a:bodyPr wrap="none" anchor="ctr"/>
              <a:lstStyle/>
              <a:p>
                <a:endParaRPr lang="en-US"/>
              </a:p>
            </p:txBody>
          </p:sp>
        </p:grpSp>
        <p:grpSp>
          <p:nvGrpSpPr>
            <p:cNvPr id="29744" name="Group 67"/>
            <p:cNvGrpSpPr>
              <a:grpSpLocks/>
            </p:cNvGrpSpPr>
            <p:nvPr/>
          </p:nvGrpSpPr>
          <p:grpSpPr bwMode="auto">
            <a:xfrm>
              <a:off x="1233" y="3808"/>
              <a:ext cx="1939" cy="231"/>
              <a:chOff x="1233" y="3808"/>
              <a:chExt cx="1939" cy="231"/>
            </a:xfrm>
          </p:grpSpPr>
          <p:sp>
            <p:nvSpPr>
              <p:cNvPr id="29752" name="Rectangle 68"/>
              <p:cNvSpPr>
                <a:spLocks noChangeArrowheads="1"/>
              </p:cNvSpPr>
              <p:nvPr/>
            </p:nvSpPr>
            <p:spPr bwMode="auto">
              <a:xfrm>
                <a:off x="1514" y="3808"/>
                <a:ext cx="1391" cy="231"/>
              </a:xfrm>
              <a:prstGeom prst="rect">
                <a:avLst/>
              </a:prstGeom>
              <a:noFill/>
              <a:ln w="12700">
                <a:noFill/>
                <a:miter lim="800000"/>
                <a:headEnd/>
                <a:tailEnd/>
              </a:ln>
            </p:spPr>
            <p:txBody>
              <a:bodyPr wrap="none" lIns="90487" tIns="44450" rIns="90487" bIns="44450">
                <a:spAutoFit/>
              </a:bodyPr>
              <a:lstStyle/>
              <a:p>
                <a:pPr defTabSz="762000" eaLnBrk="0" hangingPunct="0"/>
                <a:r>
                  <a:rPr lang="en-US" sz="1800">
                    <a:solidFill>
                      <a:srgbClr val="FF3F66"/>
                    </a:solidFill>
                    <a:cs typeface="Arial" charset="0"/>
                  </a:rPr>
                  <a:t>Protection interval</a:t>
                </a:r>
              </a:p>
            </p:txBody>
          </p:sp>
          <p:sp>
            <p:nvSpPr>
              <p:cNvPr id="29753" name="Line 69"/>
              <p:cNvSpPr>
                <a:spLocks noChangeShapeType="1"/>
              </p:cNvSpPr>
              <p:nvPr/>
            </p:nvSpPr>
            <p:spPr bwMode="auto">
              <a:xfrm>
                <a:off x="1233" y="3923"/>
                <a:ext cx="278" cy="0"/>
              </a:xfrm>
              <a:prstGeom prst="line">
                <a:avLst/>
              </a:prstGeom>
              <a:noFill/>
              <a:ln w="12700">
                <a:solidFill>
                  <a:srgbClr val="FF3F66"/>
                </a:solidFill>
                <a:round/>
                <a:headEnd type="triangle" w="med" len="med"/>
                <a:tailEnd/>
              </a:ln>
            </p:spPr>
            <p:txBody>
              <a:bodyPr wrap="none" anchor="ctr"/>
              <a:lstStyle/>
              <a:p>
                <a:endParaRPr lang="en-US"/>
              </a:p>
            </p:txBody>
          </p:sp>
          <p:sp>
            <p:nvSpPr>
              <p:cNvPr id="29754" name="Line 70"/>
              <p:cNvSpPr>
                <a:spLocks noChangeShapeType="1"/>
              </p:cNvSpPr>
              <p:nvPr/>
            </p:nvSpPr>
            <p:spPr bwMode="auto">
              <a:xfrm>
                <a:off x="2894" y="3923"/>
                <a:ext cx="278" cy="0"/>
              </a:xfrm>
              <a:prstGeom prst="line">
                <a:avLst/>
              </a:prstGeom>
              <a:noFill/>
              <a:ln w="12700">
                <a:solidFill>
                  <a:srgbClr val="FF3F66"/>
                </a:solidFill>
                <a:round/>
                <a:headEnd/>
                <a:tailEnd type="triangle" w="med" len="med"/>
              </a:ln>
            </p:spPr>
            <p:txBody>
              <a:bodyPr wrap="none" anchor="ctr"/>
              <a:lstStyle/>
              <a:p>
                <a:endParaRPr lang="en-US"/>
              </a:p>
            </p:txBody>
          </p:sp>
        </p:grpSp>
        <p:sp>
          <p:nvSpPr>
            <p:cNvPr id="29745" name="Freeform 71"/>
            <p:cNvSpPr>
              <a:spLocks/>
            </p:cNvSpPr>
            <p:nvPr/>
          </p:nvSpPr>
          <p:spPr bwMode="auto">
            <a:xfrm>
              <a:off x="829" y="893"/>
              <a:ext cx="4416" cy="2460"/>
            </a:xfrm>
            <a:custGeom>
              <a:avLst/>
              <a:gdLst>
                <a:gd name="T0" fmla="*/ 0 w 4416"/>
                <a:gd name="T1" fmla="*/ 0 h 2460"/>
                <a:gd name="T2" fmla="*/ 0 w 4416"/>
                <a:gd name="T3" fmla="*/ 2459 h 2460"/>
                <a:gd name="T4" fmla="*/ 4415 w 4416"/>
                <a:gd name="T5" fmla="*/ 2459 h 2460"/>
                <a:gd name="T6" fmla="*/ 0 60000 65536"/>
                <a:gd name="T7" fmla="*/ 0 60000 65536"/>
                <a:gd name="T8" fmla="*/ 0 60000 65536"/>
                <a:gd name="T9" fmla="*/ 0 w 4416"/>
                <a:gd name="T10" fmla="*/ 0 h 2460"/>
                <a:gd name="T11" fmla="*/ 4416 w 4416"/>
                <a:gd name="T12" fmla="*/ 2460 h 2460"/>
              </a:gdLst>
              <a:ahLst/>
              <a:cxnLst>
                <a:cxn ang="T6">
                  <a:pos x="T0" y="T1"/>
                </a:cxn>
                <a:cxn ang="T7">
                  <a:pos x="T2" y="T3"/>
                </a:cxn>
                <a:cxn ang="T8">
                  <a:pos x="T4" y="T5"/>
                </a:cxn>
              </a:cxnLst>
              <a:rect l="T9" t="T10" r="T11" b="T12"/>
              <a:pathLst>
                <a:path w="4416" h="2460">
                  <a:moveTo>
                    <a:pt x="0" y="0"/>
                  </a:moveTo>
                  <a:lnTo>
                    <a:pt x="0" y="2459"/>
                  </a:lnTo>
                  <a:lnTo>
                    <a:pt x="4415" y="2459"/>
                  </a:lnTo>
                </a:path>
              </a:pathLst>
            </a:custGeom>
            <a:noFill/>
            <a:ln w="50800" cap="rnd">
              <a:solidFill>
                <a:schemeClr val="tx1"/>
              </a:solidFill>
              <a:round/>
              <a:headEnd/>
              <a:tailEnd/>
            </a:ln>
          </p:spPr>
          <p:txBody>
            <a:bodyPr/>
            <a:lstStyle/>
            <a:p>
              <a:endParaRPr lang="en-US"/>
            </a:p>
          </p:txBody>
        </p:sp>
        <p:sp>
          <p:nvSpPr>
            <p:cNvPr id="29746" name="Rectangle 72"/>
            <p:cNvSpPr>
              <a:spLocks noChangeArrowheads="1"/>
            </p:cNvSpPr>
            <p:nvPr/>
          </p:nvSpPr>
          <p:spPr bwMode="auto">
            <a:xfrm>
              <a:off x="614" y="893"/>
              <a:ext cx="223" cy="289"/>
            </a:xfrm>
            <a:prstGeom prst="rect">
              <a:avLst/>
            </a:prstGeom>
            <a:noFill/>
            <a:ln w="12700">
              <a:noFill/>
              <a:miter lim="800000"/>
              <a:headEnd/>
              <a:tailEnd/>
            </a:ln>
          </p:spPr>
          <p:txBody>
            <a:bodyPr wrap="none" lIns="90487" tIns="44450" rIns="90487" bIns="44450">
              <a:spAutoFit/>
            </a:bodyPr>
            <a:lstStyle/>
            <a:p>
              <a:pPr defTabSz="762000" eaLnBrk="0" hangingPunct="0"/>
              <a:r>
                <a:rPr lang="en-US" i="1" dirty="0">
                  <a:solidFill>
                    <a:srgbClr val="FF3F66"/>
                  </a:solidFill>
                  <a:cs typeface="Arial" charset="0"/>
                </a:rPr>
                <a:t>s</a:t>
              </a:r>
            </a:p>
          </p:txBody>
        </p:sp>
        <p:sp>
          <p:nvSpPr>
            <p:cNvPr id="57" name="Line 12"/>
            <p:cNvSpPr>
              <a:spLocks noChangeShapeType="1"/>
            </p:cNvSpPr>
            <p:nvPr/>
          </p:nvSpPr>
          <p:spPr bwMode="auto">
            <a:xfrm flipH="1">
              <a:off x="2739" y="3056"/>
              <a:ext cx="837" cy="248"/>
            </a:xfrm>
            <a:prstGeom prst="line">
              <a:avLst/>
            </a:prstGeom>
            <a:noFill/>
            <a:ln w="25400">
              <a:solidFill>
                <a:schemeClr val="tx1"/>
              </a:solidFill>
              <a:round/>
              <a:headEnd type="none" w="med" len="med"/>
              <a:tailEnd type="triangle" w="med" len="med"/>
            </a:ln>
          </p:spPr>
          <p:txBody>
            <a:bodyPr wrap="none" anchor="ctr"/>
            <a:lstStyle/>
            <a:p>
              <a:endParaRPr lang="en-US"/>
            </a:p>
          </p:txBody>
        </p:sp>
        <p:sp>
          <p:nvSpPr>
            <p:cNvPr id="58" name="Rectangle 36"/>
            <p:cNvSpPr>
              <a:spLocks noChangeArrowheads="1"/>
            </p:cNvSpPr>
            <p:nvPr/>
          </p:nvSpPr>
          <p:spPr bwMode="auto">
            <a:xfrm>
              <a:off x="3647" y="2808"/>
              <a:ext cx="576" cy="406"/>
            </a:xfrm>
            <a:prstGeom prst="rect">
              <a:avLst/>
            </a:prstGeom>
            <a:noFill/>
            <a:ln w="12700">
              <a:noFill/>
              <a:miter lim="800000"/>
              <a:headEnd/>
              <a:tailEnd/>
            </a:ln>
          </p:spPr>
          <p:txBody>
            <a:bodyPr wrap="none" lIns="90487" tIns="44450" rIns="90487" bIns="44450">
              <a:spAutoFit/>
            </a:bodyPr>
            <a:lstStyle/>
            <a:p>
              <a:pPr defTabSz="762000" eaLnBrk="0" hangingPunct="0"/>
              <a:r>
                <a:rPr lang="en-US" sz="1800" dirty="0">
                  <a:cs typeface="Arial" charset="0"/>
                </a:rPr>
                <a:t>Order</a:t>
              </a:r>
            </a:p>
            <a:p>
              <a:pPr defTabSz="762000" eaLnBrk="0" hangingPunct="0"/>
              <a:r>
                <a:rPr lang="en-US" sz="1800" dirty="0">
                  <a:cs typeface="Arial" charset="0"/>
                </a:rPr>
                <a:t>placed</a:t>
              </a:r>
            </a:p>
          </p:txBody>
        </p:sp>
      </p:grpSp>
      <p:sp>
        <p:nvSpPr>
          <p:cNvPr id="76" name="Rectangle 4"/>
          <p:cNvSpPr txBox="1">
            <a:spLocks noChangeArrowheads="1"/>
          </p:cNvSpPr>
          <p:nvPr/>
        </p:nvSpPr>
        <p:spPr bwMode="auto">
          <a:xfrm>
            <a:off x="1855788" y="381000"/>
            <a:ext cx="8507412" cy="838200"/>
          </a:xfrm>
          <a:prstGeom prst="rect">
            <a:avLst/>
          </a:prstGeom>
          <a:noFill/>
          <a:ln>
            <a:miter lim="800000"/>
            <a:headEnd/>
            <a:tailEnd/>
          </a:ln>
        </p:spPr>
        <p:txBody>
          <a:bodyPr lIns="90488" tIns="44450" rIns="90488" bIns="44450" anchor="b"/>
          <a:lstStyle/>
          <a:p>
            <a:pPr algn="ctr" eaLnBrk="0" hangingPunct="0">
              <a:defRPr/>
            </a:pPr>
            <a:r>
              <a:rPr lang="en-US" sz="4400" dirty="0">
                <a:solidFill>
                  <a:srgbClr val="0000CC"/>
                </a:solidFill>
                <a:cs typeface="Arial" charset="0"/>
              </a:rPr>
              <a:t>Order up-to </a:t>
            </a:r>
            <a:r>
              <a:rPr lang="en-US" sz="4400" kern="0" dirty="0">
                <a:solidFill>
                  <a:srgbClr val="0000CC"/>
                </a:solidFill>
                <a:latin typeface="Arial" pitchFamily="34" charset="0"/>
                <a:ea typeface="+mj-ea"/>
                <a:cs typeface="Arial" pitchFamily="34" charset="0"/>
              </a:rPr>
              <a:t>Policy</a:t>
            </a:r>
          </a:p>
        </p:txBody>
      </p:sp>
      <p:cxnSp>
        <p:nvCxnSpPr>
          <p:cNvPr id="10" name="Straight Connector 9"/>
          <p:cNvCxnSpPr/>
          <p:nvPr/>
        </p:nvCxnSpPr>
        <p:spPr bwMode="auto">
          <a:xfrm flipV="1">
            <a:off x="3211513" y="3429000"/>
            <a:ext cx="0" cy="1843088"/>
          </a:xfrm>
          <a:prstGeom prst="line">
            <a:avLst/>
          </a:prstGeom>
          <a:solidFill>
            <a:schemeClr val="accent1"/>
          </a:solidFill>
          <a:ln w="28575" cap="flat" cmpd="sng" algn="ctr">
            <a:solidFill>
              <a:schemeClr val="tx1"/>
            </a:solidFill>
            <a:prstDash val="dashDot"/>
            <a:round/>
            <a:headEnd type="none" w="med" len="med"/>
            <a:tailEnd type="none" w="med" len="med"/>
          </a:ln>
          <a:effectLst/>
        </p:spPr>
      </p:cxnSp>
      <p:cxnSp>
        <p:nvCxnSpPr>
          <p:cNvPr id="86" name="Straight Connector 85"/>
          <p:cNvCxnSpPr>
            <a:endCxn id="29724" idx="7"/>
          </p:cNvCxnSpPr>
          <p:nvPr/>
        </p:nvCxnSpPr>
        <p:spPr bwMode="auto">
          <a:xfrm flipH="1" flipV="1">
            <a:off x="3862388" y="3759201"/>
            <a:ext cx="19050" cy="1422399"/>
          </a:xfrm>
          <a:prstGeom prst="line">
            <a:avLst/>
          </a:prstGeom>
          <a:solidFill>
            <a:schemeClr val="accent1"/>
          </a:solidFill>
          <a:ln w="28575" cap="flat" cmpd="sng" algn="ctr">
            <a:solidFill>
              <a:schemeClr val="tx1"/>
            </a:solidFill>
            <a:prstDash val="dashDot"/>
            <a:round/>
            <a:headEnd type="none" w="med" len="med"/>
            <a:tailEnd type="none" w="med" len="med"/>
          </a:ln>
          <a:effectLst/>
        </p:spPr>
      </p:cxnSp>
      <p:cxnSp>
        <p:nvCxnSpPr>
          <p:cNvPr id="14" name="Straight Arrow Connector 13"/>
          <p:cNvCxnSpPr/>
          <p:nvPr/>
        </p:nvCxnSpPr>
        <p:spPr bwMode="auto">
          <a:xfrm flipH="1">
            <a:off x="4034234" y="4724400"/>
            <a:ext cx="542529" cy="462360"/>
          </a:xfrm>
          <a:prstGeom prst="straightConnector1">
            <a:avLst/>
          </a:prstGeom>
          <a:solidFill>
            <a:schemeClr val="accent1"/>
          </a:solidFill>
          <a:ln w="28575" cap="flat" cmpd="sng" algn="ctr">
            <a:solidFill>
              <a:schemeClr val="tx1"/>
            </a:solidFill>
            <a:prstDash val="solid"/>
            <a:round/>
            <a:headEnd type="none" w="med" len="med"/>
            <a:tailEnd type="triangle"/>
          </a:ln>
          <a:effectLst/>
        </p:spPr>
      </p:cxnSp>
      <p:sp>
        <p:nvSpPr>
          <p:cNvPr id="2" name="Oval 1"/>
          <p:cNvSpPr/>
          <p:nvPr/>
        </p:nvSpPr>
        <p:spPr bwMode="auto">
          <a:xfrm>
            <a:off x="654121" y="5622925"/>
            <a:ext cx="573462" cy="627856"/>
          </a:xfrm>
          <a:prstGeom prst="ellipse">
            <a:avLst/>
          </a:prstGeom>
          <a:solidFill>
            <a:srgbClr val="66FF66"/>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Arial" charset="0"/>
              </a:rPr>
              <a:t>A</a:t>
            </a:r>
          </a:p>
        </p:txBody>
      </p:sp>
      <p:sp>
        <p:nvSpPr>
          <p:cNvPr id="59" name="Oval 58"/>
          <p:cNvSpPr/>
          <p:nvPr/>
        </p:nvSpPr>
        <p:spPr bwMode="auto">
          <a:xfrm>
            <a:off x="7924800" y="4553744"/>
            <a:ext cx="573462" cy="627856"/>
          </a:xfrm>
          <a:prstGeom prst="ellipse">
            <a:avLst/>
          </a:prstGeom>
          <a:solidFill>
            <a:srgbClr val="66FF66"/>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Arial" charset="0"/>
              </a:rPr>
              <a:t>B</a:t>
            </a:r>
          </a:p>
        </p:txBody>
      </p:sp>
    </p:spTree>
    <p:extLst>
      <p:ext uri="{BB962C8B-B14F-4D97-AF65-F5344CB8AC3E}">
        <p14:creationId xmlns:p14="http://schemas.microsoft.com/office/powerpoint/2010/main" val="3741477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9"/>
                                        </p:tgtEl>
                                        <p:attrNameLst>
                                          <p:attrName>style.visibility</p:attrName>
                                        </p:attrNameLst>
                                      </p:cBhvr>
                                      <p:to>
                                        <p:strVal val="visible"/>
                                      </p:to>
                                    </p:set>
                                    <p:anim calcmode="lin" valueType="num">
                                      <p:cBhvr additive="base">
                                        <p:cTn id="13" dur="500" fill="hold"/>
                                        <p:tgtEl>
                                          <p:spTgt spid="59"/>
                                        </p:tgtEl>
                                        <p:attrNameLst>
                                          <p:attrName>ppt_x</p:attrName>
                                        </p:attrNameLst>
                                      </p:cBhvr>
                                      <p:tavLst>
                                        <p:tav tm="0">
                                          <p:val>
                                            <p:strVal val="0-#ppt_w/2"/>
                                          </p:val>
                                        </p:tav>
                                        <p:tav tm="100000">
                                          <p:val>
                                            <p:strVal val="#ppt_x"/>
                                          </p:val>
                                        </p:tav>
                                      </p:tavLst>
                                    </p:anim>
                                    <p:anim calcmode="lin" valueType="num">
                                      <p:cBhvr additive="base">
                                        <p:cTn id="14" dur="500" fill="hold"/>
                                        <p:tgtEl>
                                          <p:spTgt spid="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9"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4"/>
          <p:cNvSpPr>
            <a:spLocks noGrp="1" noChangeArrowheads="1"/>
          </p:cNvSpPr>
          <p:nvPr>
            <p:ph type="title"/>
          </p:nvPr>
        </p:nvSpPr>
        <p:spPr bwMode="auto">
          <a:xfrm>
            <a:off x="533400" y="381000"/>
            <a:ext cx="11125200" cy="990600"/>
          </a:xfrm>
          <a:noFill/>
          <a:ln>
            <a:miter lim="800000"/>
            <a:headEnd/>
            <a:tailEnd/>
          </a:ln>
        </p:spPr>
        <p:txBody>
          <a:bodyPr vert="horz" wrap="square" lIns="90488" tIns="44450" rIns="90488" bIns="44450" numCol="1" anchor="b" anchorCtr="0" compatLnSpc="1">
            <a:prstTxWarp prst="textNoShape">
              <a:avLst/>
            </a:prstTxWarp>
          </a:bodyPr>
          <a:lstStyle/>
          <a:p>
            <a:r>
              <a:rPr lang="en-US" b="1" dirty="0">
                <a:solidFill>
                  <a:srgbClr val="0000CC"/>
                </a:solidFill>
                <a:cs typeface="Arial" charset="0"/>
              </a:rPr>
              <a:t>Base Stock Policy or Order up-to Policy</a:t>
            </a:r>
          </a:p>
        </p:txBody>
      </p:sp>
      <p:sp>
        <p:nvSpPr>
          <p:cNvPr id="3" name="TextBox 2"/>
          <p:cNvSpPr txBox="1"/>
          <p:nvPr/>
        </p:nvSpPr>
        <p:spPr>
          <a:xfrm>
            <a:off x="1905000" y="1447800"/>
            <a:ext cx="8262198" cy="584775"/>
          </a:xfrm>
          <a:prstGeom prst="rect">
            <a:avLst/>
          </a:prstGeom>
          <a:noFill/>
        </p:spPr>
        <p:txBody>
          <a:bodyPr wrap="none" rtlCol="0">
            <a:spAutoFit/>
          </a:bodyPr>
          <a:lstStyle/>
          <a:p>
            <a:r>
              <a:rPr lang="en-US" sz="3200" i="1" u="sng" dirty="0">
                <a:solidFill>
                  <a:srgbClr val="FF0000"/>
                </a:solidFill>
              </a:rPr>
              <a:t>The units of time (e.g., day) vs. the period</a:t>
            </a:r>
          </a:p>
        </p:txBody>
      </p:sp>
      <p:sp>
        <p:nvSpPr>
          <p:cNvPr id="4" name="TextBox 3"/>
          <p:cNvSpPr txBox="1"/>
          <p:nvPr/>
        </p:nvSpPr>
        <p:spPr>
          <a:xfrm>
            <a:off x="556265" y="2275854"/>
            <a:ext cx="11240193" cy="830997"/>
          </a:xfrm>
          <a:prstGeom prst="rect">
            <a:avLst/>
          </a:prstGeom>
          <a:solidFill>
            <a:schemeClr val="accent2">
              <a:lumMod val="20000"/>
              <a:lumOff val="80000"/>
            </a:schemeClr>
          </a:solidFill>
        </p:spPr>
        <p:txBody>
          <a:bodyPr wrap="none" rtlCol="0">
            <a:spAutoFit/>
          </a:bodyPr>
          <a:lstStyle/>
          <a:p>
            <a:r>
              <a:rPr lang="en-US" u="sng" dirty="0"/>
              <a:t>Example</a:t>
            </a:r>
            <a:r>
              <a:rPr lang="en-US" dirty="0"/>
              <a:t>: demand is normal with mean (</a:t>
            </a:r>
            <a:r>
              <a:rPr lang="en-US" i="1" dirty="0">
                <a:latin typeface="Symbol" panose="05050102010706020507" pitchFamily="18" charset="2"/>
              </a:rPr>
              <a:t>m</a:t>
            </a:r>
            <a:r>
              <a:rPr lang="en-US" dirty="0"/>
              <a:t>) = 50 per day, SD (</a:t>
            </a:r>
            <a:r>
              <a:rPr lang="en-US" i="1" dirty="0">
                <a:latin typeface="Symbol" panose="05050102010706020507" pitchFamily="18" charset="2"/>
              </a:rPr>
              <a:t>s</a:t>
            </a:r>
            <a:r>
              <a:rPr lang="en-US" dirty="0"/>
              <a:t>) = 15 per day</a:t>
            </a:r>
          </a:p>
          <a:p>
            <a:r>
              <a:rPr lang="en-US" dirty="0"/>
              <a:t>Lead-time (L) = 25 days, review period (T) = 10 days.</a:t>
            </a:r>
          </a:p>
        </p:txBody>
      </p:sp>
      <p:sp>
        <p:nvSpPr>
          <p:cNvPr id="6" name="TextBox 5"/>
          <p:cNvSpPr txBox="1"/>
          <p:nvPr/>
        </p:nvSpPr>
        <p:spPr>
          <a:xfrm>
            <a:off x="1524000" y="3287757"/>
            <a:ext cx="2868093" cy="461665"/>
          </a:xfrm>
          <a:prstGeom prst="rect">
            <a:avLst/>
          </a:prstGeom>
          <a:noFill/>
        </p:spPr>
        <p:txBody>
          <a:bodyPr wrap="none" rtlCol="0">
            <a:spAutoFit/>
          </a:bodyPr>
          <a:lstStyle/>
          <a:p>
            <a:r>
              <a:rPr lang="en-US" u="sng" dirty="0"/>
              <a:t>Assigned Reading</a:t>
            </a:r>
          </a:p>
        </p:txBody>
      </p:sp>
      <p:sp>
        <p:nvSpPr>
          <p:cNvPr id="7" name="Rectangle 6"/>
          <p:cNvSpPr/>
          <p:nvPr/>
        </p:nvSpPr>
        <p:spPr bwMode="auto">
          <a:xfrm>
            <a:off x="6152745" y="3315364"/>
            <a:ext cx="248055" cy="3226167"/>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1" i="0" u="none" strike="noStrike" cap="none" normalizeH="0" baseline="0">
              <a:ln>
                <a:noFill/>
              </a:ln>
              <a:solidFill>
                <a:schemeClr val="tx1"/>
              </a:solidFill>
              <a:effectLst/>
              <a:latin typeface="Arial" charset="0"/>
            </a:endParaRPr>
          </a:p>
        </p:txBody>
      </p:sp>
      <p:sp>
        <p:nvSpPr>
          <p:cNvPr id="10" name="TextBox 9"/>
          <p:cNvSpPr txBox="1"/>
          <p:nvPr/>
        </p:nvSpPr>
        <p:spPr>
          <a:xfrm>
            <a:off x="7010400" y="3276600"/>
            <a:ext cx="4289764" cy="461665"/>
          </a:xfrm>
          <a:prstGeom prst="rect">
            <a:avLst/>
          </a:prstGeom>
          <a:noFill/>
        </p:spPr>
        <p:txBody>
          <a:bodyPr wrap="none" rtlCol="0">
            <a:spAutoFit/>
          </a:bodyPr>
          <a:lstStyle/>
          <a:p>
            <a:r>
              <a:rPr lang="en-US" u="sng" dirty="0">
                <a:solidFill>
                  <a:schemeClr val="accent5">
                    <a:lumMod val="25000"/>
                  </a:schemeClr>
                </a:solidFill>
              </a:rPr>
              <a:t>Our Approach (this PPT file)</a:t>
            </a:r>
          </a:p>
        </p:txBody>
      </p:sp>
      <p:sp>
        <p:nvSpPr>
          <p:cNvPr id="8" name="TextBox 7"/>
          <p:cNvSpPr txBox="1"/>
          <p:nvPr/>
        </p:nvSpPr>
        <p:spPr>
          <a:xfrm>
            <a:off x="228600" y="3810000"/>
            <a:ext cx="5748690" cy="461665"/>
          </a:xfrm>
          <a:prstGeom prst="rect">
            <a:avLst/>
          </a:prstGeom>
          <a:noFill/>
        </p:spPr>
        <p:txBody>
          <a:bodyPr wrap="none" rtlCol="0">
            <a:spAutoFit/>
          </a:bodyPr>
          <a:lstStyle/>
          <a:p>
            <a:pPr marL="342900" indent="-342900">
              <a:buFont typeface="Arial" panose="020B0604020202020204" pitchFamily="34" charset="0"/>
              <a:buChar char="•"/>
            </a:pPr>
            <a:r>
              <a:rPr lang="en-US" dirty="0"/>
              <a:t>One period = 10 days (by definition)</a:t>
            </a:r>
          </a:p>
        </p:txBody>
      </p:sp>
      <p:sp>
        <p:nvSpPr>
          <p:cNvPr id="12" name="TextBox 11"/>
          <p:cNvSpPr txBox="1"/>
          <p:nvPr/>
        </p:nvSpPr>
        <p:spPr>
          <a:xfrm>
            <a:off x="6396994" y="3837607"/>
            <a:ext cx="4956806" cy="461665"/>
          </a:xfrm>
          <a:prstGeom prst="rect">
            <a:avLst/>
          </a:prstGeom>
          <a:noFill/>
        </p:spPr>
        <p:txBody>
          <a:bodyPr wrap="none" rtlCol="0">
            <a:spAutoFit/>
          </a:bodyPr>
          <a:lstStyle/>
          <a:p>
            <a:pPr marL="342900" indent="-342900">
              <a:buFont typeface="Arial" panose="020B0604020202020204" pitchFamily="34" charset="0"/>
              <a:buChar char="•"/>
            </a:pPr>
            <a:r>
              <a:rPr lang="en-US" dirty="0">
                <a:solidFill>
                  <a:schemeClr val="accent5">
                    <a:lumMod val="25000"/>
                  </a:schemeClr>
                </a:solidFill>
              </a:rPr>
              <a:t>One period = T days = 10 days</a:t>
            </a:r>
          </a:p>
        </p:txBody>
      </p:sp>
      <p:sp>
        <p:nvSpPr>
          <p:cNvPr id="13" name="TextBox 12"/>
          <p:cNvSpPr txBox="1"/>
          <p:nvPr/>
        </p:nvSpPr>
        <p:spPr>
          <a:xfrm>
            <a:off x="231233" y="4267200"/>
            <a:ext cx="5917004" cy="1569660"/>
          </a:xfrm>
          <a:prstGeom prst="rect">
            <a:avLst/>
          </a:prstGeom>
          <a:noFill/>
        </p:spPr>
        <p:txBody>
          <a:bodyPr wrap="none" rtlCol="0">
            <a:spAutoFit/>
          </a:bodyPr>
          <a:lstStyle/>
          <a:p>
            <a:pPr marL="342900" indent="-342900">
              <a:buFont typeface="Arial" panose="020B0604020202020204" pitchFamily="34" charset="0"/>
              <a:buChar char="•"/>
            </a:pPr>
            <a:r>
              <a:rPr lang="en-US" dirty="0"/>
              <a:t>Units for calculations: period</a:t>
            </a:r>
          </a:p>
          <a:p>
            <a:pPr marL="800100" lvl="1" indent="-342900">
              <a:buFont typeface="Wingdings" panose="05000000000000000000" pitchFamily="2" charset="2"/>
              <a:buChar char="q"/>
            </a:pPr>
            <a:r>
              <a:rPr lang="en-US" dirty="0"/>
              <a:t>T = 1, L= (25/10) = 2.5 periods</a:t>
            </a:r>
          </a:p>
          <a:p>
            <a:pPr marL="800100" lvl="1" indent="-342900">
              <a:buFont typeface="Wingdings" panose="05000000000000000000" pitchFamily="2" charset="2"/>
              <a:buChar char="q"/>
            </a:pPr>
            <a:r>
              <a:rPr lang="en-US" dirty="0">
                <a:latin typeface="Symbol" panose="05050102010706020507" pitchFamily="18" charset="2"/>
              </a:rPr>
              <a:t>m</a:t>
            </a:r>
            <a:r>
              <a:rPr lang="en-US" dirty="0"/>
              <a:t> = 50x10 = 500 per period</a:t>
            </a:r>
          </a:p>
          <a:p>
            <a:pPr marL="800100" lvl="1" indent="-342900">
              <a:buFont typeface="Wingdings" panose="05000000000000000000" pitchFamily="2" charset="2"/>
              <a:buChar char="q"/>
            </a:pPr>
            <a:r>
              <a:rPr lang="en-US" dirty="0">
                <a:latin typeface="Symbol" panose="05050102010706020507" pitchFamily="18" charset="2"/>
              </a:rPr>
              <a:t>s</a:t>
            </a:r>
            <a:r>
              <a:rPr lang="en-US" dirty="0"/>
              <a:t> = 15*SQRT(10) = 47.4 per period</a:t>
            </a:r>
          </a:p>
        </p:txBody>
      </p:sp>
      <p:sp>
        <p:nvSpPr>
          <p:cNvPr id="15" name="TextBox 14"/>
          <p:cNvSpPr txBox="1"/>
          <p:nvPr/>
        </p:nvSpPr>
        <p:spPr>
          <a:xfrm>
            <a:off x="6396994" y="4299272"/>
            <a:ext cx="4411785" cy="1815882"/>
          </a:xfrm>
          <a:prstGeom prst="rect">
            <a:avLst/>
          </a:prstGeom>
          <a:noFill/>
        </p:spPr>
        <p:txBody>
          <a:bodyPr wrap="none" rtlCol="0">
            <a:spAutoFit/>
          </a:bodyPr>
          <a:lstStyle/>
          <a:p>
            <a:pPr marL="342900" indent="-342900">
              <a:buFont typeface="Arial" panose="020B0604020202020204" pitchFamily="34" charset="0"/>
              <a:buChar char="•"/>
            </a:pPr>
            <a:r>
              <a:rPr lang="en-US" dirty="0">
                <a:solidFill>
                  <a:schemeClr val="accent5">
                    <a:lumMod val="25000"/>
                  </a:schemeClr>
                </a:solidFill>
              </a:rPr>
              <a:t>Units for calculation: days</a:t>
            </a:r>
          </a:p>
          <a:p>
            <a:pPr marL="800100" lvl="1" indent="-342900">
              <a:buFont typeface="Wingdings" panose="05000000000000000000" pitchFamily="2" charset="2"/>
              <a:buChar char="q"/>
            </a:pPr>
            <a:r>
              <a:rPr lang="en-US" i="1" dirty="0">
                <a:solidFill>
                  <a:schemeClr val="accent5">
                    <a:lumMod val="25000"/>
                  </a:schemeClr>
                </a:solidFill>
              </a:rPr>
              <a:t>T</a:t>
            </a:r>
            <a:r>
              <a:rPr lang="en-US" dirty="0">
                <a:solidFill>
                  <a:schemeClr val="accent5">
                    <a:lumMod val="25000"/>
                  </a:schemeClr>
                </a:solidFill>
              </a:rPr>
              <a:t> = 10 days, </a:t>
            </a:r>
            <a:r>
              <a:rPr lang="en-US" i="1" dirty="0">
                <a:solidFill>
                  <a:schemeClr val="accent5">
                    <a:lumMod val="25000"/>
                  </a:schemeClr>
                </a:solidFill>
              </a:rPr>
              <a:t>L</a:t>
            </a:r>
            <a:r>
              <a:rPr lang="en-US" dirty="0">
                <a:solidFill>
                  <a:schemeClr val="accent5">
                    <a:lumMod val="25000"/>
                  </a:schemeClr>
                </a:solidFill>
              </a:rPr>
              <a:t>= 25 days</a:t>
            </a:r>
          </a:p>
          <a:p>
            <a:pPr marL="800100" lvl="1" indent="-342900">
              <a:buSzPct val="80000"/>
              <a:buFont typeface="Wingdings" panose="05000000000000000000" pitchFamily="2" charset="2"/>
              <a:buChar char="q"/>
            </a:pPr>
            <a:r>
              <a:rPr lang="en-US" sz="3200" i="1" dirty="0">
                <a:solidFill>
                  <a:schemeClr val="accent5">
                    <a:lumMod val="25000"/>
                  </a:schemeClr>
                </a:solidFill>
                <a:latin typeface="Symbol" panose="05050102010706020507" pitchFamily="18" charset="2"/>
              </a:rPr>
              <a:t>m</a:t>
            </a:r>
            <a:r>
              <a:rPr lang="en-US" dirty="0">
                <a:solidFill>
                  <a:schemeClr val="accent5">
                    <a:lumMod val="25000"/>
                  </a:schemeClr>
                </a:solidFill>
              </a:rPr>
              <a:t> = 50 per day</a:t>
            </a:r>
          </a:p>
          <a:p>
            <a:pPr marL="800100" lvl="1" indent="-342900">
              <a:buSzPct val="80000"/>
              <a:buFont typeface="Wingdings" panose="05000000000000000000" pitchFamily="2" charset="2"/>
              <a:buChar char="q"/>
            </a:pPr>
            <a:r>
              <a:rPr lang="en-US" sz="3200" i="1" dirty="0">
                <a:solidFill>
                  <a:schemeClr val="accent5">
                    <a:lumMod val="25000"/>
                  </a:schemeClr>
                </a:solidFill>
                <a:latin typeface="Symbol" panose="05050102010706020507" pitchFamily="18" charset="2"/>
              </a:rPr>
              <a:t>s </a:t>
            </a:r>
            <a:r>
              <a:rPr lang="en-US" dirty="0">
                <a:solidFill>
                  <a:schemeClr val="accent5">
                    <a:lumMod val="25000"/>
                  </a:schemeClr>
                </a:solidFill>
              </a:rPr>
              <a:t>= 15 per day</a:t>
            </a:r>
          </a:p>
        </p:txBody>
      </p:sp>
      <p:sp>
        <p:nvSpPr>
          <p:cNvPr id="18" name="TextBox 17"/>
          <p:cNvSpPr txBox="1"/>
          <p:nvPr/>
        </p:nvSpPr>
        <p:spPr>
          <a:xfrm>
            <a:off x="228600" y="5939135"/>
            <a:ext cx="5819222" cy="461665"/>
          </a:xfrm>
          <a:prstGeom prst="rect">
            <a:avLst/>
          </a:prstGeom>
          <a:noFill/>
        </p:spPr>
        <p:txBody>
          <a:bodyPr wrap="none" rtlCol="0">
            <a:spAutoFit/>
          </a:bodyPr>
          <a:lstStyle/>
          <a:p>
            <a:pPr marL="342900" indent="-342900">
              <a:buFont typeface="Arial" panose="020B0604020202020204" pitchFamily="34" charset="0"/>
              <a:buChar char="•"/>
            </a:pPr>
            <a:r>
              <a:rPr lang="en-US" dirty="0"/>
              <a:t>Calculations based on (</a:t>
            </a:r>
            <a:r>
              <a:rPr lang="en-US" i="1" dirty="0"/>
              <a:t>L</a:t>
            </a:r>
            <a:r>
              <a:rPr lang="en-US" dirty="0"/>
              <a:t>+1) periods</a:t>
            </a:r>
          </a:p>
        </p:txBody>
      </p:sp>
      <p:sp>
        <p:nvSpPr>
          <p:cNvPr id="19" name="TextBox 18"/>
          <p:cNvSpPr txBox="1"/>
          <p:nvPr/>
        </p:nvSpPr>
        <p:spPr>
          <a:xfrm>
            <a:off x="6400800" y="6015335"/>
            <a:ext cx="5410455" cy="461665"/>
          </a:xfrm>
          <a:prstGeom prst="rect">
            <a:avLst/>
          </a:prstGeom>
          <a:noFill/>
        </p:spPr>
        <p:txBody>
          <a:bodyPr wrap="none" rtlCol="0">
            <a:spAutoFit/>
          </a:bodyPr>
          <a:lstStyle/>
          <a:p>
            <a:pPr marL="342900" indent="-342900">
              <a:buFont typeface="Arial" panose="020B0604020202020204" pitchFamily="34" charset="0"/>
              <a:buChar char="•"/>
            </a:pPr>
            <a:r>
              <a:rPr lang="en-US" dirty="0">
                <a:solidFill>
                  <a:schemeClr val="accent5">
                    <a:lumMod val="25000"/>
                  </a:schemeClr>
                </a:solidFill>
              </a:rPr>
              <a:t>Calculations based on (</a:t>
            </a:r>
            <a:r>
              <a:rPr lang="en-US" i="1" dirty="0">
                <a:solidFill>
                  <a:schemeClr val="accent5">
                    <a:lumMod val="25000"/>
                  </a:schemeClr>
                </a:solidFill>
              </a:rPr>
              <a:t>L</a:t>
            </a:r>
            <a:r>
              <a:rPr lang="en-US" dirty="0">
                <a:solidFill>
                  <a:schemeClr val="accent5">
                    <a:lumMod val="25000"/>
                  </a:schemeClr>
                </a:solidFill>
              </a:rPr>
              <a:t>+</a:t>
            </a:r>
            <a:r>
              <a:rPr lang="en-US" i="1" dirty="0">
                <a:solidFill>
                  <a:schemeClr val="accent5">
                    <a:lumMod val="25000"/>
                  </a:schemeClr>
                </a:solidFill>
              </a:rPr>
              <a:t>T</a:t>
            </a:r>
            <a:r>
              <a:rPr lang="en-US" dirty="0">
                <a:solidFill>
                  <a:schemeClr val="accent5">
                    <a:lumMod val="25000"/>
                  </a:schemeClr>
                </a:solidFill>
              </a:rPr>
              <a:t>) days</a:t>
            </a:r>
          </a:p>
        </p:txBody>
      </p:sp>
    </p:spTree>
    <p:extLst>
      <p:ext uri="{BB962C8B-B14F-4D97-AF65-F5344CB8AC3E}">
        <p14:creationId xmlns:p14="http://schemas.microsoft.com/office/powerpoint/2010/main" val="513027024"/>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0-#ppt_w/2"/>
                                          </p:val>
                                        </p:tav>
                                        <p:tav tm="100000">
                                          <p:val>
                                            <p:strVal val="#ppt_x"/>
                                          </p:val>
                                        </p:tav>
                                      </p:tavLst>
                                    </p:anim>
                                    <p:anim calcmode="lin" valueType="num">
                                      <p:cBhvr additive="base">
                                        <p:cTn id="22" dur="500" fill="hold"/>
                                        <p:tgtEl>
                                          <p:spTgt spid="8"/>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0-#ppt_w/2"/>
                                          </p:val>
                                        </p:tav>
                                        <p:tav tm="100000">
                                          <p:val>
                                            <p:strVal val="#ppt_x"/>
                                          </p:val>
                                        </p:tav>
                                      </p:tavLst>
                                    </p:anim>
                                    <p:anim calcmode="lin" valueType="num">
                                      <p:cBhvr additive="base">
                                        <p:cTn id="26"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0-#ppt_w/2"/>
                                          </p:val>
                                        </p:tav>
                                        <p:tav tm="100000">
                                          <p:val>
                                            <p:strVal val="#ppt_x"/>
                                          </p:val>
                                        </p:tav>
                                      </p:tavLst>
                                    </p:anim>
                                    <p:anim calcmode="lin" valueType="num">
                                      <p:cBhvr additive="base">
                                        <p:cTn id="32"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0-#ppt_w/2"/>
                                          </p:val>
                                        </p:tav>
                                        <p:tav tm="100000">
                                          <p:val>
                                            <p:strVal val="#ppt_x"/>
                                          </p:val>
                                        </p:tav>
                                      </p:tavLst>
                                    </p:anim>
                                    <p:anim calcmode="lin" valueType="num">
                                      <p:cBhvr additive="base">
                                        <p:cTn id="38"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500" fill="hold"/>
                                        <p:tgtEl>
                                          <p:spTgt spid="18"/>
                                        </p:tgtEl>
                                        <p:attrNameLst>
                                          <p:attrName>ppt_x</p:attrName>
                                        </p:attrNameLst>
                                      </p:cBhvr>
                                      <p:tavLst>
                                        <p:tav tm="0">
                                          <p:val>
                                            <p:strVal val="0-#ppt_w/2"/>
                                          </p:val>
                                        </p:tav>
                                        <p:tav tm="100000">
                                          <p:val>
                                            <p:strVal val="#ppt_x"/>
                                          </p:val>
                                        </p:tav>
                                      </p:tavLst>
                                    </p:anim>
                                    <p:anim calcmode="lin" valueType="num">
                                      <p:cBhvr additive="base">
                                        <p:cTn id="44"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additive="base">
                                        <p:cTn id="49" dur="500" fill="hold"/>
                                        <p:tgtEl>
                                          <p:spTgt spid="19"/>
                                        </p:tgtEl>
                                        <p:attrNameLst>
                                          <p:attrName>ppt_x</p:attrName>
                                        </p:attrNameLst>
                                      </p:cBhvr>
                                      <p:tavLst>
                                        <p:tav tm="0">
                                          <p:val>
                                            <p:strVal val="0-#ppt_w/2"/>
                                          </p:val>
                                        </p:tav>
                                        <p:tav tm="100000">
                                          <p:val>
                                            <p:strVal val="#ppt_x"/>
                                          </p:val>
                                        </p:tav>
                                      </p:tavLst>
                                    </p:anim>
                                    <p:anim calcmode="lin" valueType="num">
                                      <p:cBhvr additive="base">
                                        <p:cTn id="50"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10" grpId="0"/>
      <p:bldP spid="8" grpId="0"/>
      <p:bldP spid="12" grpId="0"/>
      <p:bldP spid="13" grpId="0"/>
      <p:bldP spid="15" grpId="0"/>
      <p:bldP spid="18" grpId="0"/>
      <p:bldP spid="19"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bwMode="auto">
          <a:xfrm>
            <a:off x="533400" y="3103126"/>
            <a:ext cx="8763000" cy="630674"/>
          </a:xfrm>
          <a:prstGeom prst="roundRect">
            <a:avLst/>
          </a:prstGeom>
          <a:solidFill>
            <a:srgbClr val="66FF66"/>
          </a:solidFill>
          <a:ln w="9525" cap="flat" cmpd="sng" algn="ctr">
            <a:noFill/>
            <a:prstDash val="solid"/>
            <a:round/>
            <a:headEnd type="none" w="med" len="med"/>
            <a:tailEnd type="none" w="med" len="med"/>
          </a:ln>
          <a:effectLst/>
          <a:scene3d>
            <a:camera prst="orthographicFront"/>
            <a:lightRig rig="threePt" dir="t"/>
          </a:scene3d>
          <a:sp3d>
            <a:bevelT prst="slope"/>
          </a:sp3d>
        </p:spPr>
        <p:txBody>
          <a:bodyPr vert="horz" wrap="square" lIns="91440" tIns="45720" rIns="91440" bIns="45720" numCol="1" rtlCol="0" anchor="t" anchorCtr="0" compatLnSpc="1">
            <a:prstTxWarp prst="textNoShape">
              <a:avLst/>
            </a:prstTxWarp>
          </a:bodyPr>
          <a:lstStyle/>
          <a:p>
            <a:endParaRPr lang="en-US"/>
          </a:p>
        </p:txBody>
      </p:sp>
      <p:sp>
        <p:nvSpPr>
          <p:cNvPr id="23554" name="Text Box 2"/>
          <p:cNvSpPr txBox="1">
            <a:spLocks noChangeArrowheads="1"/>
          </p:cNvSpPr>
          <p:nvPr/>
        </p:nvSpPr>
        <p:spPr bwMode="auto">
          <a:xfrm>
            <a:off x="2338532" y="692093"/>
            <a:ext cx="7338869" cy="769441"/>
          </a:xfrm>
          <a:prstGeom prst="rect">
            <a:avLst/>
          </a:prstGeom>
          <a:noFill/>
          <a:ln w="9525">
            <a:noFill/>
            <a:miter lim="800000"/>
            <a:headEnd/>
            <a:tailEnd/>
          </a:ln>
        </p:spPr>
        <p:txBody>
          <a:bodyPr wrap="none">
            <a:spAutoFit/>
          </a:bodyPr>
          <a:lstStyle/>
          <a:p>
            <a:r>
              <a:rPr lang="en-US" sz="4400" dirty="0">
                <a:solidFill>
                  <a:srgbClr val="0000CC"/>
                </a:solidFill>
              </a:rPr>
              <a:t>Outline: Base Stock Policy</a:t>
            </a:r>
          </a:p>
        </p:txBody>
      </p:sp>
      <p:sp>
        <p:nvSpPr>
          <p:cNvPr id="23555" name="Text Box 3"/>
          <p:cNvSpPr txBox="1">
            <a:spLocks noChangeArrowheads="1"/>
          </p:cNvSpPr>
          <p:nvPr/>
        </p:nvSpPr>
        <p:spPr bwMode="auto">
          <a:xfrm>
            <a:off x="685800" y="2362200"/>
            <a:ext cx="6720686" cy="2893100"/>
          </a:xfrm>
          <a:prstGeom prst="rect">
            <a:avLst/>
          </a:prstGeom>
          <a:noFill/>
          <a:ln w="9525">
            <a:noFill/>
            <a:miter lim="800000"/>
            <a:headEnd/>
            <a:tailEnd/>
          </a:ln>
        </p:spPr>
        <p:txBody>
          <a:bodyPr wrap="none">
            <a:spAutoFit/>
          </a:bodyPr>
          <a:lstStyle/>
          <a:p>
            <a:pPr marL="457200" indent="-457200">
              <a:buFont typeface="Wingdings" panose="05000000000000000000" pitchFamily="2" charset="2"/>
              <a:buChar char="ü"/>
            </a:pPr>
            <a:r>
              <a:rPr lang="en-US" sz="3200" dirty="0">
                <a:solidFill>
                  <a:schemeClr val="bg1">
                    <a:lumMod val="65000"/>
                  </a:schemeClr>
                </a:solidFill>
              </a:rPr>
              <a:t>Introduction</a:t>
            </a:r>
          </a:p>
          <a:p>
            <a:pPr>
              <a:buFontTx/>
              <a:buChar char="•"/>
            </a:pPr>
            <a:endParaRPr lang="en-US" sz="1800" dirty="0"/>
          </a:p>
          <a:p>
            <a:pPr>
              <a:buFontTx/>
              <a:buChar char="•"/>
            </a:pPr>
            <a:r>
              <a:rPr lang="en-US" sz="3200" dirty="0"/>
              <a:t>  Base stock for </a:t>
            </a:r>
            <a:r>
              <a:rPr lang="en-US" sz="3200" dirty="0">
                <a:solidFill>
                  <a:srgbClr val="FF0000"/>
                </a:solidFill>
              </a:rPr>
              <a:t>SL</a:t>
            </a:r>
            <a:r>
              <a:rPr lang="en-US" sz="3200" dirty="0"/>
              <a:t> requirements</a:t>
            </a:r>
          </a:p>
          <a:p>
            <a:pPr>
              <a:buFontTx/>
              <a:buChar char="•"/>
            </a:pPr>
            <a:endParaRPr lang="en-US" sz="1800" dirty="0"/>
          </a:p>
          <a:p>
            <a:pPr>
              <a:buFontTx/>
              <a:buChar char="•"/>
            </a:pPr>
            <a:r>
              <a:rPr lang="en-US" sz="3200" dirty="0"/>
              <a:t>  Other performance measures</a:t>
            </a:r>
          </a:p>
          <a:p>
            <a:endParaRPr lang="en-US" sz="1800" dirty="0"/>
          </a:p>
          <a:p>
            <a:pPr>
              <a:buFontTx/>
              <a:buChar char="•"/>
            </a:pPr>
            <a:r>
              <a:rPr lang="en-US" sz="3200" dirty="0"/>
              <a:t>  Managerial Insights</a:t>
            </a:r>
          </a:p>
        </p:txBody>
      </p:sp>
      <p:sp>
        <p:nvSpPr>
          <p:cNvPr id="2" name="TextBox 1"/>
          <p:cNvSpPr txBox="1"/>
          <p:nvPr/>
        </p:nvSpPr>
        <p:spPr>
          <a:xfrm>
            <a:off x="3429001" y="1487399"/>
            <a:ext cx="5418471" cy="523220"/>
          </a:xfrm>
          <a:prstGeom prst="rect">
            <a:avLst/>
          </a:prstGeom>
          <a:noFill/>
        </p:spPr>
        <p:txBody>
          <a:bodyPr wrap="none" rtlCol="0">
            <a:spAutoFit/>
          </a:bodyPr>
          <a:lstStyle/>
          <a:p>
            <a:r>
              <a:rPr lang="en-US" sz="2800" dirty="0">
                <a:solidFill>
                  <a:srgbClr val="00B0F0"/>
                </a:solidFill>
              </a:rPr>
              <a:t>(also called </a:t>
            </a:r>
            <a:r>
              <a:rPr lang="en-US" sz="2800" i="1" u="sng" dirty="0">
                <a:solidFill>
                  <a:srgbClr val="FF0000"/>
                </a:solidFill>
              </a:rPr>
              <a:t>order up-to</a:t>
            </a:r>
            <a:r>
              <a:rPr lang="en-US" sz="2800" i="1" dirty="0">
                <a:solidFill>
                  <a:srgbClr val="FF0000"/>
                </a:solidFill>
              </a:rPr>
              <a:t> </a:t>
            </a:r>
            <a:r>
              <a:rPr lang="en-US" sz="2800" dirty="0">
                <a:solidFill>
                  <a:srgbClr val="00B0F0"/>
                </a:solidFill>
              </a:rPr>
              <a:t>policy)</a:t>
            </a:r>
          </a:p>
        </p:txBody>
      </p:sp>
    </p:spTree>
    <p:extLst>
      <p:ext uri="{BB962C8B-B14F-4D97-AF65-F5344CB8AC3E}">
        <p14:creationId xmlns:p14="http://schemas.microsoft.com/office/powerpoint/2010/main" val="311952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ctrTitle"/>
          </p:nvPr>
        </p:nvSpPr>
        <p:spPr bwMode="auto">
          <a:xfrm>
            <a:off x="2286000" y="2590800"/>
            <a:ext cx="7772400" cy="18288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5400" b="1" dirty="0">
                <a:solidFill>
                  <a:srgbClr val="990099"/>
                </a:solidFill>
              </a:rPr>
              <a:t>Choose </a:t>
            </a:r>
            <a:r>
              <a:rPr lang="en-US" sz="5400" b="1" i="1" dirty="0">
                <a:solidFill>
                  <a:srgbClr val="FF0000"/>
                </a:solidFill>
              </a:rPr>
              <a:t>s</a:t>
            </a:r>
            <a:r>
              <a:rPr lang="en-US" sz="5400" b="1" dirty="0">
                <a:solidFill>
                  <a:srgbClr val="990099"/>
                </a:solidFill>
              </a:rPr>
              <a:t> to meet </a:t>
            </a:r>
            <a:r>
              <a:rPr lang="en-US" sz="5400" b="1" i="1" dirty="0">
                <a:solidFill>
                  <a:srgbClr val="FF0000"/>
                </a:solidFill>
              </a:rPr>
              <a:t>SL</a:t>
            </a:r>
            <a:r>
              <a:rPr lang="en-US" sz="5400" b="1" dirty="0">
                <a:solidFill>
                  <a:srgbClr val="990099"/>
                </a:solidFill>
              </a:rPr>
              <a:t> requirements</a:t>
            </a:r>
          </a:p>
        </p:txBody>
      </p:sp>
    </p:spTree>
    <p:extLst>
      <p:ext uri="{BB962C8B-B14F-4D97-AF65-F5344CB8AC3E}">
        <p14:creationId xmlns:p14="http://schemas.microsoft.com/office/powerpoint/2010/main" val="87255277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 y="3570744"/>
            <a:ext cx="11462625" cy="2677656"/>
          </a:xfrm>
          <a:prstGeom prst="rect">
            <a:avLst/>
          </a:prstGeom>
          <a:noFill/>
        </p:spPr>
        <p:txBody>
          <a:bodyPr wrap="none" rtlCol="0">
            <a:spAutoFit/>
          </a:bodyPr>
          <a:lstStyle/>
          <a:p>
            <a:r>
              <a:rPr lang="en-US" u="sng" dirty="0"/>
              <a:t>Where</a:t>
            </a:r>
            <a:r>
              <a:rPr lang="en-US" dirty="0"/>
              <a:t>:</a:t>
            </a:r>
          </a:p>
          <a:p>
            <a:r>
              <a:rPr lang="en-US" i="1" dirty="0"/>
              <a:t>T </a:t>
            </a:r>
            <a:r>
              <a:rPr lang="en-US" dirty="0"/>
              <a:t>	= review period in days</a:t>
            </a:r>
          </a:p>
          <a:p>
            <a:r>
              <a:rPr lang="en-US" i="1" dirty="0"/>
              <a:t>L</a:t>
            </a:r>
            <a:r>
              <a:rPr lang="en-US" dirty="0"/>
              <a:t> 	= lead-time in days</a:t>
            </a:r>
          </a:p>
          <a:p>
            <a:r>
              <a:rPr lang="en-US" i="1" dirty="0" err="1">
                <a:latin typeface="Symbol" panose="05050102010706020507" pitchFamily="18" charset="2"/>
              </a:rPr>
              <a:t>m</a:t>
            </a:r>
            <a:r>
              <a:rPr lang="en-US" i="1" baseline="-25000" dirty="0" err="1"/>
              <a:t>T+L</a:t>
            </a:r>
            <a:r>
              <a:rPr lang="en-US" i="1" dirty="0"/>
              <a:t> 	= </a:t>
            </a:r>
            <a:r>
              <a:rPr lang="en-US" dirty="0"/>
              <a:t>mean/average demand over lead-time &amp; review period (i.e., T+L days)</a:t>
            </a:r>
            <a:endParaRPr lang="en-US" baseline="-25000" dirty="0"/>
          </a:p>
          <a:p>
            <a:r>
              <a:rPr lang="en-US" i="1" dirty="0">
                <a:latin typeface="Symbol" panose="05050102010706020507" pitchFamily="18" charset="2"/>
              </a:rPr>
              <a:t>s </a:t>
            </a:r>
            <a:r>
              <a:rPr lang="en-US" i="1" baseline="-25000" dirty="0"/>
              <a:t>T+L</a:t>
            </a:r>
            <a:r>
              <a:rPr lang="en-US" i="1" dirty="0"/>
              <a:t>	</a:t>
            </a:r>
            <a:r>
              <a:rPr lang="en-US" dirty="0"/>
              <a:t>= SD of demand over lead-time &amp; review period (i.e., T+L days)</a:t>
            </a:r>
          </a:p>
          <a:p>
            <a:r>
              <a:rPr lang="en-US" i="1" dirty="0">
                <a:latin typeface="Symbol" panose="05050102010706020507" pitchFamily="18" charset="2"/>
              </a:rPr>
              <a:t>m </a:t>
            </a:r>
            <a:r>
              <a:rPr lang="en-US" dirty="0"/>
              <a:t>,</a:t>
            </a:r>
            <a:r>
              <a:rPr lang="en-US" i="1" dirty="0">
                <a:latin typeface="Symbol" panose="05050102010706020507" pitchFamily="18" charset="2"/>
              </a:rPr>
              <a:t>s</a:t>
            </a:r>
            <a:r>
              <a:rPr lang="en-US" dirty="0">
                <a:latin typeface="Symbol" panose="05050102010706020507" pitchFamily="18" charset="2"/>
              </a:rPr>
              <a:t>	</a:t>
            </a:r>
            <a:r>
              <a:rPr lang="en-US" dirty="0">
                <a:latin typeface="+mj-lt"/>
              </a:rPr>
              <a:t>= mean and SD of </a:t>
            </a:r>
            <a:r>
              <a:rPr lang="en-US" u="sng" dirty="0">
                <a:latin typeface="+mj-lt"/>
              </a:rPr>
              <a:t>daily</a:t>
            </a:r>
            <a:r>
              <a:rPr lang="en-US" dirty="0">
                <a:latin typeface="+mj-lt"/>
              </a:rPr>
              <a:t> demand</a:t>
            </a:r>
          </a:p>
          <a:p>
            <a:r>
              <a:rPr lang="en-US" i="1" dirty="0"/>
              <a:t>Z</a:t>
            </a:r>
            <a:r>
              <a:rPr lang="en-US" dirty="0"/>
              <a:t>	= no. of standard deviations for a given service level</a:t>
            </a:r>
          </a:p>
        </p:txBody>
      </p:sp>
      <p:sp>
        <p:nvSpPr>
          <p:cNvPr id="11268" name="Rectangle 2"/>
          <p:cNvSpPr>
            <a:spLocks noGrp="1" noChangeArrowheads="1"/>
          </p:cNvSpPr>
          <p:nvPr>
            <p:ph type="title"/>
          </p:nvPr>
        </p:nvSpPr>
        <p:spPr bwMode="auto">
          <a:xfrm>
            <a:off x="1752600" y="457200"/>
            <a:ext cx="8480425" cy="838200"/>
          </a:xfrm>
          <a:noFill/>
          <a:ln>
            <a:miter lim="800000"/>
            <a:headEnd/>
            <a:tailEnd/>
          </a:ln>
        </p:spPr>
        <p:txBody>
          <a:bodyPr vert="horz" wrap="square" lIns="90488" tIns="44450" rIns="90488" bIns="44450" numCol="1" anchor="b" anchorCtr="0" compatLnSpc="1">
            <a:prstTxWarp prst="textNoShape">
              <a:avLst/>
            </a:prstTxWarp>
          </a:bodyPr>
          <a:lstStyle/>
          <a:p>
            <a:r>
              <a:rPr lang="en-US" b="1" dirty="0">
                <a:solidFill>
                  <a:srgbClr val="0000CC"/>
                </a:solidFill>
                <a:cs typeface="Arial" charset="0"/>
              </a:rPr>
              <a:t>Base Stock Policy</a:t>
            </a:r>
          </a:p>
        </p:txBody>
      </p:sp>
      <p:sp>
        <p:nvSpPr>
          <p:cNvPr id="1003525" name="Text Box 5"/>
          <p:cNvSpPr txBox="1">
            <a:spLocks noChangeArrowheads="1"/>
          </p:cNvSpPr>
          <p:nvPr/>
        </p:nvSpPr>
        <p:spPr bwMode="auto">
          <a:xfrm>
            <a:off x="531989" y="1601627"/>
            <a:ext cx="11235436" cy="938719"/>
          </a:xfrm>
          <a:prstGeom prst="rect">
            <a:avLst/>
          </a:prstGeom>
          <a:solidFill>
            <a:schemeClr val="bg1">
              <a:lumMod val="85000"/>
            </a:schemeClr>
          </a:solidFill>
          <a:ln w="9525">
            <a:noFill/>
            <a:miter lim="800000"/>
            <a:headEnd type="none" w="sm" len="sm"/>
            <a:tailEnd type="none" w="sm" len="sm"/>
          </a:ln>
        </p:spPr>
        <p:txBody>
          <a:bodyPr wrap="square">
            <a:spAutoFit/>
          </a:bodyPr>
          <a:lstStyle/>
          <a:p>
            <a:pPr>
              <a:spcBef>
                <a:spcPct val="50000"/>
              </a:spcBef>
            </a:pPr>
            <a:r>
              <a:rPr lang="en-US" sz="2200" i="1" dirty="0">
                <a:cs typeface="Arial" charset="0"/>
              </a:rPr>
              <a:t>s</a:t>
            </a:r>
            <a:r>
              <a:rPr lang="en-US" sz="2200" dirty="0">
                <a:cs typeface="Arial" charset="0"/>
              </a:rPr>
              <a:t> (base stock or order up to level) = Average demand during (</a:t>
            </a:r>
            <a:r>
              <a:rPr lang="en-US" sz="2200" i="1" dirty="0">
                <a:cs typeface="Arial" charset="0"/>
              </a:rPr>
              <a:t>T</a:t>
            </a:r>
            <a:r>
              <a:rPr lang="en-US" sz="2200" dirty="0">
                <a:cs typeface="Arial" charset="0"/>
              </a:rPr>
              <a:t>+</a:t>
            </a:r>
            <a:r>
              <a:rPr lang="en-US" sz="2200" i="1" dirty="0">
                <a:cs typeface="Arial" charset="0"/>
              </a:rPr>
              <a:t>L</a:t>
            </a:r>
            <a:r>
              <a:rPr lang="en-US" sz="2200" dirty="0">
                <a:cs typeface="Arial" charset="0"/>
              </a:rPr>
              <a:t>)  +  Safety stock</a:t>
            </a:r>
          </a:p>
          <a:p>
            <a:pPr>
              <a:spcBef>
                <a:spcPct val="50000"/>
              </a:spcBef>
            </a:pPr>
            <a:r>
              <a:rPr lang="en-US" sz="2200" i="1" dirty="0">
                <a:cs typeface="Arial" charset="0"/>
              </a:rPr>
              <a:t>Q</a:t>
            </a:r>
            <a:r>
              <a:rPr lang="en-US" sz="2200" dirty="0">
                <a:cs typeface="Arial" charset="0"/>
              </a:rPr>
              <a:t> (quantity to order) in any period =  </a:t>
            </a:r>
            <a:r>
              <a:rPr lang="en-US" sz="2200" i="1" dirty="0">
                <a:cs typeface="Arial" charset="0"/>
              </a:rPr>
              <a:t>s</a:t>
            </a:r>
            <a:r>
              <a:rPr lang="en-US" sz="2200" dirty="0">
                <a:cs typeface="Arial" charset="0"/>
              </a:rPr>
              <a:t> – Inventory position (I)</a:t>
            </a:r>
          </a:p>
        </p:txBody>
      </p:sp>
      <p:sp>
        <p:nvSpPr>
          <p:cNvPr id="5" name="TextBox 4"/>
          <p:cNvSpPr txBox="1"/>
          <p:nvPr/>
        </p:nvSpPr>
        <p:spPr>
          <a:xfrm>
            <a:off x="3699991" y="6293545"/>
            <a:ext cx="4031873" cy="461665"/>
          </a:xfrm>
          <a:prstGeom prst="rect">
            <a:avLst/>
          </a:prstGeom>
          <a:solidFill>
            <a:schemeClr val="tx2">
              <a:lumMod val="20000"/>
              <a:lumOff val="80000"/>
            </a:schemeClr>
          </a:solidFill>
        </p:spPr>
        <p:txBody>
          <a:bodyPr wrap="none" rtlCol="0">
            <a:spAutoFit/>
          </a:bodyPr>
          <a:lstStyle/>
          <a:p>
            <a:r>
              <a:rPr lang="en-US" dirty="0"/>
              <a:t>Safety Stock (SS) = z</a:t>
            </a:r>
            <a:r>
              <a:rPr lang="en-US" i="1" dirty="0">
                <a:latin typeface="Symbol" panose="05050102010706020507" pitchFamily="18" charset="2"/>
              </a:rPr>
              <a:t> s </a:t>
            </a:r>
            <a:r>
              <a:rPr lang="en-US" i="1" baseline="-25000" dirty="0"/>
              <a:t>T+L</a:t>
            </a:r>
            <a:r>
              <a:rPr lang="en-US" dirty="0"/>
              <a:t> </a:t>
            </a:r>
          </a:p>
        </p:txBody>
      </p:sp>
      <mc:AlternateContent xmlns:mc="http://schemas.openxmlformats.org/markup-compatibility/2006" xmlns:a14="http://schemas.microsoft.com/office/drawing/2010/main">
        <mc:Choice Requires="a14">
          <p:sp>
            <p:nvSpPr>
              <p:cNvPr id="2" name="TextBox 1"/>
              <p:cNvSpPr txBox="1"/>
              <p:nvPr/>
            </p:nvSpPr>
            <p:spPr>
              <a:xfrm>
                <a:off x="8077200" y="2797162"/>
                <a:ext cx="2777812" cy="872098"/>
              </a:xfrm>
              <a:prstGeom prst="rect">
                <a:avLst/>
              </a:prstGeom>
              <a:solidFill>
                <a:srgbClr val="66FFFF"/>
              </a:solid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𝝁</m:t>
                          </m:r>
                        </m:e>
                        <m:sub>
                          <m:r>
                            <a:rPr lang="en-US" b="1" i="1" smtClean="0">
                              <a:latin typeface="Cambria Math" panose="02040503050406030204" pitchFamily="18" charset="0"/>
                            </a:rPr>
                            <m:t>𝑻</m:t>
                          </m:r>
                          <m:r>
                            <a:rPr lang="en-US" b="1" i="1" smtClean="0">
                              <a:latin typeface="Cambria Math" panose="02040503050406030204" pitchFamily="18" charset="0"/>
                            </a:rPr>
                            <m:t>+</m:t>
                          </m:r>
                          <m:r>
                            <a:rPr lang="en-US" b="1" i="1" smtClean="0">
                              <a:latin typeface="Cambria Math" panose="02040503050406030204" pitchFamily="18" charset="0"/>
                            </a:rPr>
                            <m:t>𝑳</m:t>
                          </m:r>
                        </m:sub>
                      </m:sSub>
                      <m:r>
                        <a:rPr lang="en-US" b="1" i="1" smtClean="0">
                          <a:latin typeface="Cambria Math" panose="02040503050406030204" pitchFamily="18" charset="0"/>
                        </a:rPr>
                        <m:t>=</m:t>
                      </m:r>
                      <m:r>
                        <a:rPr lang="en-US" b="1" i="1" smtClean="0">
                          <a:latin typeface="Cambria Math" panose="02040503050406030204" pitchFamily="18" charset="0"/>
                          <a:ea typeface="Cambria Math" panose="02040503050406030204" pitchFamily="18" charset="0"/>
                        </a:rPr>
                        <m:t>𝝁</m:t>
                      </m:r>
                      <m:r>
                        <a:rPr lang="en-US" b="1" i="1" smtClean="0">
                          <a:latin typeface="Cambria Math" panose="02040503050406030204" pitchFamily="18" charset="0"/>
                          <a:ea typeface="Cambria Math" panose="02040503050406030204" pitchFamily="18" charset="0"/>
                        </a:rPr>
                        <m:t>∗</m:t>
                      </m:r>
                      <m:d>
                        <m:dPr>
                          <m:ctrlPr>
                            <a:rPr lang="en-US" b="1" i="1" smtClean="0">
                              <a:latin typeface="Cambria Math" panose="02040503050406030204" pitchFamily="18" charset="0"/>
                              <a:ea typeface="Cambria Math" panose="02040503050406030204" pitchFamily="18" charset="0"/>
                            </a:rPr>
                          </m:ctrlPr>
                        </m:dPr>
                        <m:e>
                          <m:r>
                            <a:rPr lang="en-US" b="1" i="1" smtClean="0">
                              <a:latin typeface="Cambria Math" panose="02040503050406030204" pitchFamily="18" charset="0"/>
                              <a:ea typeface="Cambria Math" panose="02040503050406030204" pitchFamily="18" charset="0"/>
                            </a:rPr>
                            <m:t>𝑻</m:t>
                          </m:r>
                          <m:r>
                            <a:rPr lang="en-US" b="1" i="1" smtClean="0">
                              <a:latin typeface="Cambria Math" panose="02040503050406030204" pitchFamily="18" charset="0"/>
                              <a:ea typeface="Cambria Math" panose="02040503050406030204" pitchFamily="18" charset="0"/>
                            </a:rPr>
                            <m:t>+</m:t>
                          </m:r>
                          <m:r>
                            <a:rPr lang="en-US" b="1" i="1" smtClean="0">
                              <a:latin typeface="Cambria Math" panose="02040503050406030204" pitchFamily="18" charset="0"/>
                              <a:ea typeface="Cambria Math" panose="02040503050406030204" pitchFamily="18" charset="0"/>
                            </a:rPr>
                            <m:t>𝑳</m:t>
                          </m:r>
                        </m:e>
                      </m:d>
                    </m:oMath>
                  </m:oMathPara>
                </a14:m>
                <a:endParaRPr lang="en-US" b="1" dirty="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𝝈</m:t>
                          </m:r>
                        </m:e>
                        <m:sub>
                          <m:r>
                            <a:rPr lang="en-US" b="1" i="1" smtClean="0">
                              <a:latin typeface="Cambria Math" panose="02040503050406030204" pitchFamily="18" charset="0"/>
                            </a:rPr>
                            <m:t>𝑻</m:t>
                          </m:r>
                          <m:r>
                            <a:rPr lang="en-US" b="1" i="1" smtClean="0">
                              <a:latin typeface="Cambria Math" panose="02040503050406030204" pitchFamily="18" charset="0"/>
                            </a:rPr>
                            <m:t>+</m:t>
                          </m:r>
                          <m:r>
                            <a:rPr lang="en-US" b="1" i="1" smtClean="0">
                              <a:latin typeface="Cambria Math" panose="02040503050406030204" pitchFamily="18" charset="0"/>
                            </a:rPr>
                            <m:t>𝑳</m:t>
                          </m:r>
                        </m:sub>
                      </m:sSub>
                      <m:r>
                        <a:rPr lang="en-US" b="1" i="1" smtClean="0">
                          <a:latin typeface="Cambria Math" panose="02040503050406030204" pitchFamily="18" charset="0"/>
                        </a:rPr>
                        <m:t>=</m:t>
                      </m:r>
                      <m:r>
                        <a:rPr lang="en-US" b="1" i="1" smtClean="0">
                          <a:latin typeface="Cambria Math" panose="02040503050406030204" pitchFamily="18" charset="0"/>
                          <a:ea typeface="Cambria Math" panose="02040503050406030204" pitchFamily="18" charset="0"/>
                        </a:rPr>
                        <m:t>𝝈</m:t>
                      </m:r>
                      <m:r>
                        <a:rPr lang="en-US" b="1" i="1" smtClean="0">
                          <a:latin typeface="Cambria Math" panose="02040503050406030204" pitchFamily="18" charset="0"/>
                          <a:ea typeface="Cambria Math" panose="02040503050406030204" pitchFamily="18" charset="0"/>
                        </a:rPr>
                        <m:t>∗</m:t>
                      </m:r>
                      <m:rad>
                        <m:radPr>
                          <m:degHide m:val="on"/>
                          <m:ctrlPr>
                            <a:rPr lang="en-US" b="1" i="1" smtClean="0">
                              <a:latin typeface="Cambria Math" panose="02040503050406030204" pitchFamily="18" charset="0"/>
                              <a:ea typeface="Cambria Math" panose="02040503050406030204" pitchFamily="18" charset="0"/>
                            </a:rPr>
                          </m:ctrlPr>
                        </m:radPr>
                        <m:deg/>
                        <m:e>
                          <m:r>
                            <a:rPr lang="en-US" b="1" i="1" smtClean="0">
                              <a:latin typeface="Cambria Math" panose="02040503050406030204" pitchFamily="18" charset="0"/>
                              <a:ea typeface="Cambria Math" panose="02040503050406030204" pitchFamily="18" charset="0"/>
                            </a:rPr>
                            <m:t>𝑻</m:t>
                          </m:r>
                          <m:r>
                            <a:rPr lang="en-US" b="1" i="1" smtClean="0">
                              <a:latin typeface="Cambria Math" panose="02040503050406030204" pitchFamily="18" charset="0"/>
                              <a:ea typeface="Cambria Math" panose="02040503050406030204" pitchFamily="18" charset="0"/>
                            </a:rPr>
                            <m:t>+</m:t>
                          </m:r>
                          <m:r>
                            <a:rPr lang="en-US" b="1" i="1" smtClean="0">
                              <a:latin typeface="Cambria Math" panose="02040503050406030204" pitchFamily="18" charset="0"/>
                              <a:ea typeface="Cambria Math" panose="02040503050406030204" pitchFamily="18" charset="0"/>
                            </a:rPr>
                            <m:t>𝑳</m:t>
                          </m:r>
                        </m:e>
                      </m:rad>
                    </m:oMath>
                  </m:oMathPara>
                </a14:m>
                <a:endParaRPr lang="en-US" dirty="0"/>
              </a:p>
            </p:txBody>
          </p:sp>
        </mc:Choice>
        <mc:Fallback xmlns="">
          <p:sp>
            <p:nvSpPr>
              <p:cNvPr id="2" name="TextBox 1"/>
              <p:cNvSpPr txBox="1">
                <a:spLocks noRot="1" noChangeAspect="1" noMove="1" noResize="1" noEditPoints="1" noAdjustHandles="1" noChangeArrowheads="1" noChangeShapeType="1" noTextEdit="1"/>
              </p:cNvSpPr>
              <p:nvPr/>
            </p:nvSpPr>
            <p:spPr>
              <a:xfrm>
                <a:off x="8077200" y="2797162"/>
                <a:ext cx="2777812" cy="872098"/>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3657600" y="2940824"/>
                <a:ext cx="3533788" cy="584775"/>
              </a:xfrm>
              <a:prstGeom prst="rect">
                <a:avLst/>
              </a:prstGeom>
              <a:solidFill>
                <a:srgbClr val="00FF00"/>
              </a:solid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3200" b="1" i="1" smtClean="0">
                          <a:latin typeface="Cambria Math" panose="02040503050406030204" pitchFamily="18" charset="0"/>
                        </a:rPr>
                        <m:t>𝒔</m:t>
                      </m:r>
                      <m:r>
                        <a:rPr lang="en-US" sz="3200" b="1" i="1" smtClean="0">
                          <a:latin typeface="Cambria Math" panose="02040503050406030204" pitchFamily="18" charset="0"/>
                        </a:rPr>
                        <m:t>= </m:t>
                      </m:r>
                      <m:sSub>
                        <m:sSubPr>
                          <m:ctrlPr>
                            <a:rPr lang="en-US" sz="3200" b="1" i="1" smtClean="0">
                              <a:latin typeface="Cambria Math" panose="02040503050406030204" pitchFamily="18" charset="0"/>
                            </a:rPr>
                          </m:ctrlPr>
                        </m:sSubPr>
                        <m:e>
                          <m:r>
                            <a:rPr lang="en-US" sz="3200" b="1" i="1" smtClean="0">
                              <a:latin typeface="Cambria Math" panose="02040503050406030204" pitchFamily="18" charset="0"/>
                              <a:ea typeface="Cambria Math" panose="02040503050406030204" pitchFamily="18" charset="0"/>
                            </a:rPr>
                            <m:t>𝝁</m:t>
                          </m:r>
                        </m:e>
                        <m:sub>
                          <m:r>
                            <a:rPr lang="en-US" sz="3200" i="1">
                              <a:latin typeface="Cambria Math" panose="02040503050406030204" pitchFamily="18" charset="0"/>
                            </a:rPr>
                            <m:t>𝑻</m:t>
                          </m:r>
                          <m:r>
                            <a:rPr lang="en-US" sz="3200" i="1">
                              <a:latin typeface="Cambria Math" panose="02040503050406030204" pitchFamily="18" charset="0"/>
                            </a:rPr>
                            <m:t>+</m:t>
                          </m:r>
                          <m:r>
                            <a:rPr lang="en-US" sz="3200" i="1">
                              <a:latin typeface="Cambria Math" panose="02040503050406030204" pitchFamily="18" charset="0"/>
                            </a:rPr>
                            <m:t>𝑳</m:t>
                          </m:r>
                        </m:sub>
                      </m:sSub>
                      <m:r>
                        <a:rPr lang="en-US" sz="3200" b="1" i="1" smtClean="0">
                          <a:latin typeface="Cambria Math" panose="02040503050406030204" pitchFamily="18" charset="0"/>
                        </a:rPr>
                        <m:t>+</m:t>
                      </m:r>
                      <m:r>
                        <a:rPr lang="en-US" sz="3200" b="1" i="1" smtClean="0">
                          <a:latin typeface="Cambria Math" panose="02040503050406030204" pitchFamily="18" charset="0"/>
                        </a:rPr>
                        <m:t>𝒛</m:t>
                      </m:r>
                      <m:sSub>
                        <m:sSubPr>
                          <m:ctrlPr>
                            <a:rPr lang="en-US" sz="3200" b="1" i="1" smtClean="0">
                              <a:latin typeface="Cambria Math" panose="02040503050406030204" pitchFamily="18" charset="0"/>
                            </a:rPr>
                          </m:ctrlPr>
                        </m:sSubPr>
                        <m:e>
                          <m:r>
                            <a:rPr lang="en-US" sz="3200" b="1" i="1" smtClean="0">
                              <a:latin typeface="Cambria Math" panose="02040503050406030204" pitchFamily="18" charset="0"/>
                              <a:ea typeface="Cambria Math" panose="02040503050406030204" pitchFamily="18" charset="0"/>
                            </a:rPr>
                            <m:t>𝝈</m:t>
                          </m:r>
                        </m:e>
                        <m:sub>
                          <m:r>
                            <a:rPr lang="en-US" sz="3200" b="1" i="1" smtClean="0">
                              <a:latin typeface="Cambria Math" panose="02040503050406030204" pitchFamily="18" charset="0"/>
                            </a:rPr>
                            <m:t>𝑻</m:t>
                          </m:r>
                          <m:r>
                            <a:rPr lang="en-US" sz="3200" b="1" i="1" smtClean="0">
                              <a:latin typeface="Cambria Math" panose="02040503050406030204" pitchFamily="18" charset="0"/>
                            </a:rPr>
                            <m:t>+</m:t>
                          </m:r>
                          <m:r>
                            <a:rPr lang="en-US" sz="3200" b="1" i="1" smtClean="0">
                              <a:latin typeface="Cambria Math" panose="02040503050406030204" pitchFamily="18" charset="0"/>
                            </a:rPr>
                            <m:t>𝑳</m:t>
                          </m:r>
                        </m:sub>
                      </m:sSub>
                    </m:oMath>
                  </m:oMathPara>
                </a14:m>
                <a:endParaRPr lang="en-US" sz="3200" dirty="0"/>
              </a:p>
            </p:txBody>
          </p:sp>
        </mc:Choice>
        <mc:Fallback xmlns="">
          <p:sp>
            <p:nvSpPr>
              <p:cNvPr id="6" name="TextBox 5"/>
              <p:cNvSpPr txBox="1">
                <a:spLocks noRot="1" noChangeAspect="1" noMove="1" noResize="1" noEditPoints="1" noAdjustHandles="1" noChangeArrowheads="1" noChangeShapeType="1" noTextEdit="1"/>
              </p:cNvSpPr>
              <p:nvPr/>
            </p:nvSpPr>
            <p:spPr>
              <a:xfrm>
                <a:off x="3657600" y="2940824"/>
                <a:ext cx="3533788" cy="584775"/>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424919457"/>
      </p:ext>
    </p:extLst>
  </p:cSld>
  <p:clrMapOvr>
    <a:masterClrMapping/>
  </p:clrMapOvr>
  <p:transition>
    <p:pull dir="ru"/>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bwMode="auto">
          <a:xfrm>
            <a:off x="1828800" y="457200"/>
            <a:ext cx="8458200" cy="977900"/>
          </a:xfrm>
          <a:noFill/>
          <a:ln>
            <a:miter lim="800000"/>
            <a:headEnd/>
            <a:tailEnd/>
          </a:ln>
        </p:spPr>
        <p:txBody>
          <a:bodyPr vert="horz" wrap="square" lIns="90488" tIns="44450" rIns="90488" bIns="44450" numCol="1" anchor="b" anchorCtr="0" compatLnSpc="1">
            <a:prstTxWarp prst="textNoShape">
              <a:avLst/>
            </a:prstTxWarp>
          </a:bodyPr>
          <a:lstStyle/>
          <a:p>
            <a:r>
              <a:rPr lang="en-US" b="1">
                <a:solidFill>
                  <a:srgbClr val="0000CC"/>
                </a:solidFill>
                <a:cs typeface="Arial" charset="0"/>
              </a:rPr>
              <a:t>Base Stock Policy: Example</a:t>
            </a:r>
          </a:p>
        </p:txBody>
      </p:sp>
      <p:sp>
        <p:nvSpPr>
          <p:cNvPr id="31748" name="Text Box 5"/>
          <p:cNvSpPr txBox="1">
            <a:spLocks noChangeArrowheads="1"/>
          </p:cNvSpPr>
          <p:nvPr/>
        </p:nvSpPr>
        <p:spPr bwMode="auto">
          <a:xfrm>
            <a:off x="762000" y="1781453"/>
            <a:ext cx="8534400" cy="1354217"/>
          </a:xfrm>
          <a:prstGeom prst="rect">
            <a:avLst/>
          </a:prstGeom>
          <a:solidFill>
            <a:srgbClr val="FFFF00"/>
          </a:solidFill>
          <a:ln w="9525">
            <a:noFill/>
            <a:miter lim="800000"/>
            <a:headEnd type="none" w="sm" len="sm"/>
            <a:tailEnd type="none" w="sm" len="sm"/>
          </a:ln>
        </p:spPr>
        <p:txBody>
          <a:bodyPr>
            <a:spAutoFit/>
          </a:bodyPr>
          <a:lstStyle/>
          <a:p>
            <a:pPr>
              <a:spcBef>
                <a:spcPts val="600"/>
              </a:spcBef>
            </a:pPr>
            <a:r>
              <a:rPr lang="en-US" dirty="0">
                <a:solidFill>
                  <a:srgbClr val="C00000"/>
                </a:solidFill>
                <a:cs typeface="Arial" charset="0"/>
              </a:rPr>
              <a:t>Given the information below,</a:t>
            </a:r>
          </a:p>
          <a:p>
            <a:pPr lvl="1">
              <a:spcBef>
                <a:spcPts val="600"/>
              </a:spcBef>
              <a:buFont typeface="Arial" charset="0"/>
              <a:buChar char="•"/>
            </a:pPr>
            <a:r>
              <a:rPr lang="en-US" dirty="0">
                <a:solidFill>
                  <a:srgbClr val="C00000"/>
                </a:solidFill>
                <a:cs typeface="Arial" charset="0"/>
              </a:rPr>
              <a:t> What is the base stock level?</a:t>
            </a:r>
          </a:p>
          <a:p>
            <a:pPr lvl="1">
              <a:spcBef>
                <a:spcPts val="600"/>
              </a:spcBef>
              <a:buFont typeface="Arial" charset="0"/>
              <a:buChar char="•"/>
            </a:pPr>
            <a:r>
              <a:rPr lang="en-US" dirty="0">
                <a:solidFill>
                  <a:srgbClr val="C00000"/>
                </a:solidFill>
                <a:cs typeface="Arial" charset="0"/>
              </a:rPr>
              <a:t> How many units should be ordered?</a:t>
            </a:r>
          </a:p>
        </p:txBody>
      </p:sp>
      <p:sp>
        <p:nvSpPr>
          <p:cNvPr id="5" name="TextBox 6"/>
          <p:cNvSpPr txBox="1">
            <a:spLocks noChangeArrowheads="1"/>
          </p:cNvSpPr>
          <p:nvPr/>
        </p:nvSpPr>
        <p:spPr bwMode="auto">
          <a:xfrm>
            <a:off x="457200" y="5867400"/>
            <a:ext cx="10988329" cy="523220"/>
          </a:xfrm>
          <a:prstGeom prst="rect">
            <a:avLst/>
          </a:prstGeom>
          <a:solidFill>
            <a:srgbClr val="7030A0"/>
          </a:solidFill>
          <a:ln w="9525">
            <a:noFill/>
            <a:miter lim="800000"/>
            <a:headEnd/>
            <a:tailEnd/>
          </a:ln>
        </p:spPr>
        <p:txBody>
          <a:bodyPr wrap="none">
            <a:spAutoFit/>
          </a:bodyPr>
          <a:lstStyle/>
          <a:p>
            <a:r>
              <a:rPr lang="en-US" sz="2800" dirty="0">
                <a:solidFill>
                  <a:srgbClr val="FFFF00"/>
                </a:solidFill>
                <a:latin typeface="Symbol" pitchFamily="18" charset="2"/>
              </a:rPr>
              <a:t>m</a:t>
            </a:r>
            <a:r>
              <a:rPr lang="en-US" sz="2800" dirty="0">
                <a:solidFill>
                  <a:srgbClr val="FFFF00"/>
                </a:solidFill>
              </a:rPr>
              <a:t> = 20/day, </a:t>
            </a:r>
            <a:r>
              <a:rPr lang="en-US" sz="2800" dirty="0">
                <a:solidFill>
                  <a:srgbClr val="FFFF00"/>
                </a:solidFill>
                <a:latin typeface="Symbol" pitchFamily="18" charset="2"/>
              </a:rPr>
              <a:t>s</a:t>
            </a:r>
            <a:r>
              <a:rPr lang="en-US" sz="2800" dirty="0">
                <a:solidFill>
                  <a:srgbClr val="FFFF00"/>
                </a:solidFill>
              </a:rPr>
              <a:t> = 4/day, L = 10 days, T = 30 days, SL = 96%, I = 200</a:t>
            </a:r>
          </a:p>
        </p:txBody>
      </p:sp>
      <p:sp>
        <p:nvSpPr>
          <p:cNvPr id="6" name="Rectangle 3"/>
          <p:cNvSpPr>
            <a:spLocks noChangeArrowheads="1"/>
          </p:cNvSpPr>
          <p:nvPr/>
        </p:nvSpPr>
        <p:spPr bwMode="auto">
          <a:xfrm>
            <a:off x="990600" y="3352800"/>
            <a:ext cx="10439400" cy="1936428"/>
          </a:xfrm>
          <a:prstGeom prst="rect">
            <a:avLst/>
          </a:prstGeom>
          <a:noFill/>
          <a:ln w="9525">
            <a:noFill/>
            <a:miter lim="800000"/>
            <a:headEnd/>
            <a:tailEnd/>
          </a:ln>
        </p:spPr>
        <p:txBody>
          <a:bodyPr wrap="square" lIns="90488" tIns="44450" rIns="90488" bIns="44450">
            <a:spAutoFit/>
          </a:bodyPr>
          <a:lstStyle/>
          <a:p>
            <a:pPr eaLnBrk="0" hangingPunct="0"/>
            <a:r>
              <a:rPr lang="en-US" dirty="0">
                <a:cs typeface="Arial" charset="0"/>
              </a:rPr>
              <a:t>Average daily demand for a product is 20 units. The review period is 30 days, and lead time is 10 days. Management has set a policy of 96 percent service level (in-stock probability).  At the beginning of the </a:t>
            </a:r>
          </a:p>
          <a:p>
            <a:pPr eaLnBrk="0" hangingPunct="0"/>
            <a:r>
              <a:rPr lang="en-US" dirty="0">
                <a:cs typeface="Arial" charset="0"/>
              </a:rPr>
              <a:t>review period there are 200 units in inventory.  The daily demand standard deviation is 4 units. </a:t>
            </a:r>
          </a:p>
        </p:txBody>
      </p:sp>
    </p:spTree>
    <p:extLst>
      <p:ext uri="{BB962C8B-B14F-4D97-AF65-F5344CB8AC3E}">
        <p14:creationId xmlns:p14="http://schemas.microsoft.com/office/powerpoint/2010/main" val="537051235"/>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4"/>
          <p:cNvSpPr>
            <a:spLocks noGrp="1" noChangeArrowheads="1"/>
          </p:cNvSpPr>
          <p:nvPr>
            <p:ph type="title"/>
          </p:nvPr>
        </p:nvSpPr>
        <p:spPr bwMode="auto">
          <a:xfrm>
            <a:off x="1931988" y="518399"/>
            <a:ext cx="7288212" cy="685800"/>
          </a:xfrm>
          <a:noFill/>
          <a:ln>
            <a:miter lim="800000"/>
            <a:headEnd/>
            <a:tailEnd/>
          </a:ln>
        </p:spPr>
        <p:txBody>
          <a:bodyPr vert="horz" wrap="square" lIns="90488" tIns="44450" rIns="90488" bIns="44450" numCol="1" anchor="b" anchorCtr="0" compatLnSpc="1">
            <a:prstTxWarp prst="textNoShape">
              <a:avLst/>
            </a:prstTxWarp>
          </a:bodyPr>
          <a:lstStyle/>
          <a:p>
            <a:r>
              <a:rPr lang="en-US" b="1" dirty="0">
                <a:solidFill>
                  <a:srgbClr val="0000CC"/>
                </a:solidFill>
                <a:cs typeface="Arial" charset="0"/>
              </a:rPr>
              <a:t>Solution</a:t>
            </a:r>
          </a:p>
        </p:txBody>
      </p:sp>
      <p:sp>
        <p:nvSpPr>
          <p:cNvPr id="12293" name="Text Box 6"/>
          <p:cNvSpPr txBox="1">
            <a:spLocks noChangeArrowheads="1"/>
          </p:cNvSpPr>
          <p:nvPr/>
        </p:nvSpPr>
        <p:spPr bwMode="auto">
          <a:xfrm>
            <a:off x="381000" y="4504943"/>
            <a:ext cx="8583342" cy="523220"/>
          </a:xfrm>
          <a:prstGeom prst="rect">
            <a:avLst/>
          </a:prstGeom>
          <a:noFill/>
          <a:ln w="9525">
            <a:noFill/>
            <a:miter lim="800000"/>
            <a:headEnd type="none" w="sm" len="sm"/>
            <a:tailEnd type="none" w="sm" len="sm"/>
          </a:ln>
        </p:spPr>
        <p:txBody>
          <a:bodyPr wrap="square">
            <a:spAutoFit/>
          </a:bodyPr>
          <a:lstStyle/>
          <a:p>
            <a:pPr>
              <a:spcBef>
                <a:spcPct val="50000"/>
              </a:spcBef>
            </a:pPr>
            <a:r>
              <a:rPr lang="en-US" sz="2800" dirty="0">
                <a:cs typeface="Arial" charset="0"/>
              </a:rPr>
              <a:t>For 96% service level, z = NORMSINV(0.96) = 1.75</a:t>
            </a:r>
          </a:p>
        </p:txBody>
      </p:sp>
      <p:sp>
        <p:nvSpPr>
          <p:cNvPr id="7" name="TextBox 6"/>
          <p:cNvSpPr txBox="1">
            <a:spLocks noChangeArrowheads="1"/>
          </p:cNvSpPr>
          <p:nvPr/>
        </p:nvSpPr>
        <p:spPr bwMode="auto">
          <a:xfrm>
            <a:off x="533400" y="1381780"/>
            <a:ext cx="10888943" cy="523220"/>
          </a:xfrm>
          <a:prstGeom prst="rect">
            <a:avLst/>
          </a:prstGeom>
          <a:solidFill>
            <a:srgbClr val="7030A0"/>
          </a:solidFill>
          <a:ln w="9525">
            <a:noFill/>
            <a:miter lim="800000"/>
            <a:headEnd/>
            <a:tailEnd/>
          </a:ln>
        </p:spPr>
        <p:txBody>
          <a:bodyPr wrap="none">
            <a:spAutoFit/>
          </a:bodyPr>
          <a:lstStyle/>
          <a:p>
            <a:r>
              <a:rPr lang="en-US" sz="2800" dirty="0">
                <a:solidFill>
                  <a:srgbClr val="FFFF00"/>
                </a:solidFill>
                <a:latin typeface="Symbol" pitchFamily="18" charset="2"/>
              </a:rPr>
              <a:t>m</a:t>
            </a:r>
            <a:r>
              <a:rPr lang="en-US" sz="2800" dirty="0">
                <a:solidFill>
                  <a:srgbClr val="FFFF00"/>
                </a:solidFill>
              </a:rPr>
              <a:t> = 20/day, </a:t>
            </a:r>
            <a:r>
              <a:rPr lang="en-US" sz="2800" dirty="0">
                <a:solidFill>
                  <a:srgbClr val="FFFF00"/>
                </a:solidFill>
                <a:latin typeface="Symbol" pitchFamily="18" charset="2"/>
              </a:rPr>
              <a:t>s</a:t>
            </a:r>
            <a:r>
              <a:rPr lang="en-US" sz="2800" dirty="0">
                <a:solidFill>
                  <a:srgbClr val="FFFF00"/>
                </a:solidFill>
              </a:rPr>
              <a:t> = 4/day, L = 10 days, T = 30 days, SL = 96%, I =200</a:t>
            </a:r>
          </a:p>
        </p:txBody>
      </p:sp>
      <mc:AlternateContent xmlns:mc="http://schemas.openxmlformats.org/markup-compatibility/2006" xmlns:a14="http://schemas.microsoft.com/office/drawing/2010/main">
        <mc:Choice Requires="a14">
          <p:sp>
            <p:nvSpPr>
              <p:cNvPr id="8" name="TextBox 7"/>
              <p:cNvSpPr txBox="1"/>
              <p:nvPr/>
            </p:nvSpPr>
            <p:spPr>
              <a:xfrm>
                <a:off x="304800" y="2774738"/>
                <a:ext cx="8322085" cy="5847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3200" b="1" i="1" smtClean="0">
                              <a:latin typeface="Cambria Math" panose="02040503050406030204" pitchFamily="18" charset="0"/>
                            </a:rPr>
                          </m:ctrlPr>
                        </m:sSubPr>
                        <m:e>
                          <m:r>
                            <a:rPr lang="en-US" sz="3200" b="1" i="1" smtClean="0">
                              <a:latin typeface="Cambria Math" panose="02040503050406030204" pitchFamily="18" charset="0"/>
                              <a:ea typeface="Cambria Math" panose="02040503050406030204" pitchFamily="18" charset="0"/>
                            </a:rPr>
                            <m:t>𝝁</m:t>
                          </m:r>
                        </m:e>
                        <m:sub>
                          <m:r>
                            <a:rPr lang="en-US" sz="3200" i="1">
                              <a:latin typeface="Cambria Math" panose="02040503050406030204" pitchFamily="18" charset="0"/>
                            </a:rPr>
                            <m:t>𝑻</m:t>
                          </m:r>
                          <m:r>
                            <a:rPr lang="en-US" sz="3200" i="1">
                              <a:latin typeface="Cambria Math" panose="02040503050406030204" pitchFamily="18" charset="0"/>
                            </a:rPr>
                            <m:t>+</m:t>
                          </m:r>
                          <m:r>
                            <a:rPr lang="en-US" sz="3200" i="1">
                              <a:latin typeface="Cambria Math" panose="02040503050406030204" pitchFamily="18" charset="0"/>
                            </a:rPr>
                            <m:t>𝑳</m:t>
                          </m:r>
                        </m:sub>
                      </m:sSub>
                      <m:r>
                        <a:rPr lang="en-US" sz="3200" b="1" i="1" smtClean="0">
                          <a:latin typeface="Cambria Math" panose="02040503050406030204" pitchFamily="18" charset="0"/>
                        </a:rPr>
                        <m:t>=</m:t>
                      </m:r>
                      <m:r>
                        <a:rPr lang="en-US" sz="3200" b="1" i="1" smtClean="0">
                          <a:latin typeface="Cambria Math" panose="02040503050406030204" pitchFamily="18" charset="0"/>
                          <a:ea typeface="Cambria Math" panose="02040503050406030204" pitchFamily="18" charset="0"/>
                        </a:rPr>
                        <m:t>𝝁</m:t>
                      </m:r>
                      <m:r>
                        <a:rPr lang="en-US" sz="3200" b="1" i="1" smtClean="0">
                          <a:latin typeface="Cambria Math" panose="02040503050406030204" pitchFamily="18" charset="0"/>
                          <a:ea typeface="Cambria Math" panose="02040503050406030204" pitchFamily="18" charset="0"/>
                        </a:rPr>
                        <m:t>×</m:t>
                      </m:r>
                      <m:d>
                        <m:dPr>
                          <m:ctrlPr>
                            <a:rPr lang="en-US" sz="3200" b="1" i="1" smtClean="0">
                              <a:latin typeface="Cambria Math" panose="02040503050406030204" pitchFamily="18" charset="0"/>
                              <a:ea typeface="Cambria Math" panose="02040503050406030204" pitchFamily="18" charset="0"/>
                            </a:rPr>
                          </m:ctrlPr>
                        </m:dPr>
                        <m:e>
                          <m:r>
                            <a:rPr lang="en-US" sz="3200" b="1" i="1" smtClean="0">
                              <a:latin typeface="Cambria Math" panose="02040503050406030204" pitchFamily="18" charset="0"/>
                              <a:ea typeface="Cambria Math" panose="02040503050406030204" pitchFamily="18" charset="0"/>
                            </a:rPr>
                            <m:t>𝑻</m:t>
                          </m:r>
                          <m:r>
                            <a:rPr lang="en-US" sz="3200" b="1" i="1" smtClean="0">
                              <a:latin typeface="Cambria Math" panose="02040503050406030204" pitchFamily="18" charset="0"/>
                              <a:ea typeface="Cambria Math" panose="02040503050406030204" pitchFamily="18" charset="0"/>
                            </a:rPr>
                            <m:t>+</m:t>
                          </m:r>
                          <m:r>
                            <a:rPr lang="en-US" sz="3200" b="1" i="1" smtClean="0">
                              <a:latin typeface="Cambria Math" panose="02040503050406030204" pitchFamily="18" charset="0"/>
                              <a:ea typeface="Cambria Math" panose="02040503050406030204" pitchFamily="18" charset="0"/>
                            </a:rPr>
                            <m:t>𝑳</m:t>
                          </m:r>
                        </m:e>
                      </m:d>
                      <m:r>
                        <a:rPr lang="en-US" sz="3200" b="1" i="1" smtClean="0">
                          <a:latin typeface="Cambria Math" panose="02040503050406030204" pitchFamily="18" charset="0"/>
                          <a:ea typeface="Cambria Math" panose="02040503050406030204" pitchFamily="18" charset="0"/>
                        </a:rPr>
                        <m:t>=</m:t>
                      </m:r>
                      <m:r>
                        <a:rPr lang="en-US" sz="3200" b="1" i="1" smtClean="0">
                          <a:latin typeface="Cambria Math" panose="02040503050406030204" pitchFamily="18" charset="0"/>
                          <a:ea typeface="Cambria Math" panose="02040503050406030204" pitchFamily="18" charset="0"/>
                        </a:rPr>
                        <m:t>𝟐𝟎</m:t>
                      </m:r>
                      <m:r>
                        <a:rPr lang="en-US" sz="3200" b="1" i="1" smtClean="0">
                          <a:latin typeface="Cambria Math" panose="02040503050406030204" pitchFamily="18" charset="0"/>
                          <a:ea typeface="Cambria Math" panose="02040503050406030204" pitchFamily="18" charset="0"/>
                        </a:rPr>
                        <m:t>×</m:t>
                      </m:r>
                      <m:d>
                        <m:dPr>
                          <m:ctrlPr>
                            <a:rPr lang="en-US" sz="3200" b="1" i="1" smtClean="0">
                              <a:latin typeface="Cambria Math" panose="02040503050406030204" pitchFamily="18" charset="0"/>
                              <a:ea typeface="Cambria Math" panose="02040503050406030204" pitchFamily="18" charset="0"/>
                            </a:rPr>
                          </m:ctrlPr>
                        </m:dPr>
                        <m:e>
                          <m:r>
                            <a:rPr lang="en-US" sz="3200" b="1" i="1" smtClean="0">
                              <a:latin typeface="Cambria Math" panose="02040503050406030204" pitchFamily="18" charset="0"/>
                              <a:ea typeface="Cambria Math" panose="02040503050406030204" pitchFamily="18" charset="0"/>
                            </a:rPr>
                            <m:t>𝟑𝟎</m:t>
                          </m:r>
                          <m:r>
                            <a:rPr lang="en-US" sz="3200" b="1" i="1" smtClean="0">
                              <a:latin typeface="Cambria Math" panose="02040503050406030204" pitchFamily="18" charset="0"/>
                              <a:ea typeface="Cambria Math" panose="02040503050406030204" pitchFamily="18" charset="0"/>
                            </a:rPr>
                            <m:t>+</m:t>
                          </m:r>
                          <m:r>
                            <a:rPr lang="en-US" sz="3200" b="1" i="1" smtClean="0">
                              <a:latin typeface="Cambria Math" panose="02040503050406030204" pitchFamily="18" charset="0"/>
                              <a:ea typeface="Cambria Math" panose="02040503050406030204" pitchFamily="18" charset="0"/>
                            </a:rPr>
                            <m:t>𝟏𝟎</m:t>
                          </m:r>
                        </m:e>
                      </m:d>
                      <m:r>
                        <a:rPr lang="en-US" sz="3200" b="1" i="1" smtClean="0">
                          <a:latin typeface="Cambria Math" panose="02040503050406030204" pitchFamily="18" charset="0"/>
                          <a:ea typeface="Cambria Math" panose="02040503050406030204" pitchFamily="18" charset="0"/>
                        </a:rPr>
                        <m:t>=</m:t>
                      </m:r>
                      <m:r>
                        <a:rPr lang="en-US" sz="3200" b="1" i="1" smtClean="0">
                          <a:latin typeface="Cambria Math" panose="02040503050406030204" pitchFamily="18" charset="0"/>
                          <a:ea typeface="Cambria Math" panose="02040503050406030204" pitchFamily="18" charset="0"/>
                        </a:rPr>
                        <m:t>𝟖𝟎𝟎</m:t>
                      </m:r>
                    </m:oMath>
                  </m:oMathPara>
                </a14:m>
                <a:endParaRPr lang="en-US" sz="3200" dirty="0"/>
              </a:p>
            </p:txBody>
          </p:sp>
        </mc:Choice>
        <mc:Fallback xmlns="">
          <p:sp>
            <p:nvSpPr>
              <p:cNvPr id="8" name="TextBox 7"/>
              <p:cNvSpPr txBox="1">
                <a:spLocks noRot="1" noChangeAspect="1" noMove="1" noResize="1" noEditPoints="1" noAdjustHandles="1" noChangeArrowheads="1" noChangeShapeType="1" noTextEdit="1"/>
              </p:cNvSpPr>
              <p:nvPr/>
            </p:nvSpPr>
            <p:spPr>
              <a:xfrm>
                <a:off x="304800" y="2774738"/>
                <a:ext cx="8322085" cy="584775"/>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381000" y="6044625"/>
                <a:ext cx="9232399" cy="584775"/>
              </a:xfrm>
              <a:prstGeom prst="rect">
                <a:avLst/>
              </a:prstGeom>
              <a:noFill/>
            </p:spPr>
            <p:txBody>
              <a:bodyPr wrap="none" rtlCol="0">
                <a:spAutoFit/>
              </a:bodyPr>
              <a:lstStyle/>
              <a:p>
                <a:r>
                  <a:rPr lang="en-US" sz="3200" b="1" dirty="0">
                    <a:latin typeface="+mn-lt"/>
                  </a:rPr>
                  <a:t>Quantity to order: </a:t>
                </a:r>
                <a14:m>
                  <m:oMath xmlns:m="http://schemas.openxmlformats.org/officeDocument/2006/math">
                    <m:r>
                      <a:rPr lang="en-US" sz="3200" b="1" i="1" smtClean="0">
                        <a:latin typeface="Cambria Math" panose="02040503050406030204" pitchFamily="18" charset="0"/>
                      </a:rPr>
                      <m:t>𝑸</m:t>
                    </m:r>
                    <m:r>
                      <a:rPr lang="en-US" sz="3200" b="1" i="1" smtClean="0">
                        <a:latin typeface="Cambria Math" panose="02040503050406030204" pitchFamily="18" charset="0"/>
                      </a:rPr>
                      <m:t>=</m:t>
                    </m:r>
                    <m:r>
                      <a:rPr lang="en-US" sz="3200" b="1" i="1" smtClean="0">
                        <a:latin typeface="Cambria Math" panose="02040503050406030204" pitchFamily="18" charset="0"/>
                      </a:rPr>
                      <m:t>𝒔</m:t>
                    </m:r>
                    <m:r>
                      <a:rPr lang="en-US" sz="3200" b="1" i="1" smtClean="0">
                        <a:latin typeface="Cambria Math" panose="02040503050406030204" pitchFamily="18" charset="0"/>
                      </a:rPr>
                      <m:t>−</m:t>
                    </m:r>
                    <m:r>
                      <a:rPr lang="en-US" sz="3200" b="1" i="1" smtClean="0">
                        <a:latin typeface="Cambria Math" panose="02040503050406030204" pitchFamily="18" charset="0"/>
                      </a:rPr>
                      <m:t>𝑰</m:t>
                    </m:r>
                    <m:r>
                      <a:rPr lang="en-US" sz="3200" b="1" i="1" smtClean="0">
                        <a:latin typeface="Cambria Math" panose="02040503050406030204" pitchFamily="18" charset="0"/>
                      </a:rPr>
                      <m:t>=</m:t>
                    </m:r>
                    <m:r>
                      <a:rPr lang="en-US" sz="3200" b="1" i="1" smtClean="0">
                        <a:latin typeface="Cambria Math" panose="02040503050406030204" pitchFamily="18" charset="0"/>
                      </a:rPr>
                      <m:t>𝟖𝟒𝟓</m:t>
                    </m:r>
                    <m:r>
                      <a:rPr lang="en-US" sz="3200" b="1" i="1" smtClean="0">
                        <a:latin typeface="Cambria Math" panose="02040503050406030204" pitchFamily="18" charset="0"/>
                      </a:rPr>
                      <m:t>−</m:t>
                    </m:r>
                    <m:r>
                      <a:rPr lang="en-US" sz="3200" b="1" i="1" smtClean="0">
                        <a:latin typeface="Cambria Math" panose="02040503050406030204" pitchFamily="18" charset="0"/>
                      </a:rPr>
                      <m:t>𝟐𝟎𝟎</m:t>
                    </m:r>
                    <m:r>
                      <a:rPr lang="en-US" sz="3200" b="1" i="1" smtClean="0">
                        <a:latin typeface="Cambria Math" panose="02040503050406030204" pitchFamily="18" charset="0"/>
                      </a:rPr>
                      <m:t>=</m:t>
                    </m:r>
                    <m:r>
                      <a:rPr lang="en-US" sz="3200" b="1" i="1" smtClean="0">
                        <a:latin typeface="Cambria Math" panose="02040503050406030204" pitchFamily="18" charset="0"/>
                      </a:rPr>
                      <m:t>𝟔𝟒𝟓</m:t>
                    </m:r>
                  </m:oMath>
                </a14:m>
                <a:endParaRPr lang="en-US" sz="3200" dirty="0"/>
              </a:p>
            </p:txBody>
          </p:sp>
        </mc:Choice>
        <mc:Fallback xmlns="">
          <p:sp>
            <p:nvSpPr>
              <p:cNvPr id="9" name="TextBox 8"/>
              <p:cNvSpPr txBox="1">
                <a:spLocks noRot="1" noChangeAspect="1" noMove="1" noResize="1" noEditPoints="1" noAdjustHandles="1" noChangeArrowheads="1" noChangeShapeType="1" noTextEdit="1"/>
              </p:cNvSpPr>
              <p:nvPr/>
            </p:nvSpPr>
            <p:spPr>
              <a:xfrm>
                <a:off x="381000" y="6044625"/>
                <a:ext cx="9232399" cy="584775"/>
              </a:xfrm>
              <a:prstGeom prst="rect">
                <a:avLst/>
              </a:prstGeom>
              <a:blipFill>
                <a:blip r:embed="rId4"/>
                <a:stretch>
                  <a:fillRect l="-1717" t="-13542" b="-3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273007" y="3564161"/>
                <a:ext cx="8947193" cy="68871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3200" b="1" i="1" smtClean="0">
                              <a:latin typeface="Cambria Math" panose="02040503050406030204" pitchFamily="18" charset="0"/>
                            </a:rPr>
                          </m:ctrlPr>
                        </m:sSubPr>
                        <m:e>
                          <m:r>
                            <a:rPr lang="en-US" sz="3200" b="1" i="1" smtClean="0">
                              <a:latin typeface="Cambria Math" panose="02040503050406030204" pitchFamily="18" charset="0"/>
                              <a:ea typeface="Cambria Math" panose="02040503050406030204" pitchFamily="18" charset="0"/>
                            </a:rPr>
                            <m:t>𝝈</m:t>
                          </m:r>
                        </m:e>
                        <m:sub>
                          <m:r>
                            <a:rPr lang="en-US" sz="3200" b="1" i="1" smtClean="0">
                              <a:latin typeface="Cambria Math" panose="02040503050406030204" pitchFamily="18" charset="0"/>
                            </a:rPr>
                            <m:t>𝑻</m:t>
                          </m:r>
                          <m:r>
                            <a:rPr lang="en-US" sz="3200" b="1" i="1" smtClean="0">
                              <a:latin typeface="Cambria Math" panose="02040503050406030204" pitchFamily="18" charset="0"/>
                            </a:rPr>
                            <m:t>+</m:t>
                          </m:r>
                          <m:r>
                            <a:rPr lang="en-US" sz="3200" b="1" i="1" smtClean="0">
                              <a:latin typeface="Cambria Math" panose="02040503050406030204" pitchFamily="18" charset="0"/>
                            </a:rPr>
                            <m:t>𝑳</m:t>
                          </m:r>
                        </m:sub>
                      </m:sSub>
                      <m:r>
                        <a:rPr lang="en-US" sz="3200" b="1" i="1" smtClean="0">
                          <a:latin typeface="Cambria Math" panose="02040503050406030204" pitchFamily="18" charset="0"/>
                        </a:rPr>
                        <m:t>=</m:t>
                      </m:r>
                      <m:r>
                        <a:rPr lang="en-US" sz="3200" b="1" i="1" smtClean="0">
                          <a:latin typeface="Cambria Math" panose="02040503050406030204" pitchFamily="18" charset="0"/>
                          <a:ea typeface="Cambria Math" panose="02040503050406030204" pitchFamily="18" charset="0"/>
                        </a:rPr>
                        <m:t>𝝈</m:t>
                      </m:r>
                      <m:r>
                        <a:rPr lang="en-US" sz="3200" b="1" i="1" smtClean="0">
                          <a:latin typeface="Cambria Math" panose="02040503050406030204" pitchFamily="18" charset="0"/>
                          <a:ea typeface="Cambria Math" panose="02040503050406030204" pitchFamily="18" charset="0"/>
                        </a:rPr>
                        <m:t>×</m:t>
                      </m:r>
                      <m:rad>
                        <m:radPr>
                          <m:degHide m:val="on"/>
                          <m:ctrlPr>
                            <a:rPr lang="en-US" sz="3200" b="1" i="1" smtClean="0">
                              <a:latin typeface="Cambria Math" panose="02040503050406030204" pitchFamily="18" charset="0"/>
                              <a:ea typeface="Cambria Math" panose="02040503050406030204" pitchFamily="18" charset="0"/>
                            </a:rPr>
                          </m:ctrlPr>
                        </m:radPr>
                        <m:deg/>
                        <m:e>
                          <m:r>
                            <a:rPr lang="en-US" sz="3200" b="1" i="1" smtClean="0">
                              <a:latin typeface="Cambria Math" panose="02040503050406030204" pitchFamily="18" charset="0"/>
                              <a:ea typeface="Cambria Math" panose="02040503050406030204" pitchFamily="18" charset="0"/>
                            </a:rPr>
                            <m:t>𝑻</m:t>
                          </m:r>
                          <m:r>
                            <a:rPr lang="en-US" sz="3200" b="1" i="1" smtClean="0">
                              <a:latin typeface="Cambria Math" panose="02040503050406030204" pitchFamily="18" charset="0"/>
                              <a:ea typeface="Cambria Math" panose="02040503050406030204" pitchFamily="18" charset="0"/>
                            </a:rPr>
                            <m:t>+</m:t>
                          </m:r>
                          <m:r>
                            <a:rPr lang="en-US" sz="3200" b="1" i="1" smtClean="0">
                              <a:latin typeface="Cambria Math" panose="02040503050406030204" pitchFamily="18" charset="0"/>
                              <a:ea typeface="Cambria Math" panose="02040503050406030204" pitchFamily="18" charset="0"/>
                            </a:rPr>
                            <m:t>𝑳</m:t>
                          </m:r>
                        </m:e>
                      </m:rad>
                      <m:r>
                        <a:rPr lang="en-US" sz="3200" b="1" i="1" smtClean="0">
                          <a:latin typeface="Cambria Math" panose="02040503050406030204" pitchFamily="18" charset="0"/>
                          <a:ea typeface="Cambria Math" panose="02040503050406030204" pitchFamily="18" charset="0"/>
                        </a:rPr>
                        <m:t>=</m:t>
                      </m:r>
                      <m:r>
                        <a:rPr lang="en-US" sz="3200" b="1" i="1" smtClean="0">
                          <a:latin typeface="Cambria Math" panose="02040503050406030204" pitchFamily="18" charset="0"/>
                          <a:ea typeface="Cambria Math" panose="02040503050406030204" pitchFamily="18" charset="0"/>
                        </a:rPr>
                        <m:t>𝟒</m:t>
                      </m:r>
                      <m:r>
                        <a:rPr lang="en-US" sz="3200" b="1" i="1" smtClean="0">
                          <a:latin typeface="Cambria Math" panose="02040503050406030204" pitchFamily="18" charset="0"/>
                          <a:ea typeface="Cambria Math" panose="02040503050406030204" pitchFamily="18" charset="0"/>
                        </a:rPr>
                        <m:t>×</m:t>
                      </m:r>
                      <m:rad>
                        <m:radPr>
                          <m:degHide m:val="on"/>
                          <m:ctrlPr>
                            <a:rPr lang="en-US" sz="3200" b="1" i="1" smtClean="0">
                              <a:latin typeface="Cambria Math" panose="02040503050406030204" pitchFamily="18" charset="0"/>
                              <a:ea typeface="Cambria Math" panose="02040503050406030204" pitchFamily="18" charset="0"/>
                            </a:rPr>
                          </m:ctrlPr>
                        </m:radPr>
                        <m:deg/>
                        <m:e>
                          <m:r>
                            <a:rPr lang="en-US" sz="3200" b="1" i="1" smtClean="0">
                              <a:latin typeface="Cambria Math" panose="02040503050406030204" pitchFamily="18" charset="0"/>
                              <a:ea typeface="Cambria Math" panose="02040503050406030204" pitchFamily="18" charset="0"/>
                            </a:rPr>
                            <m:t>(</m:t>
                          </m:r>
                          <m:r>
                            <a:rPr lang="en-US" sz="3200" b="1" i="1" smtClean="0">
                              <a:latin typeface="Cambria Math" panose="02040503050406030204" pitchFamily="18" charset="0"/>
                              <a:ea typeface="Cambria Math" panose="02040503050406030204" pitchFamily="18" charset="0"/>
                            </a:rPr>
                            <m:t>𝟑𝟎</m:t>
                          </m:r>
                          <m:r>
                            <a:rPr lang="en-US" sz="3200" b="1" i="1" smtClean="0">
                              <a:latin typeface="Cambria Math" panose="02040503050406030204" pitchFamily="18" charset="0"/>
                              <a:ea typeface="Cambria Math" panose="02040503050406030204" pitchFamily="18" charset="0"/>
                            </a:rPr>
                            <m:t>+</m:t>
                          </m:r>
                          <m:r>
                            <a:rPr lang="en-US" sz="3200" b="1" i="1" smtClean="0">
                              <a:latin typeface="Cambria Math" panose="02040503050406030204" pitchFamily="18" charset="0"/>
                              <a:ea typeface="Cambria Math" panose="02040503050406030204" pitchFamily="18" charset="0"/>
                            </a:rPr>
                            <m:t>𝟏𝟎</m:t>
                          </m:r>
                          <m:r>
                            <a:rPr lang="en-US" sz="3200" b="1" i="1" smtClean="0">
                              <a:latin typeface="Cambria Math" panose="02040503050406030204" pitchFamily="18" charset="0"/>
                              <a:ea typeface="Cambria Math" panose="02040503050406030204" pitchFamily="18" charset="0"/>
                            </a:rPr>
                            <m:t>)</m:t>
                          </m:r>
                        </m:e>
                      </m:rad>
                      <m:r>
                        <a:rPr lang="en-US" sz="3200" b="1" i="1" smtClean="0">
                          <a:latin typeface="Cambria Math" panose="02040503050406030204" pitchFamily="18" charset="0"/>
                          <a:ea typeface="Cambria Math" panose="02040503050406030204" pitchFamily="18" charset="0"/>
                        </a:rPr>
                        <m:t>=</m:t>
                      </m:r>
                      <m:r>
                        <a:rPr lang="en-US" sz="3200" b="1" i="1" smtClean="0">
                          <a:latin typeface="Cambria Math" panose="02040503050406030204" pitchFamily="18" charset="0"/>
                          <a:ea typeface="Cambria Math" panose="02040503050406030204" pitchFamily="18" charset="0"/>
                        </a:rPr>
                        <m:t>𝟐𝟓</m:t>
                      </m:r>
                      <m:r>
                        <a:rPr lang="en-US" sz="3200" b="1" i="1" smtClean="0">
                          <a:latin typeface="Cambria Math" panose="02040503050406030204" pitchFamily="18" charset="0"/>
                          <a:ea typeface="Cambria Math" panose="02040503050406030204" pitchFamily="18" charset="0"/>
                        </a:rPr>
                        <m:t>.</m:t>
                      </m:r>
                      <m:r>
                        <a:rPr lang="en-US" sz="3200" b="1" i="1" smtClean="0">
                          <a:latin typeface="Cambria Math" panose="02040503050406030204" pitchFamily="18" charset="0"/>
                          <a:ea typeface="Cambria Math" panose="02040503050406030204" pitchFamily="18" charset="0"/>
                        </a:rPr>
                        <m:t>𝟐𝟗𝟖</m:t>
                      </m:r>
                    </m:oMath>
                  </m:oMathPara>
                </a14:m>
                <a:endParaRPr lang="en-US" sz="3200" dirty="0"/>
              </a:p>
            </p:txBody>
          </p:sp>
        </mc:Choice>
        <mc:Fallback xmlns="">
          <p:sp>
            <p:nvSpPr>
              <p:cNvPr id="10" name="TextBox 9"/>
              <p:cNvSpPr txBox="1">
                <a:spLocks noRot="1" noChangeAspect="1" noMove="1" noResize="1" noEditPoints="1" noAdjustHandles="1" noChangeArrowheads="1" noChangeShapeType="1" noTextEdit="1"/>
              </p:cNvSpPr>
              <p:nvPr/>
            </p:nvSpPr>
            <p:spPr>
              <a:xfrm>
                <a:off x="273007" y="3564161"/>
                <a:ext cx="8947193" cy="688715"/>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p:cNvSpPr txBox="1"/>
              <p:nvPr/>
            </p:nvSpPr>
            <p:spPr>
              <a:xfrm>
                <a:off x="304800" y="5171256"/>
                <a:ext cx="11310019" cy="5847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3200" b="1" i="0" smtClean="0">
                          <a:latin typeface="Cambria Math" panose="02040503050406030204" pitchFamily="18" charset="0"/>
                        </a:rPr>
                        <m:t>𝐬</m:t>
                      </m:r>
                      <m:r>
                        <a:rPr lang="en-US" sz="3200" b="1" i="1" smtClean="0">
                          <a:latin typeface="Cambria Math" panose="02040503050406030204" pitchFamily="18" charset="0"/>
                        </a:rPr>
                        <m:t>= </m:t>
                      </m:r>
                      <m:sSub>
                        <m:sSubPr>
                          <m:ctrlPr>
                            <a:rPr lang="en-US" sz="3200" b="1" i="1" smtClean="0">
                              <a:latin typeface="Cambria Math" panose="02040503050406030204" pitchFamily="18" charset="0"/>
                            </a:rPr>
                          </m:ctrlPr>
                        </m:sSubPr>
                        <m:e>
                          <m:r>
                            <a:rPr lang="en-US" sz="3200" b="1" i="1" smtClean="0">
                              <a:latin typeface="Cambria Math" panose="02040503050406030204" pitchFamily="18" charset="0"/>
                              <a:ea typeface="Cambria Math" panose="02040503050406030204" pitchFamily="18" charset="0"/>
                            </a:rPr>
                            <m:t>𝝁</m:t>
                          </m:r>
                        </m:e>
                        <m:sub>
                          <m:r>
                            <a:rPr lang="en-US" sz="3200" i="1">
                              <a:latin typeface="Cambria Math" panose="02040503050406030204" pitchFamily="18" charset="0"/>
                            </a:rPr>
                            <m:t>𝑻</m:t>
                          </m:r>
                          <m:r>
                            <a:rPr lang="en-US" sz="3200" i="1">
                              <a:latin typeface="Cambria Math" panose="02040503050406030204" pitchFamily="18" charset="0"/>
                            </a:rPr>
                            <m:t>+</m:t>
                          </m:r>
                          <m:r>
                            <a:rPr lang="en-US" sz="3200" i="1">
                              <a:latin typeface="Cambria Math" panose="02040503050406030204" pitchFamily="18" charset="0"/>
                            </a:rPr>
                            <m:t>𝑳</m:t>
                          </m:r>
                        </m:sub>
                      </m:sSub>
                      <m:r>
                        <a:rPr lang="en-US" sz="3200" b="1" i="1" smtClean="0">
                          <a:latin typeface="Cambria Math" panose="02040503050406030204" pitchFamily="18" charset="0"/>
                        </a:rPr>
                        <m:t>+</m:t>
                      </m:r>
                      <m:r>
                        <a:rPr lang="en-US" sz="3200" b="1" i="1" smtClean="0">
                          <a:latin typeface="Cambria Math" panose="02040503050406030204" pitchFamily="18" charset="0"/>
                        </a:rPr>
                        <m:t>𝒛</m:t>
                      </m:r>
                      <m:sSub>
                        <m:sSubPr>
                          <m:ctrlPr>
                            <a:rPr lang="en-US" sz="3200" b="1" i="1" smtClean="0">
                              <a:latin typeface="Cambria Math" panose="02040503050406030204" pitchFamily="18" charset="0"/>
                            </a:rPr>
                          </m:ctrlPr>
                        </m:sSubPr>
                        <m:e>
                          <m:r>
                            <a:rPr lang="en-US" sz="3200" b="1" i="1" smtClean="0">
                              <a:latin typeface="Cambria Math" panose="02040503050406030204" pitchFamily="18" charset="0"/>
                              <a:ea typeface="Cambria Math" panose="02040503050406030204" pitchFamily="18" charset="0"/>
                            </a:rPr>
                            <m:t>𝝈</m:t>
                          </m:r>
                        </m:e>
                        <m:sub>
                          <m:r>
                            <a:rPr lang="en-US" sz="3200" b="1" i="1" smtClean="0">
                              <a:latin typeface="Cambria Math" panose="02040503050406030204" pitchFamily="18" charset="0"/>
                            </a:rPr>
                            <m:t>𝑻</m:t>
                          </m:r>
                          <m:r>
                            <a:rPr lang="en-US" sz="3200" b="1" i="1" smtClean="0">
                              <a:latin typeface="Cambria Math" panose="02040503050406030204" pitchFamily="18" charset="0"/>
                            </a:rPr>
                            <m:t>+</m:t>
                          </m:r>
                          <m:r>
                            <a:rPr lang="en-US" sz="3200" b="1" i="1" smtClean="0">
                              <a:latin typeface="Cambria Math" panose="02040503050406030204" pitchFamily="18" charset="0"/>
                            </a:rPr>
                            <m:t>𝑳</m:t>
                          </m:r>
                        </m:sub>
                      </m:sSub>
                      <m:r>
                        <a:rPr lang="en-US" sz="3200" b="1" i="1" smtClean="0">
                          <a:latin typeface="Cambria Math" panose="02040503050406030204" pitchFamily="18" charset="0"/>
                        </a:rPr>
                        <m:t>=</m:t>
                      </m:r>
                      <m:r>
                        <a:rPr lang="en-US" sz="3200" b="1" i="1" smtClean="0">
                          <a:latin typeface="Cambria Math" panose="02040503050406030204" pitchFamily="18" charset="0"/>
                        </a:rPr>
                        <m:t>𝟖𝟎𝟎</m:t>
                      </m:r>
                      <m:r>
                        <a:rPr lang="en-US" sz="3200" b="1" i="1" smtClean="0">
                          <a:latin typeface="Cambria Math" panose="02040503050406030204" pitchFamily="18" charset="0"/>
                        </a:rPr>
                        <m:t>+</m:t>
                      </m:r>
                      <m:r>
                        <a:rPr lang="en-US" sz="3200" b="1" i="1" smtClean="0">
                          <a:latin typeface="Cambria Math" panose="02040503050406030204" pitchFamily="18" charset="0"/>
                        </a:rPr>
                        <m:t>𝟏</m:t>
                      </m:r>
                      <m:r>
                        <a:rPr lang="en-US" sz="3200" b="1" i="1" smtClean="0">
                          <a:latin typeface="Cambria Math" panose="02040503050406030204" pitchFamily="18" charset="0"/>
                        </a:rPr>
                        <m:t>.</m:t>
                      </m:r>
                      <m:r>
                        <a:rPr lang="en-US" sz="3200" b="1" i="1" smtClean="0">
                          <a:latin typeface="Cambria Math" panose="02040503050406030204" pitchFamily="18" charset="0"/>
                        </a:rPr>
                        <m:t>𝟕𝟓</m:t>
                      </m:r>
                      <m:r>
                        <a:rPr lang="en-US" sz="3200" b="1" i="1" smtClean="0">
                          <a:latin typeface="Cambria Math" panose="02040503050406030204" pitchFamily="18" charset="0"/>
                          <a:ea typeface="Cambria Math" panose="02040503050406030204" pitchFamily="18" charset="0"/>
                        </a:rPr>
                        <m:t>×</m:t>
                      </m:r>
                      <m:r>
                        <a:rPr lang="en-US" sz="3200" b="1" i="1" smtClean="0">
                          <a:latin typeface="Cambria Math" panose="02040503050406030204" pitchFamily="18" charset="0"/>
                          <a:ea typeface="Cambria Math" panose="02040503050406030204" pitchFamily="18" charset="0"/>
                        </a:rPr>
                        <m:t>𝟐𝟓</m:t>
                      </m:r>
                      <m:r>
                        <a:rPr lang="en-US" sz="3200" b="1" i="1" smtClean="0">
                          <a:latin typeface="Cambria Math" panose="02040503050406030204" pitchFamily="18" charset="0"/>
                          <a:ea typeface="Cambria Math" panose="02040503050406030204" pitchFamily="18" charset="0"/>
                        </a:rPr>
                        <m:t>.</m:t>
                      </m:r>
                      <m:r>
                        <a:rPr lang="en-US" sz="3200" b="1" i="1" smtClean="0">
                          <a:latin typeface="Cambria Math" panose="02040503050406030204" pitchFamily="18" charset="0"/>
                          <a:ea typeface="Cambria Math" panose="02040503050406030204" pitchFamily="18" charset="0"/>
                        </a:rPr>
                        <m:t>𝟐𝟗𝟖</m:t>
                      </m:r>
                      <m:r>
                        <a:rPr lang="en-US" sz="3200" b="1" i="1" smtClean="0">
                          <a:latin typeface="Cambria Math" panose="02040503050406030204" pitchFamily="18" charset="0"/>
                          <a:ea typeface="Cambria Math" panose="02040503050406030204" pitchFamily="18" charset="0"/>
                        </a:rPr>
                        <m:t>=</m:t>
                      </m:r>
                      <m:r>
                        <a:rPr lang="en-US" sz="3200" b="1" i="1" smtClean="0">
                          <a:latin typeface="Cambria Math" panose="02040503050406030204" pitchFamily="18" charset="0"/>
                          <a:ea typeface="Cambria Math" panose="02040503050406030204" pitchFamily="18" charset="0"/>
                        </a:rPr>
                        <m:t>𝟖𝟒𝟒</m:t>
                      </m:r>
                      <m:r>
                        <a:rPr lang="en-US" sz="3200" b="1" i="1" smtClean="0">
                          <a:latin typeface="Cambria Math" panose="02040503050406030204" pitchFamily="18" charset="0"/>
                          <a:ea typeface="Cambria Math" panose="02040503050406030204" pitchFamily="18" charset="0"/>
                        </a:rPr>
                        <m:t>.</m:t>
                      </m:r>
                      <m:r>
                        <a:rPr lang="en-US" sz="3200" b="1" i="1" smtClean="0">
                          <a:latin typeface="Cambria Math" panose="02040503050406030204" pitchFamily="18" charset="0"/>
                          <a:ea typeface="Cambria Math" panose="02040503050406030204" pitchFamily="18" charset="0"/>
                        </a:rPr>
                        <m:t>𝟐𝟕</m:t>
                      </m:r>
                      <m:r>
                        <a:rPr lang="en-US" sz="3200" b="1" i="1" smtClean="0">
                          <a:latin typeface="Cambria Math" panose="02040503050406030204" pitchFamily="18" charset="0"/>
                          <a:ea typeface="Cambria Math" panose="02040503050406030204" pitchFamily="18" charset="0"/>
                        </a:rPr>
                        <m:t> </m:t>
                      </m:r>
                      <m:r>
                        <a:rPr lang="en-US" sz="3200" b="1" i="1" smtClean="0">
                          <a:latin typeface="Cambria Math" panose="02040503050406030204" pitchFamily="18" charset="0"/>
                          <a:ea typeface="Cambria Math" panose="02040503050406030204" pitchFamily="18" charset="0"/>
                        </a:rPr>
                        <m:t>𝒐𝒓</m:t>
                      </m:r>
                      <m:r>
                        <a:rPr lang="en-US" sz="3200" b="1" i="1" smtClean="0">
                          <a:latin typeface="Cambria Math" panose="02040503050406030204" pitchFamily="18" charset="0"/>
                          <a:ea typeface="Cambria Math" panose="02040503050406030204" pitchFamily="18" charset="0"/>
                        </a:rPr>
                        <m:t> </m:t>
                      </m:r>
                      <m:r>
                        <a:rPr lang="en-US" sz="3200" b="1" i="1" smtClean="0">
                          <a:latin typeface="Cambria Math" panose="02040503050406030204" pitchFamily="18" charset="0"/>
                          <a:ea typeface="Cambria Math" panose="02040503050406030204" pitchFamily="18" charset="0"/>
                        </a:rPr>
                        <m:t>𝟖𝟒𝟓</m:t>
                      </m:r>
                    </m:oMath>
                  </m:oMathPara>
                </a14:m>
                <a:endParaRPr lang="en-US" sz="3200" dirty="0"/>
              </a:p>
            </p:txBody>
          </p:sp>
        </mc:Choice>
        <mc:Fallback xmlns="">
          <p:sp>
            <p:nvSpPr>
              <p:cNvPr id="11" name="TextBox 10"/>
              <p:cNvSpPr txBox="1">
                <a:spLocks noRot="1" noChangeAspect="1" noMove="1" noResize="1" noEditPoints="1" noAdjustHandles="1" noChangeArrowheads="1" noChangeShapeType="1" noTextEdit="1"/>
              </p:cNvSpPr>
              <p:nvPr/>
            </p:nvSpPr>
            <p:spPr>
              <a:xfrm>
                <a:off x="304800" y="5171256"/>
                <a:ext cx="11310019" cy="584775"/>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a:off x="2895600" y="1905000"/>
                <a:ext cx="5761962" cy="584775"/>
              </a:xfrm>
              <a:prstGeom prst="rect">
                <a:avLst/>
              </a:prstGeom>
              <a:solidFill>
                <a:srgbClr val="FFFF00"/>
              </a:solidFill>
            </p:spPr>
            <p:txBody>
              <a:bodyPr wrap="none" rtlCol="0">
                <a:spAutoFit/>
              </a:bodyPr>
              <a:lstStyle/>
              <a:p>
                <a:r>
                  <a:rPr lang="en-US" sz="2800" dirty="0">
                    <a:latin typeface="+mj-lt"/>
                  </a:rPr>
                  <a:t>Base stock </a:t>
                </a:r>
                <a:r>
                  <a:rPr lang="en-US" sz="3200" b="1" dirty="0">
                    <a:latin typeface="+mj-lt"/>
                  </a:rPr>
                  <a:t>= </a:t>
                </a:r>
                <a14:m>
                  <m:oMath xmlns:m="http://schemas.openxmlformats.org/officeDocument/2006/math">
                    <m:r>
                      <a:rPr lang="en-US" sz="3200" b="1" i="0" smtClean="0">
                        <a:latin typeface="Cambria Math" panose="02040503050406030204" pitchFamily="18" charset="0"/>
                      </a:rPr>
                      <m:t>𝐬</m:t>
                    </m:r>
                    <m:r>
                      <a:rPr lang="en-US" sz="3200" b="1" i="1" smtClean="0">
                        <a:latin typeface="Cambria Math" panose="02040503050406030204" pitchFamily="18" charset="0"/>
                      </a:rPr>
                      <m:t>= </m:t>
                    </m:r>
                    <m:sSub>
                      <m:sSubPr>
                        <m:ctrlPr>
                          <a:rPr lang="en-US" sz="3200" b="1" i="1" smtClean="0">
                            <a:latin typeface="Cambria Math" panose="02040503050406030204" pitchFamily="18" charset="0"/>
                          </a:rPr>
                        </m:ctrlPr>
                      </m:sSubPr>
                      <m:e>
                        <m:r>
                          <a:rPr lang="en-US" sz="3200" b="1" i="1" smtClean="0">
                            <a:latin typeface="Cambria Math" panose="02040503050406030204" pitchFamily="18" charset="0"/>
                            <a:ea typeface="Cambria Math" panose="02040503050406030204" pitchFamily="18" charset="0"/>
                          </a:rPr>
                          <m:t>𝝁</m:t>
                        </m:r>
                      </m:e>
                      <m:sub>
                        <m:r>
                          <a:rPr lang="en-US" sz="3200" i="1">
                            <a:latin typeface="Cambria Math" panose="02040503050406030204" pitchFamily="18" charset="0"/>
                          </a:rPr>
                          <m:t>𝑻</m:t>
                        </m:r>
                        <m:r>
                          <a:rPr lang="en-US" sz="3200" i="1">
                            <a:latin typeface="Cambria Math" panose="02040503050406030204" pitchFamily="18" charset="0"/>
                          </a:rPr>
                          <m:t>+</m:t>
                        </m:r>
                        <m:r>
                          <a:rPr lang="en-US" sz="3200" i="1">
                            <a:latin typeface="Cambria Math" panose="02040503050406030204" pitchFamily="18" charset="0"/>
                          </a:rPr>
                          <m:t>𝑳</m:t>
                        </m:r>
                      </m:sub>
                    </m:sSub>
                    <m:r>
                      <a:rPr lang="en-US" sz="3200" b="1" i="1" smtClean="0">
                        <a:latin typeface="Cambria Math" panose="02040503050406030204" pitchFamily="18" charset="0"/>
                      </a:rPr>
                      <m:t>+</m:t>
                    </m:r>
                    <m:r>
                      <a:rPr lang="en-US" sz="3200" b="1" i="1" smtClean="0">
                        <a:latin typeface="Cambria Math" panose="02040503050406030204" pitchFamily="18" charset="0"/>
                      </a:rPr>
                      <m:t>𝒛</m:t>
                    </m:r>
                    <m:sSub>
                      <m:sSubPr>
                        <m:ctrlPr>
                          <a:rPr lang="en-US" sz="3200" b="1" i="1" smtClean="0">
                            <a:latin typeface="Cambria Math" panose="02040503050406030204" pitchFamily="18" charset="0"/>
                          </a:rPr>
                        </m:ctrlPr>
                      </m:sSubPr>
                      <m:e>
                        <m:r>
                          <a:rPr lang="en-US" sz="3200" b="1" i="1" smtClean="0">
                            <a:latin typeface="Cambria Math" panose="02040503050406030204" pitchFamily="18" charset="0"/>
                            <a:ea typeface="Cambria Math" panose="02040503050406030204" pitchFamily="18" charset="0"/>
                          </a:rPr>
                          <m:t>𝝈</m:t>
                        </m:r>
                      </m:e>
                      <m:sub>
                        <m:r>
                          <a:rPr lang="en-US" sz="3200" b="1" i="1" smtClean="0">
                            <a:latin typeface="Cambria Math" panose="02040503050406030204" pitchFamily="18" charset="0"/>
                          </a:rPr>
                          <m:t>𝑻</m:t>
                        </m:r>
                        <m:r>
                          <a:rPr lang="en-US" sz="3200" b="1" i="1" smtClean="0">
                            <a:latin typeface="Cambria Math" panose="02040503050406030204" pitchFamily="18" charset="0"/>
                          </a:rPr>
                          <m:t>+</m:t>
                        </m:r>
                        <m:r>
                          <a:rPr lang="en-US" sz="3200" b="1" i="1" smtClean="0">
                            <a:latin typeface="Cambria Math" panose="02040503050406030204" pitchFamily="18" charset="0"/>
                          </a:rPr>
                          <m:t>𝑳</m:t>
                        </m:r>
                      </m:sub>
                    </m:sSub>
                  </m:oMath>
                </a14:m>
                <a:endParaRPr lang="en-US" sz="3200" dirty="0"/>
              </a:p>
            </p:txBody>
          </p:sp>
        </mc:Choice>
        <mc:Fallback xmlns="">
          <p:sp>
            <p:nvSpPr>
              <p:cNvPr id="12" name="TextBox 11"/>
              <p:cNvSpPr txBox="1">
                <a:spLocks noRot="1" noChangeAspect="1" noMove="1" noResize="1" noEditPoints="1" noAdjustHandles="1" noChangeArrowheads="1" noChangeShapeType="1" noTextEdit="1"/>
              </p:cNvSpPr>
              <p:nvPr/>
            </p:nvSpPr>
            <p:spPr>
              <a:xfrm>
                <a:off x="2895600" y="1905000"/>
                <a:ext cx="5761962" cy="584775"/>
              </a:xfrm>
              <a:prstGeom prst="rect">
                <a:avLst/>
              </a:prstGeom>
              <a:blipFill>
                <a:blip r:embed="rId7"/>
                <a:stretch>
                  <a:fillRect l="-2116" t="-13684" b="-33684"/>
                </a:stretch>
              </a:blipFill>
            </p:spPr>
            <p:txBody>
              <a:bodyPr/>
              <a:lstStyle/>
              <a:p>
                <a:r>
                  <a:rPr lang="en-US">
                    <a:noFill/>
                  </a:rPr>
                  <a:t> </a:t>
                </a:r>
              </a:p>
            </p:txBody>
          </p:sp>
        </mc:Fallback>
      </mc:AlternateContent>
    </p:spTree>
    <p:extLst>
      <p:ext uri="{BB962C8B-B14F-4D97-AF65-F5344CB8AC3E}">
        <p14:creationId xmlns:p14="http://schemas.microsoft.com/office/powerpoint/2010/main" val="866090388"/>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0-#ppt_w/2"/>
                                          </p:val>
                                        </p:tav>
                                        <p:tav tm="100000">
                                          <p:val>
                                            <p:strVal val="#ppt_x"/>
                                          </p:val>
                                        </p:tav>
                                      </p:tavLst>
                                    </p:anim>
                                    <p:anim calcmode="lin" valueType="num">
                                      <p:cBhvr additive="base">
                                        <p:cTn id="14"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2293"/>
                                        </p:tgtEl>
                                        <p:attrNameLst>
                                          <p:attrName>style.visibility</p:attrName>
                                        </p:attrNameLst>
                                      </p:cBhvr>
                                      <p:to>
                                        <p:strVal val="visible"/>
                                      </p:to>
                                    </p:set>
                                    <p:anim calcmode="lin" valueType="num">
                                      <p:cBhvr additive="base">
                                        <p:cTn id="19" dur="500" fill="hold"/>
                                        <p:tgtEl>
                                          <p:spTgt spid="12293"/>
                                        </p:tgtEl>
                                        <p:attrNameLst>
                                          <p:attrName>ppt_x</p:attrName>
                                        </p:attrNameLst>
                                      </p:cBhvr>
                                      <p:tavLst>
                                        <p:tav tm="0">
                                          <p:val>
                                            <p:strVal val="0-#ppt_w/2"/>
                                          </p:val>
                                        </p:tav>
                                        <p:tav tm="100000">
                                          <p:val>
                                            <p:strVal val="#ppt_x"/>
                                          </p:val>
                                        </p:tav>
                                      </p:tavLst>
                                    </p:anim>
                                    <p:anim calcmode="lin" valueType="num">
                                      <p:cBhvr additive="base">
                                        <p:cTn id="20" dur="500" fill="hold"/>
                                        <p:tgtEl>
                                          <p:spTgt spid="12293"/>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0-#ppt_w/2"/>
                                          </p:val>
                                        </p:tav>
                                        <p:tav tm="100000">
                                          <p:val>
                                            <p:strVal val="#ppt_x"/>
                                          </p:val>
                                        </p:tav>
                                      </p:tavLst>
                                    </p:anim>
                                    <p:anim calcmode="lin" valueType="num">
                                      <p:cBhvr additive="base">
                                        <p:cTn id="26"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0-#ppt_w/2"/>
                                          </p:val>
                                        </p:tav>
                                        <p:tav tm="100000">
                                          <p:val>
                                            <p:strVal val="#ppt_x"/>
                                          </p:val>
                                        </p:tav>
                                      </p:tavLst>
                                    </p:anim>
                                    <p:anim calcmode="lin" valueType="num">
                                      <p:cBhvr additive="base">
                                        <p:cTn id="32"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3" grpId="0"/>
      <p:bldP spid="8" grpId="0"/>
      <p:bldP spid="9" grpId="0"/>
      <p:bldP spid="10" grpId="0"/>
      <p:bldP spid="11"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bwMode="auto">
          <a:xfrm>
            <a:off x="533400" y="3865126"/>
            <a:ext cx="8763000" cy="630674"/>
          </a:xfrm>
          <a:prstGeom prst="roundRect">
            <a:avLst/>
          </a:prstGeom>
          <a:solidFill>
            <a:srgbClr val="66FF66"/>
          </a:solidFill>
          <a:ln w="9525" cap="flat" cmpd="sng" algn="ctr">
            <a:noFill/>
            <a:prstDash val="solid"/>
            <a:round/>
            <a:headEnd type="none" w="med" len="med"/>
            <a:tailEnd type="none" w="med" len="med"/>
          </a:ln>
          <a:effectLst/>
          <a:scene3d>
            <a:camera prst="orthographicFront"/>
            <a:lightRig rig="threePt" dir="t"/>
          </a:scene3d>
          <a:sp3d>
            <a:bevelT prst="slope"/>
          </a:sp3d>
        </p:spPr>
        <p:txBody>
          <a:bodyPr vert="horz" wrap="square" lIns="91440" tIns="45720" rIns="91440" bIns="45720" numCol="1" rtlCol="0" anchor="t" anchorCtr="0" compatLnSpc="1">
            <a:prstTxWarp prst="textNoShape">
              <a:avLst/>
            </a:prstTxWarp>
          </a:bodyPr>
          <a:lstStyle/>
          <a:p>
            <a:endParaRPr lang="en-US"/>
          </a:p>
        </p:txBody>
      </p:sp>
      <p:sp>
        <p:nvSpPr>
          <p:cNvPr id="23554" name="Text Box 2"/>
          <p:cNvSpPr txBox="1">
            <a:spLocks noChangeArrowheads="1"/>
          </p:cNvSpPr>
          <p:nvPr/>
        </p:nvSpPr>
        <p:spPr bwMode="auto">
          <a:xfrm>
            <a:off x="2338532" y="692093"/>
            <a:ext cx="7338869" cy="769441"/>
          </a:xfrm>
          <a:prstGeom prst="rect">
            <a:avLst/>
          </a:prstGeom>
          <a:noFill/>
          <a:ln w="9525">
            <a:noFill/>
            <a:miter lim="800000"/>
            <a:headEnd/>
            <a:tailEnd/>
          </a:ln>
        </p:spPr>
        <p:txBody>
          <a:bodyPr wrap="none">
            <a:spAutoFit/>
          </a:bodyPr>
          <a:lstStyle/>
          <a:p>
            <a:r>
              <a:rPr lang="en-US" sz="4400" dirty="0">
                <a:solidFill>
                  <a:srgbClr val="0000CC"/>
                </a:solidFill>
              </a:rPr>
              <a:t>Outline: Base Stock Policy</a:t>
            </a:r>
          </a:p>
        </p:txBody>
      </p:sp>
      <p:sp>
        <p:nvSpPr>
          <p:cNvPr id="23555" name="Text Box 3"/>
          <p:cNvSpPr txBox="1">
            <a:spLocks noChangeArrowheads="1"/>
          </p:cNvSpPr>
          <p:nvPr/>
        </p:nvSpPr>
        <p:spPr bwMode="auto">
          <a:xfrm>
            <a:off x="685800" y="2303026"/>
            <a:ext cx="6810454" cy="2893100"/>
          </a:xfrm>
          <a:prstGeom prst="rect">
            <a:avLst/>
          </a:prstGeom>
          <a:noFill/>
          <a:ln w="9525">
            <a:noFill/>
            <a:miter lim="800000"/>
            <a:headEnd/>
            <a:tailEnd/>
          </a:ln>
        </p:spPr>
        <p:txBody>
          <a:bodyPr wrap="none">
            <a:spAutoFit/>
          </a:bodyPr>
          <a:lstStyle/>
          <a:p>
            <a:pPr marL="457200" indent="-457200">
              <a:buFont typeface="Wingdings" panose="05000000000000000000" pitchFamily="2" charset="2"/>
              <a:buChar char="ü"/>
            </a:pPr>
            <a:r>
              <a:rPr lang="en-US" sz="3200" dirty="0">
                <a:solidFill>
                  <a:schemeClr val="bg1">
                    <a:lumMod val="65000"/>
                  </a:schemeClr>
                </a:solidFill>
              </a:rPr>
              <a:t>Introduction</a:t>
            </a:r>
          </a:p>
          <a:p>
            <a:pPr marL="285750" indent="-285750">
              <a:buFont typeface="Wingdings" panose="05000000000000000000" pitchFamily="2" charset="2"/>
              <a:buChar char="ü"/>
            </a:pPr>
            <a:endParaRPr lang="en-US" sz="1800" dirty="0">
              <a:solidFill>
                <a:schemeClr val="bg1">
                  <a:lumMod val="65000"/>
                </a:schemeClr>
              </a:solidFill>
            </a:endParaRPr>
          </a:p>
          <a:p>
            <a:pPr marL="457200" indent="-457200">
              <a:buFont typeface="Wingdings" panose="05000000000000000000" pitchFamily="2" charset="2"/>
              <a:buChar char="ü"/>
            </a:pPr>
            <a:r>
              <a:rPr lang="en-US" sz="3200" dirty="0">
                <a:solidFill>
                  <a:schemeClr val="bg1">
                    <a:lumMod val="65000"/>
                  </a:schemeClr>
                </a:solidFill>
              </a:rPr>
              <a:t>Base stock for SL requirements</a:t>
            </a:r>
          </a:p>
          <a:p>
            <a:pPr>
              <a:buFontTx/>
              <a:buChar char="•"/>
            </a:pPr>
            <a:endParaRPr lang="en-US" sz="1800" dirty="0"/>
          </a:p>
          <a:p>
            <a:pPr>
              <a:buFontTx/>
              <a:buChar char="•"/>
            </a:pPr>
            <a:r>
              <a:rPr lang="en-US" sz="3200" dirty="0"/>
              <a:t>  Other performance measures</a:t>
            </a:r>
          </a:p>
          <a:p>
            <a:endParaRPr lang="en-US" sz="1800" dirty="0"/>
          </a:p>
          <a:p>
            <a:pPr>
              <a:buFontTx/>
              <a:buChar char="•"/>
            </a:pPr>
            <a:r>
              <a:rPr lang="en-US" sz="3200" dirty="0"/>
              <a:t>  Managerial Insights</a:t>
            </a:r>
          </a:p>
        </p:txBody>
      </p:sp>
      <p:sp>
        <p:nvSpPr>
          <p:cNvPr id="2" name="TextBox 1"/>
          <p:cNvSpPr txBox="1"/>
          <p:nvPr/>
        </p:nvSpPr>
        <p:spPr>
          <a:xfrm>
            <a:off x="3429001" y="1487399"/>
            <a:ext cx="5418471" cy="523220"/>
          </a:xfrm>
          <a:prstGeom prst="rect">
            <a:avLst/>
          </a:prstGeom>
          <a:noFill/>
        </p:spPr>
        <p:txBody>
          <a:bodyPr wrap="none" rtlCol="0">
            <a:spAutoFit/>
          </a:bodyPr>
          <a:lstStyle/>
          <a:p>
            <a:r>
              <a:rPr lang="en-US" sz="2800" dirty="0">
                <a:solidFill>
                  <a:srgbClr val="00B0F0"/>
                </a:solidFill>
              </a:rPr>
              <a:t>(also called </a:t>
            </a:r>
            <a:r>
              <a:rPr lang="en-US" sz="2800" i="1" u="sng" dirty="0">
                <a:solidFill>
                  <a:srgbClr val="FF0000"/>
                </a:solidFill>
              </a:rPr>
              <a:t>order up-to</a:t>
            </a:r>
            <a:r>
              <a:rPr lang="en-US" sz="2800" i="1" dirty="0">
                <a:solidFill>
                  <a:srgbClr val="FF0000"/>
                </a:solidFill>
              </a:rPr>
              <a:t> </a:t>
            </a:r>
            <a:r>
              <a:rPr lang="en-US" sz="2800" dirty="0">
                <a:solidFill>
                  <a:srgbClr val="00B0F0"/>
                </a:solidFill>
              </a:rPr>
              <a:t>policy)</a:t>
            </a:r>
          </a:p>
        </p:txBody>
      </p:sp>
    </p:spTree>
    <p:extLst>
      <p:ext uri="{BB962C8B-B14F-4D97-AF65-F5344CB8AC3E}">
        <p14:creationId xmlns:p14="http://schemas.microsoft.com/office/powerpoint/2010/main" val="2295193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7" name="Rectangle 2"/>
          <p:cNvSpPr>
            <a:spLocks noGrp="1" noChangeArrowheads="1"/>
          </p:cNvSpPr>
          <p:nvPr>
            <p:ph type="title" idx="4294967295"/>
          </p:nvPr>
        </p:nvSpPr>
        <p:spPr bwMode="auto">
          <a:xfrm>
            <a:off x="762000" y="990600"/>
            <a:ext cx="10744200" cy="487363"/>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2800" b="1" i="1" dirty="0">
                <a:solidFill>
                  <a:schemeClr val="accent5">
                    <a:lumMod val="50000"/>
                  </a:schemeClr>
                </a:solidFill>
              </a:rPr>
              <a:t>Stock-out probability, on-order, and on-hand inventories</a:t>
            </a:r>
          </a:p>
        </p:txBody>
      </p:sp>
      <p:sp>
        <p:nvSpPr>
          <p:cNvPr id="7" name="Rectangle 4"/>
          <p:cNvSpPr txBox="1">
            <a:spLocks noChangeArrowheads="1"/>
          </p:cNvSpPr>
          <p:nvPr/>
        </p:nvSpPr>
        <p:spPr bwMode="auto">
          <a:xfrm>
            <a:off x="2465388" y="304800"/>
            <a:ext cx="7288212" cy="685800"/>
          </a:xfrm>
          <a:prstGeom prst="rect">
            <a:avLst/>
          </a:prstGeom>
          <a:noFill/>
          <a:ln>
            <a:miter lim="800000"/>
            <a:headEnd/>
            <a:tailEnd/>
          </a:ln>
        </p:spPr>
        <p:txBody>
          <a:bodyPr lIns="90488" tIns="44450" rIns="90488" bIns="44450" anchor="b"/>
          <a:lstStyle/>
          <a:p>
            <a:pPr algn="ctr" eaLnBrk="0" hangingPunct="0">
              <a:defRPr/>
            </a:pPr>
            <a:r>
              <a:rPr lang="en-US" sz="4400" kern="0" dirty="0">
                <a:solidFill>
                  <a:srgbClr val="0000CC"/>
                </a:solidFill>
                <a:latin typeface="+mj-lt"/>
                <a:ea typeface="+mj-ea"/>
                <a:cs typeface="Arial" charset="0"/>
              </a:rPr>
              <a:t>Performance Measures</a:t>
            </a:r>
          </a:p>
        </p:txBody>
      </p:sp>
      <p:grpSp>
        <p:nvGrpSpPr>
          <p:cNvPr id="19" name="Group 18"/>
          <p:cNvGrpSpPr/>
          <p:nvPr/>
        </p:nvGrpSpPr>
        <p:grpSpPr>
          <a:xfrm>
            <a:off x="304800" y="1988683"/>
            <a:ext cx="11506200" cy="1516517"/>
            <a:chOff x="152400" y="1524000"/>
            <a:chExt cx="8400056" cy="1693215"/>
          </a:xfrm>
        </p:grpSpPr>
        <p:sp>
          <p:nvSpPr>
            <p:cNvPr id="14" name="Rectangle 13"/>
            <p:cNvSpPr/>
            <p:nvPr/>
          </p:nvSpPr>
          <p:spPr bwMode="auto">
            <a:xfrm>
              <a:off x="152400" y="1524000"/>
              <a:ext cx="8400056" cy="1693215"/>
            </a:xfrm>
            <a:prstGeom prst="rect">
              <a:avLst/>
            </a:prstGeom>
            <a:solidFill>
              <a:schemeClr val="bg1">
                <a:lumMod val="8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8" name="TextBox 7"/>
            <p:cNvSpPr txBox="1"/>
            <p:nvPr/>
          </p:nvSpPr>
          <p:spPr>
            <a:xfrm>
              <a:off x="597436" y="2167136"/>
              <a:ext cx="6305628" cy="927821"/>
            </a:xfrm>
            <a:prstGeom prst="rect">
              <a:avLst/>
            </a:prstGeom>
            <a:noFill/>
          </p:spPr>
          <p:txBody>
            <a:bodyPr wrap="none" rtlCol="0">
              <a:spAutoFit/>
            </a:bodyPr>
            <a:lstStyle/>
            <a:p>
              <a:r>
                <a:rPr lang="en-US" dirty="0" err="1">
                  <a:solidFill>
                    <a:srgbClr val="FF0000"/>
                  </a:solidFill>
                </a:rPr>
                <a:t>Stockout</a:t>
              </a:r>
              <a:r>
                <a:rPr lang="en-US" dirty="0">
                  <a:solidFill>
                    <a:srgbClr val="FF0000"/>
                  </a:solidFill>
                </a:rPr>
                <a:t> probability  =  Pr{demand over (L+T) days &gt; s}</a:t>
              </a:r>
            </a:p>
            <a:p>
              <a:r>
                <a:rPr lang="en-US" dirty="0">
                  <a:solidFill>
                    <a:srgbClr val="FF0000"/>
                  </a:solidFill>
                </a:rPr>
                <a:t>		               =  1- Pr{demand over (L+T) days ≤ s}</a:t>
              </a:r>
            </a:p>
          </p:txBody>
        </p:sp>
        <p:sp>
          <p:nvSpPr>
            <p:cNvPr id="11" name="TextBox 10"/>
            <p:cNvSpPr txBox="1"/>
            <p:nvPr/>
          </p:nvSpPr>
          <p:spPr>
            <a:xfrm>
              <a:off x="152400" y="1668959"/>
              <a:ext cx="8400056" cy="430887"/>
            </a:xfrm>
            <a:prstGeom prst="rect">
              <a:avLst/>
            </a:prstGeom>
            <a:noFill/>
          </p:spPr>
          <p:txBody>
            <a:bodyPr wrap="square" rtlCol="0">
              <a:spAutoFit/>
            </a:bodyPr>
            <a:lstStyle/>
            <a:p>
              <a:pPr lvl="0">
                <a:buFont typeface="Arial" pitchFamily="34" charset="0"/>
                <a:buChar char="•"/>
              </a:pPr>
              <a:r>
                <a:rPr lang="en-US" sz="2200" kern="0" dirty="0"/>
                <a:t>  </a:t>
              </a:r>
              <a:r>
                <a:rPr lang="en-US" sz="2200" kern="0" dirty="0" err="1"/>
                <a:t>Stockout</a:t>
              </a:r>
              <a:r>
                <a:rPr lang="en-US" sz="2200" kern="0" dirty="0"/>
                <a:t> probability is the chance that at least one unit is backordered in a period:</a:t>
              </a:r>
            </a:p>
          </p:txBody>
        </p:sp>
      </p:grpSp>
      <p:grpSp>
        <p:nvGrpSpPr>
          <p:cNvPr id="20" name="Group 19"/>
          <p:cNvGrpSpPr/>
          <p:nvPr/>
        </p:nvGrpSpPr>
        <p:grpSpPr>
          <a:xfrm>
            <a:off x="304800" y="4343400"/>
            <a:ext cx="11828879" cy="1017593"/>
            <a:chOff x="152400" y="4675193"/>
            <a:chExt cx="8635625" cy="1017593"/>
          </a:xfrm>
        </p:grpSpPr>
        <p:sp>
          <p:nvSpPr>
            <p:cNvPr id="16" name="Rectangle 15"/>
            <p:cNvSpPr/>
            <p:nvPr/>
          </p:nvSpPr>
          <p:spPr bwMode="auto">
            <a:xfrm>
              <a:off x="152400" y="4675193"/>
              <a:ext cx="8511314" cy="1017593"/>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13" name="TextBox 12"/>
            <p:cNvSpPr txBox="1"/>
            <p:nvPr/>
          </p:nvSpPr>
          <p:spPr>
            <a:xfrm>
              <a:off x="152400" y="4724400"/>
              <a:ext cx="8635625" cy="830997"/>
            </a:xfrm>
            <a:prstGeom prst="rect">
              <a:avLst/>
            </a:prstGeom>
            <a:noFill/>
          </p:spPr>
          <p:txBody>
            <a:bodyPr wrap="none" rtlCol="0">
              <a:spAutoFit/>
            </a:bodyPr>
            <a:lstStyle/>
            <a:p>
              <a:pPr marL="342900" indent="-342900">
                <a:spcBef>
                  <a:spcPct val="20000"/>
                </a:spcBef>
                <a:buFontTx/>
                <a:buChar char="•"/>
                <a:defRPr/>
              </a:pPr>
              <a:r>
                <a:rPr lang="en-US" kern="0" dirty="0">
                  <a:latin typeface="+mn-lt"/>
                </a:rPr>
                <a:t>Exp. on-order inventory = average demand per day (</a:t>
              </a:r>
              <a:r>
                <a:rPr lang="en-US" kern="0" dirty="0">
                  <a:latin typeface="Symbol" panose="05050102010706020507" pitchFamily="18" charset="2"/>
                </a:rPr>
                <a:t>m</a:t>
              </a:r>
              <a:r>
                <a:rPr lang="en-US" kern="0" dirty="0">
                  <a:latin typeface="+mn-lt"/>
                </a:rPr>
                <a:t>) × lead-time (L) in days</a:t>
              </a:r>
              <a:r>
                <a:rPr lang="en-US" sz="2200" kern="0" dirty="0">
                  <a:latin typeface="+mn-lt"/>
                </a:rPr>
                <a:t> </a:t>
              </a:r>
            </a:p>
            <a:p>
              <a:pPr marL="742950" lvl="1" indent="-285750">
                <a:spcBef>
                  <a:spcPct val="20000"/>
                </a:spcBef>
                <a:buFontTx/>
                <a:buChar char="–"/>
                <a:defRPr/>
              </a:pPr>
              <a:r>
                <a:rPr lang="en-US" sz="2000" kern="0" dirty="0">
                  <a:solidFill>
                    <a:srgbClr val="009900"/>
                  </a:solidFill>
                  <a:latin typeface="+mn-lt"/>
                </a:rPr>
                <a:t>Note:  the formula should have L</a:t>
              </a:r>
              <a:r>
                <a:rPr lang="en-US" sz="2000" kern="0" dirty="0">
                  <a:solidFill>
                    <a:schemeClr val="accent5">
                      <a:lumMod val="50000"/>
                    </a:schemeClr>
                  </a:solidFill>
                  <a:latin typeface="+mn-lt"/>
                </a:rPr>
                <a:t> </a:t>
              </a:r>
              <a:r>
                <a:rPr lang="en-US" sz="2000" kern="0" dirty="0">
                  <a:solidFill>
                    <a:srgbClr val="009900"/>
                  </a:solidFill>
                  <a:latin typeface="+mn-lt"/>
                </a:rPr>
                <a:t>days, </a:t>
              </a:r>
              <a:r>
                <a:rPr lang="en-US" sz="2000" u="sng" kern="0" dirty="0">
                  <a:solidFill>
                    <a:srgbClr val="FF0000"/>
                  </a:solidFill>
                  <a:latin typeface="+mn-lt"/>
                </a:rPr>
                <a:t>not</a:t>
              </a:r>
              <a:r>
                <a:rPr lang="en-US" sz="2000" kern="0" dirty="0">
                  <a:solidFill>
                    <a:srgbClr val="FF0000"/>
                  </a:solidFill>
                  <a:latin typeface="+mn-lt"/>
                </a:rPr>
                <a:t> L+T </a:t>
              </a:r>
              <a:r>
                <a:rPr lang="en-US" sz="2000" kern="0" dirty="0">
                  <a:solidFill>
                    <a:srgbClr val="009900"/>
                  </a:solidFill>
                  <a:latin typeface="+mn-lt"/>
                </a:rPr>
                <a:t>days (this is Little’s Law)</a:t>
              </a:r>
            </a:p>
          </p:txBody>
        </p:sp>
      </p:grpSp>
      <p:grpSp>
        <p:nvGrpSpPr>
          <p:cNvPr id="18" name="Group 17"/>
          <p:cNvGrpSpPr/>
          <p:nvPr/>
        </p:nvGrpSpPr>
        <p:grpSpPr>
          <a:xfrm>
            <a:off x="304800" y="3581400"/>
            <a:ext cx="11582400" cy="652771"/>
            <a:chOff x="152400" y="4675193"/>
            <a:chExt cx="8566943" cy="652771"/>
          </a:xfrm>
          <a:solidFill>
            <a:schemeClr val="bg1">
              <a:lumMod val="85000"/>
            </a:schemeClr>
          </a:solidFill>
        </p:grpSpPr>
        <p:sp>
          <p:nvSpPr>
            <p:cNvPr id="21" name="Rectangle 20"/>
            <p:cNvSpPr/>
            <p:nvPr/>
          </p:nvSpPr>
          <p:spPr bwMode="auto">
            <a:xfrm>
              <a:off x="152400" y="4675193"/>
              <a:ext cx="8566943" cy="652771"/>
            </a:xfrm>
            <a:prstGeom prst="rect">
              <a:avLst/>
            </a:prstGeom>
            <a:gr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26" name="TextBox 25"/>
            <p:cNvSpPr txBox="1"/>
            <p:nvPr/>
          </p:nvSpPr>
          <p:spPr>
            <a:xfrm>
              <a:off x="152400" y="4724400"/>
              <a:ext cx="5369414" cy="461665"/>
            </a:xfrm>
            <a:prstGeom prst="rect">
              <a:avLst/>
            </a:prstGeom>
            <a:grpFill/>
          </p:spPr>
          <p:txBody>
            <a:bodyPr wrap="none" rtlCol="0">
              <a:spAutoFit/>
            </a:bodyPr>
            <a:lstStyle/>
            <a:p>
              <a:pPr marL="342900" indent="-342900">
                <a:spcBef>
                  <a:spcPct val="20000"/>
                </a:spcBef>
                <a:buFontTx/>
                <a:buChar char="•"/>
                <a:defRPr/>
              </a:pPr>
              <a:r>
                <a:rPr lang="en-US" kern="0" dirty="0">
                  <a:latin typeface="+mn-lt"/>
                </a:rPr>
                <a:t>In-stock probability = 1 – stock-out probability </a:t>
              </a:r>
              <a:endParaRPr lang="en-US" sz="2000" kern="0" dirty="0">
                <a:solidFill>
                  <a:srgbClr val="009900"/>
                </a:solidFill>
                <a:latin typeface="+mn-lt"/>
              </a:endParaRPr>
            </a:p>
          </p:txBody>
        </p:sp>
      </p:grpSp>
      <p:grpSp>
        <p:nvGrpSpPr>
          <p:cNvPr id="15" name="Group 14"/>
          <p:cNvGrpSpPr/>
          <p:nvPr/>
        </p:nvGrpSpPr>
        <p:grpSpPr>
          <a:xfrm>
            <a:off x="304800" y="5611807"/>
            <a:ext cx="11582400" cy="1017593"/>
            <a:chOff x="152400" y="4675193"/>
            <a:chExt cx="8455684" cy="1017593"/>
          </a:xfrm>
        </p:grpSpPr>
        <p:sp>
          <p:nvSpPr>
            <p:cNvPr id="17" name="Rectangle 16"/>
            <p:cNvSpPr/>
            <p:nvPr/>
          </p:nvSpPr>
          <p:spPr bwMode="auto">
            <a:xfrm>
              <a:off x="152400" y="4675193"/>
              <a:ext cx="8455684" cy="1017593"/>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mc:AlternateContent xmlns:mc="http://schemas.openxmlformats.org/markup-compatibility/2006" xmlns:a14="http://schemas.microsoft.com/office/drawing/2010/main">
          <mc:Choice Requires="a14">
            <p:sp>
              <p:nvSpPr>
                <p:cNvPr id="22" name="TextBox 21"/>
                <p:cNvSpPr txBox="1"/>
                <p:nvPr/>
              </p:nvSpPr>
              <p:spPr>
                <a:xfrm>
                  <a:off x="152400" y="4724400"/>
                  <a:ext cx="6887015" cy="966803"/>
                </a:xfrm>
                <a:prstGeom prst="rect">
                  <a:avLst/>
                </a:prstGeom>
                <a:noFill/>
              </p:spPr>
              <p:txBody>
                <a:bodyPr wrap="none" rtlCol="0">
                  <a:spAutoFit/>
                </a:bodyPr>
                <a:lstStyle/>
                <a:p>
                  <a:pPr marL="342900" indent="-342900">
                    <a:spcBef>
                      <a:spcPct val="20000"/>
                    </a:spcBef>
                    <a:buFontTx/>
                    <a:buChar char="•"/>
                    <a:defRPr/>
                  </a:pPr>
                  <a:r>
                    <a:rPr lang="en-US" kern="0" dirty="0">
                      <a:latin typeface="+mn-lt"/>
                    </a:rPr>
                    <a:t>Exp. on-hand inventory at the end of a period</a:t>
                  </a:r>
                </a:p>
                <a:p>
                  <a:pPr>
                    <a:spcBef>
                      <a:spcPct val="20000"/>
                    </a:spcBef>
                    <a:defRPr/>
                  </a:pPr>
                  <a:r>
                    <a:rPr lang="en-US" sz="2200" kern="0" dirty="0">
                      <a:latin typeface="+mn-lt"/>
                    </a:rPr>
                    <a:t>           = </a:t>
                  </a:r>
                  <a14:m>
                    <m:oMath xmlns:m="http://schemas.openxmlformats.org/officeDocument/2006/math">
                      <m:r>
                        <a:rPr lang="en-US" sz="2800" b="1" i="1" kern="0" smtClean="0">
                          <a:latin typeface="Cambria Math" panose="02040503050406030204" pitchFamily="18" charset="0"/>
                        </a:rPr>
                        <m:t>𝒔</m:t>
                      </m:r>
                      <m:r>
                        <a:rPr lang="en-US" sz="2800" b="1" i="1" kern="0" smtClean="0">
                          <a:latin typeface="Cambria Math" panose="02040503050406030204" pitchFamily="18" charset="0"/>
                        </a:rPr>
                        <m:t>−</m:t>
                      </m:r>
                      <m:sSub>
                        <m:sSubPr>
                          <m:ctrlPr>
                            <a:rPr lang="en-US" sz="2800" b="1" i="1" kern="0" smtClean="0">
                              <a:latin typeface="Cambria Math" panose="02040503050406030204" pitchFamily="18" charset="0"/>
                            </a:rPr>
                          </m:ctrlPr>
                        </m:sSubPr>
                        <m:e>
                          <m:r>
                            <a:rPr lang="en-US" sz="2800" b="1" i="1" kern="0" smtClean="0">
                              <a:latin typeface="Cambria Math" panose="02040503050406030204" pitchFamily="18" charset="0"/>
                              <a:ea typeface="Cambria Math" panose="02040503050406030204" pitchFamily="18" charset="0"/>
                            </a:rPr>
                            <m:t>𝝁</m:t>
                          </m:r>
                        </m:e>
                        <m:sub>
                          <m:r>
                            <a:rPr lang="en-US" sz="2800" b="1" i="1" kern="0" smtClean="0">
                              <a:latin typeface="Cambria Math" panose="02040503050406030204" pitchFamily="18" charset="0"/>
                            </a:rPr>
                            <m:t>𝑻</m:t>
                          </m:r>
                          <m:r>
                            <a:rPr lang="en-US" sz="2800" b="1" i="1" kern="0" smtClean="0">
                              <a:latin typeface="Cambria Math" panose="02040503050406030204" pitchFamily="18" charset="0"/>
                            </a:rPr>
                            <m:t>+</m:t>
                          </m:r>
                          <m:r>
                            <a:rPr lang="en-US" sz="2800" b="1" i="1" kern="0" smtClean="0">
                              <a:latin typeface="Cambria Math" panose="02040503050406030204" pitchFamily="18" charset="0"/>
                            </a:rPr>
                            <m:t>𝑳</m:t>
                          </m:r>
                        </m:sub>
                      </m:sSub>
                    </m:oMath>
                  </a14:m>
                  <a:r>
                    <a:rPr lang="en-US" sz="2200" kern="0" dirty="0">
                      <a:latin typeface="+mn-lt"/>
                    </a:rPr>
                    <a:t> = base stock – </a:t>
                  </a:r>
                  <a:r>
                    <a:rPr lang="en-US" sz="2200" kern="0" dirty="0" err="1">
                      <a:latin typeface="+mn-lt"/>
                    </a:rPr>
                    <a:t>avarage</a:t>
                  </a:r>
                  <a:r>
                    <a:rPr lang="en-US" sz="2200" kern="0" dirty="0">
                      <a:latin typeface="+mn-lt"/>
                    </a:rPr>
                    <a:t> demand during (L+T) days</a:t>
                  </a:r>
                </a:p>
              </p:txBody>
            </p:sp>
          </mc:Choice>
          <mc:Fallback xmlns="">
            <p:sp>
              <p:nvSpPr>
                <p:cNvPr id="22" name="TextBox 21"/>
                <p:cNvSpPr txBox="1">
                  <a:spLocks noRot="1" noChangeAspect="1" noMove="1" noResize="1" noEditPoints="1" noAdjustHandles="1" noChangeArrowheads="1" noChangeShapeType="1" noTextEdit="1"/>
                </p:cNvSpPr>
                <p:nvPr/>
              </p:nvSpPr>
              <p:spPr>
                <a:xfrm>
                  <a:off x="152400" y="4724400"/>
                  <a:ext cx="6887015" cy="966803"/>
                </a:xfrm>
                <a:prstGeom prst="rect">
                  <a:avLst/>
                </a:prstGeom>
                <a:blipFill>
                  <a:blip r:embed="rId3"/>
                  <a:stretch>
                    <a:fillRect l="-840" t="-4430" b="-10759"/>
                  </a:stretch>
                </a:blipFill>
              </p:spPr>
              <p:txBody>
                <a:bodyPr/>
                <a:lstStyle/>
                <a:p>
                  <a:r>
                    <a:rPr lang="en-US">
                      <a:noFill/>
                    </a:rPr>
                    <a:t> </a:t>
                  </a:r>
                </a:p>
              </p:txBody>
            </p:sp>
          </mc:Fallback>
        </mc:AlternateContent>
      </p:grpSp>
    </p:spTree>
    <p:extLst>
      <p:ext uri="{BB962C8B-B14F-4D97-AF65-F5344CB8AC3E}">
        <p14:creationId xmlns:p14="http://schemas.microsoft.com/office/powerpoint/2010/main" val="3303493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bwMode="auto">
          <a:xfrm>
            <a:off x="533400" y="4648200"/>
            <a:ext cx="8763000" cy="630674"/>
          </a:xfrm>
          <a:prstGeom prst="roundRect">
            <a:avLst/>
          </a:prstGeom>
          <a:solidFill>
            <a:srgbClr val="66FF66"/>
          </a:solidFill>
          <a:ln w="9525" cap="flat" cmpd="sng" algn="ctr">
            <a:noFill/>
            <a:prstDash val="solid"/>
            <a:round/>
            <a:headEnd type="none" w="med" len="med"/>
            <a:tailEnd type="none" w="med" len="med"/>
          </a:ln>
          <a:effectLst/>
          <a:scene3d>
            <a:camera prst="orthographicFront"/>
            <a:lightRig rig="threePt" dir="t"/>
          </a:scene3d>
          <a:sp3d>
            <a:bevelT prst="slope"/>
          </a:sp3d>
        </p:spPr>
        <p:txBody>
          <a:bodyPr vert="horz" wrap="square" lIns="91440" tIns="45720" rIns="91440" bIns="45720" numCol="1" rtlCol="0" anchor="t" anchorCtr="0" compatLnSpc="1">
            <a:prstTxWarp prst="textNoShape">
              <a:avLst/>
            </a:prstTxWarp>
          </a:bodyPr>
          <a:lstStyle/>
          <a:p>
            <a:endParaRPr lang="en-US"/>
          </a:p>
        </p:txBody>
      </p:sp>
      <p:sp>
        <p:nvSpPr>
          <p:cNvPr id="23554" name="Text Box 2"/>
          <p:cNvSpPr txBox="1">
            <a:spLocks noChangeArrowheads="1"/>
          </p:cNvSpPr>
          <p:nvPr/>
        </p:nvSpPr>
        <p:spPr bwMode="auto">
          <a:xfrm>
            <a:off x="2338532" y="692093"/>
            <a:ext cx="7338869" cy="769441"/>
          </a:xfrm>
          <a:prstGeom prst="rect">
            <a:avLst/>
          </a:prstGeom>
          <a:noFill/>
          <a:ln w="9525">
            <a:noFill/>
            <a:miter lim="800000"/>
            <a:headEnd/>
            <a:tailEnd/>
          </a:ln>
        </p:spPr>
        <p:txBody>
          <a:bodyPr wrap="none">
            <a:spAutoFit/>
          </a:bodyPr>
          <a:lstStyle/>
          <a:p>
            <a:r>
              <a:rPr lang="en-US" sz="4400" dirty="0">
                <a:solidFill>
                  <a:srgbClr val="0000CC"/>
                </a:solidFill>
              </a:rPr>
              <a:t>Outline: Base Stock Policy</a:t>
            </a:r>
          </a:p>
        </p:txBody>
      </p:sp>
      <p:sp>
        <p:nvSpPr>
          <p:cNvPr id="23555" name="Text Box 3"/>
          <p:cNvSpPr txBox="1">
            <a:spLocks noChangeArrowheads="1"/>
          </p:cNvSpPr>
          <p:nvPr/>
        </p:nvSpPr>
        <p:spPr bwMode="auto">
          <a:xfrm>
            <a:off x="685800" y="2362200"/>
            <a:ext cx="6810454" cy="2893100"/>
          </a:xfrm>
          <a:prstGeom prst="rect">
            <a:avLst/>
          </a:prstGeom>
          <a:noFill/>
          <a:ln w="9525">
            <a:noFill/>
            <a:miter lim="800000"/>
            <a:headEnd/>
            <a:tailEnd/>
          </a:ln>
        </p:spPr>
        <p:txBody>
          <a:bodyPr wrap="none">
            <a:spAutoFit/>
          </a:bodyPr>
          <a:lstStyle/>
          <a:p>
            <a:pPr marL="457200" indent="-457200">
              <a:buFont typeface="Wingdings" panose="05000000000000000000" pitchFamily="2" charset="2"/>
              <a:buChar char="ü"/>
            </a:pPr>
            <a:r>
              <a:rPr lang="en-US" sz="3200" dirty="0">
                <a:solidFill>
                  <a:schemeClr val="bg1">
                    <a:lumMod val="65000"/>
                  </a:schemeClr>
                </a:solidFill>
              </a:rPr>
              <a:t>Introduction</a:t>
            </a:r>
          </a:p>
          <a:p>
            <a:pPr marL="285750" indent="-285750">
              <a:buFont typeface="Wingdings" panose="05000000000000000000" pitchFamily="2" charset="2"/>
              <a:buChar char="ü"/>
            </a:pPr>
            <a:endParaRPr lang="en-US" sz="1800" dirty="0">
              <a:solidFill>
                <a:schemeClr val="bg1">
                  <a:lumMod val="65000"/>
                </a:schemeClr>
              </a:solidFill>
            </a:endParaRPr>
          </a:p>
          <a:p>
            <a:pPr marL="457200" indent="-457200">
              <a:buFont typeface="Wingdings" panose="05000000000000000000" pitchFamily="2" charset="2"/>
              <a:buChar char="ü"/>
            </a:pPr>
            <a:r>
              <a:rPr lang="en-US" sz="3200" dirty="0">
                <a:solidFill>
                  <a:schemeClr val="bg1">
                    <a:lumMod val="65000"/>
                  </a:schemeClr>
                </a:solidFill>
              </a:rPr>
              <a:t>Base stock for SL requirements</a:t>
            </a:r>
          </a:p>
          <a:p>
            <a:pPr marL="285750" indent="-285750">
              <a:buFont typeface="Wingdings" panose="05000000000000000000" pitchFamily="2" charset="2"/>
              <a:buChar char="ü"/>
            </a:pPr>
            <a:endParaRPr lang="en-US" sz="1800" dirty="0">
              <a:solidFill>
                <a:schemeClr val="bg1">
                  <a:lumMod val="65000"/>
                </a:schemeClr>
              </a:solidFill>
            </a:endParaRPr>
          </a:p>
          <a:p>
            <a:pPr marL="457200" indent="-457200">
              <a:buFont typeface="Wingdings" panose="05000000000000000000" pitchFamily="2" charset="2"/>
              <a:buChar char="ü"/>
            </a:pPr>
            <a:r>
              <a:rPr lang="en-US" sz="3200" dirty="0">
                <a:solidFill>
                  <a:schemeClr val="bg1">
                    <a:lumMod val="65000"/>
                  </a:schemeClr>
                </a:solidFill>
              </a:rPr>
              <a:t>Other performance measures</a:t>
            </a:r>
          </a:p>
          <a:p>
            <a:endParaRPr lang="en-US" sz="1800" dirty="0"/>
          </a:p>
          <a:p>
            <a:pPr>
              <a:buFontTx/>
              <a:buChar char="•"/>
            </a:pPr>
            <a:r>
              <a:rPr lang="en-US" sz="3200" dirty="0"/>
              <a:t>  Managerial Insights</a:t>
            </a:r>
          </a:p>
        </p:txBody>
      </p:sp>
      <p:sp>
        <p:nvSpPr>
          <p:cNvPr id="2" name="TextBox 1"/>
          <p:cNvSpPr txBox="1"/>
          <p:nvPr/>
        </p:nvSpPr>
        <p:spPr>
          <a:xfrm>
            <a:off x="3429001" y="1487399"/>
            <a:ext cx="5418471" cy="523220"/>
          </a:xfrm>
          <a:prstGeom prst="rect">
            <a:avLst/>
          </a:prstGeom>
          <a:noFill/>
        </p:spPr>
        <p:txBody>
          <a:bodyPr wrap="none" rtlCol="0">
            <a:spAutoFit/>
          </a:bodyPr>
          <a:lstStyle/>
          <a:p>
            <a:r>
              <a:rPr lang="en-US" sz="2800" dirty="0">
                <a:solidFill>
                  <a:srgbClr val="00B0F0"/>
                </a:solidFill>
              </a:rPr>
              <a:t>(also called </a:t>
            </a:r>
            <a:r>
              <a:rPr lang="en-US" sz="2800" i="1" u="sng" dirty="0">
                <a:solidFill>
                  <a:srgbClr val="FF0000"/>
                </a:solidFill>
              </a:rPr>
              <a:t>order up-to</a:t>
            </a:r>
            <a:r>
              <a:rPr lang="en-US" sz="2800" i="1" dirty="0">
                <a:solidFill>
                  <a:srgbClr val="FF0000"/>
                </a:solidFill>
              </a:rPr>
              <a:t> </a:t>
            </a:r>
            <a:r>
              <a:rPr lang="en-US" sz="2800" dirty="0">
                <a:solidFill>
                  <a:srgbClr val="00B0F0"/>
                </a:solidFill>
              </a:rPr>
              <a:t>policy)</a:t>
            </a:r>
          </a:p>
        </p:txBody>
      </p:sp>
    </p:spTree>
    <p:extLst>
      <p:ext uri="{BB962C8B-B14F-4D97-AF65-F5344CB8AC3E}">
        <p14:creationId xmlns:p14="http://schemas.microsoft.com/office/powerpoint/2010/main" val="2931977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3600" b="1"/>
              <a:t>Better service requires more inventory at an increasing rate</a:t>
            </a:r>
          </a:p>
        </p:txBody>
      </p:sp>
      <p:sp>
        <p:nvSpPr>
          <p:cNvPr id="37892" name="Rectangle 3"/>
          <p:cNvSpPr>
            <a:spLocks noGrp="1" noChangeArrowheads="1"/>
          </p:cNvSpPr>
          <p:nvPr>
            <p:ph type="body" idx="1"/>
          </p:nvPr>
        </p:nvSpPr>
        <p:spPr bwMode="auto">
          <a:xfrm>
            <a:off x="7315200" y="1905000"/>
            <a:ext cx="4495800" cy="36576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2400" b="1" dirty="0">
                <a:solidFill>
                  <a:srgbClr val="009900"/>
                </a:solidFill>
              </a:rPr>
              <a:t>More inventory is needed as demand uncertainty increases for any fixed fill rate.</a:t>
            </a:r>
          </a:p>
          <a:p>
            <a:pPr eaLnBrk="1" hangingPunct="1"/>
            <a:endParaRPr lang="en-US" sz="2400" b="1" dirty="0">
              <a:solidFill>
                <a:srgbClr val="009900"/>
              </a:solidFill>
            </a:endParaRPr>
          </a:p>
          <a:p>
            <a:pPr eaLnBrk="1" hangingPunct="1"/>
            <a:r>
              <a:rPr lang="en-US" sz="2400" b="1" dirty="0">
                <a:solidFill>
                  <a:srgbClr val="009900"/>
                </a:solidFill>
              </a:rPr>
              <a:t>The required inventory is more sensitive to the fill rate level as demand uncertainty increases</a:t>
            </a:r>
          </a:p>
        </p:txBody>
      </p:sp>
      <p:sp>
        <p:nvSpPr>
          <p:cNvPr id="37893" name="Text Box 5"/>
          <p:cNvSpPr txBox="1">
            <a:spLocks noChangeArrowheads="1"/>
          </p:cNvSpPr>
          <p:nvPr/>
        </p:nvSpPr>
        <p:spPr bwMode="auto">
          <a:xfrm>
            <a:off x="1523630" y="5957567"/>
            <a:ext cx="8077200" cy="830997"/>
          </a:xfrm>
          <a:prstGeom prst="rect">
            <a:avLst/>
          </a:prstGeom>
          <a:noFill/>
          <a:ln w="9525">
            <a:noFill/>
            <a:miter lim="800000"/>
            <a:headEnd/>
            <a:tailEnd/>
          </a:ln>
        </p:spPr>
        <p:txBody>
          <a:bodyPr wrap="square">
            <a:spAutoFit/>
          </a:bodyPr>
          <a:lstStyle/>
          <a:p>
            <a:pPr>
              <a:spcBef>
                <a:spcPct val="50000"/>
              </a:spcBef>
            </a:pPr>
            <a:r>
              <a:rPr lang="en-US" sz="1600" dirty="0">
                <a:solidFill>
                  <a:srgbClr val="A50021"/>
                </a:solidFill>
              </a:rPr>
              <a:t>The tradeoff between inventory and SL with normally distributed demand and a mean of 100 over (L+T) days.  The curves differ in the standard deviation of demand over (L+T) days: 60,50,40,30,20,10 from top to bottom.</a:t>
            </a:r>
          </a:p>
        </p:txBody>
      </p:sp>
      <p:grpSp>
        <p:nvGrpSpPr>
          <p:cNvPr id="3" name="Group 2"/>
          <p:cNvGrpSpPr/>
          <p:nvPr/>
        </p:nvGrpSpPr>
        <p:grpSpPr>
          <a:xfrm>
            <a:off x="1828800" y="1524001"/>
            <a:ext cx="5329238" cy="4549775"/>
            <a:chOff x="1828800" y="1524001"/>
            <a:chExt cx="5329238" cy="4549775"/>
          </a:xfrm>
        </p:grpSpPr>
        <p:pic>
          <p:nvPicPr>
            <p:cNvPr id="37890" name="Picture 4"/>
            <p:cNvPicPr>
              <a:picLocks noChangeAspect="1" noChangeArrowheads="1"/>
            </p:cNvPicPr>
            <p:nvPr/>
          </p:nvPicPr>
          <p:blipFill>
            <a:blip r:embed="rId3" cstate="print"/>
            <a:srcRect/>
            <a:stretch>
              <a:fillRect/>
            </a:stretch>
          </p:blipFill>
          <p:spPr bwMode="auto">
            <a:xfrm>
              <a:off x="1828800" y="1524001"/>
              <a:ext cx="5329238" cy="4549775"/>
            </a:xfrm>
            <a:prstGeom prst="rect">
              <a:avLst/>
            </a:prstGeom>
            <a:noFill/>
            <a:ln w="9525">
              <a:noFill/>
              <a:miter lim="800000"/>
              <a:headEnd/>
              <a:tailEnd/>
            </a:ln>
          </p:spPr>
        </p:pic>
        <p:sp>
          <p:nvSpPr>
            <p:cNvPr id="2" name="TextBox 1"/>
            <p:cNvSpPr txBox="1"/>
            <p:nvPr/>
          </p:nvSpPr>
          <p:spPr>
            <a:xfrm>
              <a:off x="3698995" y="5591760"/>
              <a:ext cx="1260281" cy="307777"/>
            </a:xfrm>
            <a:prstGeom prst="rect">
              <a:avLst/>
            </a:prstGeom>
            <a:solidFill>
              <a:schemeClr val="bg1"/>
            </a:solidFill>
          </p:spPr>
          <p:txBody>
            <a:bodyPr wrap="none" rtlCol="0">
              <a:spAutoFit/>
            </a:bodyPr>
            <a:lstStyle/>
            <a:p>
              <a:r>
                <a:rPr lang="en-US" sz="1400" b="0" dirty="0"/>
                <a:t>Service Level</a:t>
              </a:r>
            </a:p>
          </p:txBody>
        </p:sp>
      </p:grpSp>
    </p:spTree>
    <p:extLst>
      <p:ext uri="{BB962C8B-B14F-4D97-AF65-F5344CB8AC3E}">
        <p14:creationId xmlns:p14="http://schemas.microsoft.com/office/powerpoint/2010/main" val="176581545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4"/>
          <p:cNvPicPr>
            <a:picLocks noChangeAspect="1" noChangeArrowheads="1"/>
          </p:cNvPicPr>
          <p:nvPr/>
        </p:nvPicPr>
        <p:blipFill>
          <a:blip r:embed="rId3" cstate="print"/>
          <a:srcRect/>
          <a:stretch>
            <a:fillRect/>
          </a:stretch>
        </p:blipFill>
        <p:spPr bwMode="auto">
          <a:xfrm>
            <a:off x="1981201" y="1447801"/>
            <a:ext cx="5191125" cy="4441825"/>
          </a:xfrm>
          <a:prstGeom prst="rect">
            <a:avLst/>
          </a:prstGeom>
          <a:noFill/>
          <a:ln w="9525">
            <a:noFill/>
            <a:miter lim="800000"/>
            <a:headEnd/>
            <a:tailEnd/>
          </a:ln>
        </p:spPr>
      </p:pic>
      <p:sp>
        <p:nvSpPr>
          <p:cNvPr id="38915"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b="1" dirty="0"/>
              <a:t>Shorten lead times, you will reduce inventory</a:t>
            </a:r>
          </a:p>
        </p:txBody>
      </p:sp>
      <p:sp>
        <p:nvSpPr>
          <p:cNvPr id="38916" name="Rectangle 3"/>
          <p:cNvSpPr>
            <a:spLocks noGrp="1" noChangeArrowheads="1"/>
          </p:cNvSpPr>
          <p:nvPr>
            <p:ph type="body" idx="1"/>
          </p:nvPr>
        </p:nvSpPr>
        <p:spPr bwMode="auto">
          <a:xfrm>
            <a:off x="7316788" y="2209800"/>
            <a:ext cx="4265612" cy="24384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2400" b="1" dirty="0">
                <a:solidFill>
                  <a:srgbClr val="009900"/>
                </a:solidFill>
              </a:rPr>
              <a:t>Reducing the lead time reduces expected inventory, especially as the target fill rate increases</a:t>
            </a:r>
          </a:p>
        </p:txBody>
      </p:sp>
      <p:sp>
        <p:nvSpPr>
          <p:cNvPr id="38917" name="Text Box 5"/>
          <p:cNvSpPr txBox="1">
            <a:spLocks noChangeArrowheads="1"/>
          </p:cNvSpPr>
          <p:nvPr/>
        </p:nvSpPr>
        <p:spPr bwMode="auto">
          <a:xfrm>
            <a:off x="2057400" y="5799138"/>
            <a:ext cx="6705600" cy="738664"/>
          </a:xfrm>
          <a:prstGeom prst="rect">
            <a:avLst/>
          </a:prstGeom>
          <a:noFill/>
          <a:ln w="9525">
            <a:noFill/>
            <a:miter lim="800000"/>
            <a:headEnd/>
            <a:tailEnd/>
          </a:ln>
        </p:spPr>
        <p:txBody>
          <a:bodyPr wrap="square">
            <a:spAutoFit/>
          </a:bodyPr>
          <a:lstStyle/>
          <a:p>
            <a:pPr>
              <a:spcBef>
                <a:spcPct val="50000"/>
              </a:spcBef>
            </a:pPr>
            <a:r>
              <a:rPr lang="en-US" sz="1400" dirty="0">
                <a:solidFill>
                  <a:srgbClr val="A50021"/>
                </a:solidFill>
              </a:rPr>
              <a:t>The impact of lead time on expected inventory for four fill rate targets, 99.9%, 99.5%, 99.0% and 98%, top curve to bottom curve respectively. Demand in one period is normally distributed with mean 100 and standard deviation 60. </a:t>
            </a:r>
          </a:p>
        </p:txBody>
      </p:sp>
    </p:spTree>
    <p:extLst>
      <p:ext uri="{BB962C8B-B14F-4D97-AF65-F5344CB8AC3E}">
        <p14:creationId xmlns:p14="http://schemas.microsoft.com/office/powerpoint/2010/main" val="75902736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bwMode="auto">
          <a:xfrm>
            <a:off x="1981200" y="609600"/>
            <a:ext cx="8229600" cy="11430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b="1" dirty="0"/>
              <a:t>Summary: Order up-to Model</a:t>
            </a:r>
          </a:p>
        </p:txBody>
      </p:sp>
      <p:sp>
        <p:nvSpPr>
          <p:cNvPr id="39939" name="Rectangle 3"/>
          <p:cNvSpPr>
            <a:spLocks noGrp="1" noChangeArrowheads="1"/>
          </p:cNvSpPr>
          <p:nvPr>
            <p:ph type="body" idx="1"/>
          </p:nvPr>
        </p:nvSpPr>
        <p:spPr bwMode="auto">
          <a:xfrm>
            <a:off x="533400" y="1676400"/>
            <a:ext cx="11125200" cy="50292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2400" b="1" dirty="0">
                <a:solidFill>
                  <a:srgbClr val="A50021"/>
                </a:solidFill>
              </a:rPr>
              <a:t>The order up-to model is appropriate for products with random demand but many replenishment opportunities. </a:t>
            </a:r>
          </a:p>
          <a:p>
            <a:pPr eaLnBrk="1" hangingPunct="1"/>
            <a:endParaRPr lang="en-US" sz="900" b="1" dirty="0"/>
          </a:p>
          <a:p>
            <a:pPr eaLnBrk="1" hangingPunct="1"/>
            <a:r>
              <a:rPr lang="en-US" sz="2400" b="1" dirty="0">
                <a:solidFill>
                  <a:srgbClr val="A50021"/>
                </a:solidFill>
              </a:rPr>
              <a:t>Expected inventory and service are controlled via the order up-to level:</a:t>
            </a:r>
          </a:p>
          <a:p>
            <a:pPr lvl="1" eaLnBrk="1" hangingPunct="1"/>
            <a:r>
              <a:rPr lang="en-US" sz="2000" b="1" dirty="0">
                <a:solidFill>
                  <a:srgbClr val="009900"/>
                </a:solidFill>
              </a:rPr>
              <a:t>The higher the order up-to level the greater the expected inventory and the better the service.</a:t>
            </a:r>
          </a:p>
          <a:p>
            <a:pPr lvl="1" eaLnBrk="1" hangingPunct="1"/>
            <a:endParaRPr lang="en-US" sz="900" b="1" dirty="0"/>
          </a:p>
          <a:p>
            <a:pPr eaLnBrk="1" hangingPunct="1"/>
            <a:r>
              <a:rPr lang="en-US" sz="2400" b="1" dirty="0">
                <a:solidFill>
                  <a:srgbClr val="A50021"/>
                </a:solidFill>
              </a:rPr>
              <a:t>The key factors that determine the amount of inventory needed are…</a:t>
            </a:r>
          </a:p>
          <a:p>
            <a:pPr lvl="1" eaLnBrk="1" hangingPunct="1"/>
            <a:r>
              <a:rPr lang="en-US" sz="2000" b="1" dirty="0">
                <a:solidFill>
                  <a:srgbClr val="009900"/>
                </a:solidFill>
              </a:rPr>
              <a:t>The length of the replenishment lead time.</a:t>
            </a:r>
          </a:p>
          <a:p>
            <a:pPr lvl="1" eaLnBrk="1" hangingPunct="1"/>
            <a:r>
              <a:rPr lang="en-US" sz="2000" b="1" dirty="0">
                <a:solidFill>
                  <a:srgbClr val="009900"/>
                </a:solidFill>
              </a:rPr>
              <a:t>The desired service level (SL or in-stock probability).</a:t>
            </a:r>
          </a:p>
          <a:p>
            <a:pPr lvl="1" eaLnBrk="1" hangingPunct="1"/>
            <a:r>
              <a:rPr lang="en-US" sz="2000" b="1" dirty="0">
                <a:solidFill>
                  <a:srgbClr val="009900"/>
                </a:solidFill>
              </a:rPr>
              <a:t>Demand uncertainty.</a:t>
            </a:r>
          </a:p>
          <a:p>
            <a:pPr lvl="1" eaLnBrk="1" hangingPunct="1"/>
            <a:endParaRPr lang="en-US" sz="900" b="1" dirty="0"/>
          </a:p>
          <a:p>
            <a:pPr eaLnBrk="1" hangingPunct="1"/>
            <a:r>
              <a:rPr lang="en-US" sz="2400" b="1" dirty="0">
                <a:solidFill>
                  <a:srgbClr val="A50021"/>
                </a:solidFill>
              </a:rPr>
              <a:t>When inventory obsolescence is not an issue, the optimal service level is generally quite high.</a:t>
            </a:r>
          </a:p>
        </p:txBody>
      </p:sp>
    </p:spTree>
    <p:extLst>
      <p:ext uri="{BB962C8B-B14F-4D97-AF65-F5344CB8AC3E}">
        <p14:creationId xmlns:p14="http://schemas.microsoft.com/office/powerpoint/2010/main" val="2526511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939">
                                            <p:bg/>
                                          </p:spTgt>
                                        </p:tgtEl>
                                        <p:attrNameLst>
                                          <p:attrName>style.visibility</p:attrName>
                                        </p:attrNameLst>
                                      </p:cBhvr>
                                      <p:to>
                                        <p:strVal val="visible"/>
                                      </p:to>
                                    </p:set>
                                    <p:anim calcmode="lin" valueType="num">
                                      <p:cBhvr additive="base">
                                        <p:cTn id="7" dur="500" fill="hold"/>
                                        <p:tgtEl>
                                          <p:spTgt spid="39939">
                                            <p:bg/>
                                          </p:spTgt>
                                        </p:tgtEl>
                                        <p:attrNameLst>
                                          <p:attrName>ppt_x</p:attrName>
                                        </p:attrNameLst>
                                      </p:cBhvr>
                                      <p:tavLst>
                                        <p:tav tm="0">
                                          <p:val>
                                            <p:strVal val="0-#ppt_w/2"/>
                                          </p:val>
                                        </p:tav>
                                        <p:tav tm="100000">
                                          <p:val>
                                            <p:strVal val="#ppt_x"/>
                                          </p:val>
                                        </p:tav>
                                      </p:tavLst>
                                    </p:anim>
                                    <p:anim calcmode="lin" valueType="num">
                                      <p:cBhvr additive="base">
                                        <p:cTn id="8" dur="500" fill="hold"/>
                                        <p:tgtEl>
                                          <p:spTgt spid="39939">
                                            <p:bg/>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9939">
                                            <p:txEl>
                                              <p:pRg st="0" end="0"/>
                                            </p:txEl>
                                          </p:spTgt>
                                        </p:tgtEl>
                                        <p:attrNameLst>
                                          <p:attrName>style.visibility</p:attrName>
                                        </p:attrNameLst>
                                      </p:cBhvr>
                                      <p:to>
                                        <p:strVal val="visible"/>
                                      </p:to>
                                    </p:set>
                                    <p:anim calcmode="lin" valueType="num">
                                      <p:cBhvr additive="base">
                                        <p:cTn id="13" dur="500" fill="hold"/>
                                        <p:tgtEl>
                                          <p:spTgt spid="39939">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993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9939">
                                            <p:txEl>
                                              <p:pRg st="2" end="2"/>
                                            </p:txEl>
                                          </p:spTgt>
                                        </p:tgtEl>
                                        <p:attrNameLst>
                                          <p:attrName>style.visibility</p:attrName>
                                        </p:attrNameLst>
                                      </p:cBhvr>
                                      <p:to>
                                        <p:strVal val="visible"/>
                                      </p:to>
                                    </p:set>
                                    <p:anim calcmode="lin" valueType="num">
                                      <p:cBhvr additive="base">
                                        <p:cTn id="19" dur="500" fill="hold"/>
                                        <p:tgtEl>
                                          <p:spTgt spid="39939">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993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9939">
                                            <p:txEl>
                                              <p:pRg st="3" end="3"/>
                                            </p:txEl>
                                          </p:spTgt>
                                        </p:tgtEl>
                                        <p:attrNameLst>
                                          <p:attrName>style.visibility</p:attrName>
                                        </p:attrNameLst>
                                      </p:cBhvr>
                                      <p:to>
                                        <p:strVal val="visible"/>
                                      </p:to>
                                    </p:set>
                                    <p:anim calcmode="lin" valueType="num">
                                      <p:cBhvr additive="base">
                                        <p:cTn id="25" dur="500" fill="hold"/>
                                        <p:tgtEl>
                                          <p:spTgt spid="39939">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993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9939">
                                            <p:txEl>
                                              <p:pRg st="5" end="5"/>
                                            </p:txEl>
                                          </p:spTgt>
                                        </p:tgtEl>
                                        <p:attrNameLst>
                                          <p:attrName>style.visibility</p:attrName>
                                        </p:attrNameLst>
                                      </p:cBhvr>
                                      <p:to>
                                        <p:strVal val="visible"/>
                                      </p:to>
                                    </p:set>
                                    <p:anim calcmode="lin" valueType="num">
                                      <p:cBhvr additive="base">
                                        <p:cTn id="31" dur="500" fill="hold"/>
                                        <p:tgtEl>
                                          <p:spTgt spid="39939">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9939">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9939">
                                            <p:txEl>
                                              <p:pRg st="6" end="6"/>
                                            </p:txEl>
                                          </p:spTgt>
                                        </p:tgtEl>
                                        <p:attrNameLst>
                                          <p:attrName>style.visibility</p:attrName>
                                        </p:attrNameLst>
                                      </p:cBhvr>
                                      <p:to>
                                        <p:strVal val="visible"/>
                                      </p:to>
                                    </p:set>
                                    <p:anim calcmode="lin" valueType="num">
                                      <p:cBhvr additive="base">
                                        <p:cTn id="37" dur="500" fill="hold"/>
                                        <p:tgtEl>
                                          <p:spTgt spid="39939">
                                            <p:txEl>
                                              <p:pRg st="6" end="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9939">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39939">
                                            <p:txEl>
                                              <p:pRg st="7" end="7"/>
                                            </p:txEl>
                                          </p:spTgt>
                                        </p:tgtEl>
                                        <p:attrNameLst>
                                          <p:attrName>style.visibility</p:attrName>
                                        </p:attrNameLst>
                                      </p:cBhvr>
                                      <p:to>
                                        <p:strVal val="visible"/>
                                      </p:to>
                                    </p:set>
                                    <p:anim calcmode="lin" valueType="num">
                                      <p:cBhvr additive="base">
                                        <p:cTn id="43" dur="500" fill="hold"/>
                                        <p:tgtEl>
                                          <p:spTgt spid="39939">
                                            <p:txEl>
                                              <p:pRg st="7" end="7"/>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39939">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39939">
                                            <p:txEl>
                                              <p:pRg st="8" end="8"/>
                                            </p:txEl>
                                          </p:spTgt>
                                        </p:tgtEl>
                                        <p:attrNameLst>
                                          <p:attrName>style.visibility</p:attrName>
                                        </p:attrNameLst>
                                      </p:cBhvr>
                                      <p:to>
                                        <p:strVal val="visible"/>
                                      </p:to>
                                    </p:set>
                                    <p:anim calcmode="lin" valueType="num">
                                      <p:cBhvr additive="base">
                                        <p:cTn id="49" dur="500" fill="hold"/>
                                        <p:tgtEl>
                                          <p:spTgt spid="39939">
                                            <p:txEl>
                                              <p:pRg st="8" end="8"/>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39939">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39939">
                                            <p:txEl>
                                              <p:pRg st="10" end="10"/>
                                            </p:txEl>
                                          </p:spTgt>
                                        </p:tgtEl>
                                        <p:attrNameLst>
                                          <p:attrName>style.visibility</p:attrName>
                                        </p:attrNameLst>
                                      </p:cBhvr>
                                      <p:to>
                                        <p:strVal val="visible"/>
                                      </p:to>
                                    </p:set>
                                    <p:anim calcmode="lin" valueType="num">
                                      <p:cBhvr additive="base">
                                        <p:cTn id="55" dur="500" fill="hold"/>
                                        <p:tgtEl>
                                          <p:spTgt spid="39939">
                                            <p:txEl>
                                              <p:pRg st="10" end="10"/>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39939">
                                            <p:txEl>
                                              <p:pRg st="10" end="1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bldLvl="5"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ext Box 3"/>
          <p:cNvSpPr txBox="1">
            <a:spLocks noChangeArrowheads="1"/>
          </p:cNvSpPr>
          <p:nvPr/>
        </p:nvSpPr>
        <p:spPr bwMode="auto">
          <a:xfrm>
            <a:off x="8531225" y="5410201"/>
            <a:ext cx="917575" cy="701675"/>
          </a:xfrm>
          <a:prstGeom prst="rect">
            <a:avLst/>
          </a:prstGeom>
          <a:noFill/>
          <a:ln w="9525">
            <a:noFill/>
            <a:miter lim="800000"/>
            <a:headEnd/>
            <a:tailEnd/>
          </a:ln>
        </p:spPr>
        <p:txBody>
          <a:bodyPr wrap="none">
            <a:spAutoFit/>
          </a:bodyPr>
          <a:lstStyle/>
          <a:p>
            <a:pPr algn="ctr"/>
            <a:r>
              <a:rPr lang="en-US" sz="2000" dirty="0">
                <a:solidFill>
                  <a:srgbClr val="CC0099"/>
                </a:solidFill>
              </a:rPr>
              <a:t>(s, S) </a:t>
            </a:r>
          </a:p>
          <a:p>
            <a:pPr algn="ctr"/>
            <a:r>
              <a:rPr lang="en-US" sz="2000" dirty="0">
                <a:solidFill>
                  <a:srgbClr val="CC0099"/>
                </a:solidFill>
              </a:rPr>
              <a:t>policy</a:t>
            </a:r>
          </a:p>
        </p:txBody>
      </p:sp>
      <p:sp>
        <p:nvSpPr>
          <p:cNvPr id="3076" name="Text Box 4"/>
          <p:cNvSpPr txBox="1">
            <a:spLocks noChangeArrowheads="1"/>
          </p:cNvSpPr>
          <p:nvPr/>
        </p:nvSpPr>
        <p:spPr bwMode="auto">
          <a:xfrm>
            <a:off x="5181600" y="5334001"/>
            <a:ext cx="1595438" cy="701675"/>
          </a:xfrm>
          <a:prstGeom prst="rect">
            <a:avLst/>
          </a:prstGeom>
          <a:noFill/>
          <a:ln w="9525">
            <a:noFill/>
            <a:miter lim="800000"/>
            <a:headEnd/>
            <a:tailEnd/>
          </a:ln>
        </p:spPr>
        <p:txBody>
          <a:bodyPr wrap="none">
            <a:spAutoFit/>
          </a:bodyPr>
          <a:lstStyle/>
          <a:p>
            <a:pPr algn="ctr"/>
            <a:r>
              <a:rPr lang="en-US" sz="2000">
                <a:solidFill>
                  <a:srgbClr val="CC0099"/>
                </a:solidFill>
              </a:rPr>
              <a:t>Base stock </a:t>
            </a:r>
          </a:p>
          <a:p>
            <a:pPr algn="ctr"/>
            <a:r>
              <a:rPr lang="en-US" sz="2000">
                <a:solidFill>
                  <a:srgbClr val="CC0099"/>
                </a:solidFill>
              </a:rPr>
              <a:t>policy</a:t>
            </a:r>
          </a:p>
        </p:txBody>
      </p:sp>
      <p:sp>
        <p:nvSpPr>
          <p:cNvPr id="3077" name="Rectangle 5"/>
          <p:cNvSpPr>
            <a:spLocks noChangeArrowheads="1"/>
          </p:cNvSpPr>
          <p:nvPr/>
        </p:nvSpPr>
        <p:spPr bwMode="auto">
          <a:xfrm>
            <a:off x="685800" y="533400"/>
            <a:ext cx="10668000" cy="798459"/>
          </a:xfrm>
          <a:prstGeom prst="rect">
            <a:avLst/>
          </a:prstGeom>
          <a:noFill/>
          <a:ln w="9525">
            <a:noFill/>
            <a:miter lim="800000"/>
            <a:headEnd/>
            <a:tailEnd/>
          </a:ln>
        </p:spPr>
        <p:txBody>
          <a:bodyPr lIns="90488" tIns="44450" rIns="90488" bIns="44450" anchor="b"/>
          <a:lstStyle/>
          <a:p>
            <a:pPr algn="ctr" eaLnBrk="0" hangingPunct="0"/>
            <a:r>
              <a:rPr lang="en-US" sz="4000" dirty="0">
                <a:solidFill>
                  <a:srgbClr val="0000CC"/>
                </a:solidFill>
              </a:rPr>
              <a:t>Check Point …</a:t>
            </a:r>
          </a:p>
        </p:txBody>
      </p:sp>
      <p:sp>
        <p:nvSpPr>
          <p:cNvPr id="3078" name="Text Box 6"/>
          <p:cNvSpPr txBox="1">
            <a:spLocks noChangeArrowheads="1"/>
          </p:cNvSpPr>
          <p:nvPr/>
        </p:nvSpPr>
        <p:spPr bwMode="auto">
          <a:xfrm>
            <a:off x="1981201" y="3962401"/>
            <a:ext cx="2581275" cy="701675"/>
          </a:xfrm>
          <a:prstGeom prst="rect">
            <a:avLst/>
          </a:prstGeom>
          <a:noFill/>
          <a:ln w="9525">
            <a:noFill/>
            <a:miter lim="800000"/>
            <a:headEnd/>
            <a:tailEnd/>
          </a:ln>
        </p:spPr>
        <p:txBody>
          <a:bodyPr wrap="none">
            <a:spAutoFit/>
          </a:bodyPr>
          <a:lstStyle/>
          <a:p>
            <a:pPr algn="ctr"/>
            <a:r>
              <a:rPr lang="en-US" sz="2000"/>
              <a:t>Fixed Order Qty</a:t>
            </a:r>
          </a:p>
          <a:p>
            <a:pPr algn="ctr"/>
            <a:r>
              <a:rPr lang="en-US" sz="2000"/>
              <a:t>(</a:t>
            </a:r>
            <a:r>
              <a:rPr lang="en-US" sz="2000">
                <a:solidFill>
                  <a:srgbClr val="A50021"/>
                </a:solidFill>
              </a:rPr>
              <a:t>continuous review</a:t>
            </a:r>
            <a:r>
              <a:rPr lang="en-US" sz="2000"/>
              <a:t>)</a:t>
            </a:r>
          </a:p>
        </p:txBody>
      </p:sp>
      <p:sp>
        <p:nvSpPr>
          <p:cNvPr id="3079" name="Text Box 7"/>
          <p:cNvSpPr txBox="1">
            <a:spLocks noChangeArrowheads="1"/>
          </p:cNvSpPr>
          <p:nvPr/>
        </p:nvSpPr>
        <p:spPr bwMode="auto">
          <a:xfrm>
            <a:off x="5638800" y="3962401"/>
            <a:ext cx="2370138" cy="701675"/>
          </a:xfrm>
          <a:prstGeom prst="rect">
            <a:avLst/>
          </a:prstGeom>
          <a:noFill/>
          <a:ln w="9525">
            <a:noFill/>
            <a:miter lim="800000"/>
            <a:headEnd/>
            <a:tailEnd/>
          </a:ln>
        </p:spPr>
        <p:txBody>
          <a:bodyPr wrap="none">
            <a:spAutoFit/>
          </a:bodyPr>
          <a:lstStyle/>
          <a:p>
            <a:pPr algn="ctr"/>
            <a:r>
              <a:rPr lang="en-US" sz="2000"/>
              <a:t>Fixed Time Period</a:t>
            </a:r>
          </a:p>
          <a:p>
            <a:pPr algn="ctr"/>
            <a:r>
              <a:rPr lang="en-US" sz="2000"/>
              <a:t>(</a:t>
            </a:r>
            <a:r>
              <a:rPr lang="en-US" sz="2000">
                <a:solidFill>
                  <a:srgbClr val="A50021"/>
                </a:solidFill>
              </a:rPr>
              <a:t>periodic review</a:t>
            </a:r>
            <a:r>
              <a:rPr lang="en-US" sz="2000"/>
              <a:t>)</a:t>
            </a:r>
          </a:p>
        </p:txBody>
      </p:sp>
      <p:grpSp>
        <p:nvGrpSpPr>
          <p:cNvPr id="3080" name="Group 8"/>
          <p:cNvGrpSpPr>
            <a:grpSpLocks/>
          </p:cNvGrpSpPr>
          <p:nvPr/>
        </p:nvGrpSpPr>
        <p:grpSpPr bwMode="auto">
          <a:xfrm>
            <a:off x="1524000" y="4572000"/>
            <a:ext cx="2590800" cy="914400"/>
            <a:chOff x="14" y="2410"/>
            <a:chExt cx="1632" cy="576"/>
          </a:xfrm>
        </p:grpSpPr>
        <p:sp>
          <p:nvSpPr>
            <p:cNvPr id="3103" name="Line 9"/>
            <p:cNvSpPr>
              <a:spLocks noChangeShapeType="1"/>
            </p:cNvSpPr>
            <p:nvPr/>
          </p:nvSpPr>
          <p:spPr bwMode="auto">
            <a:xfrm>
              <a:off x="1036" y="2410"/>
              <a:ext cx="0" cy="288"/>
            </a:xfrm>
            <a:prstGeom prst="line">
              <a:avLst/>
            </a:prstGeom>
            <a:noFill/>
            <a:ln w="28575">
              <a:solidFill>
                <a:srgbClr val="FF0000"/>
              </a:solidFill>
              <a:round/>
              <a:headEnd/>
              <a:tailEnd/>
            </a:ln>
          </p:spPr>
          <p:txBody>
            <a:bodyPr/>
            <a:lstStyle/>
            <a:p>
              <a:endParaRPr lang="en-US"/>
            </a:p>
          </p:txBody>
        </p:sp>
        <p:sp>
          <p:nvSpPr>
            <p:cNvPr id="3104" name="Line 10"/>
            <p:cNvSpPr>
              <a:spLocks noChangeShapeType="1"/>
            </p:cNvSpPr>
            <p:nvPr/>
          </p:nvSpPr>
          <p:spPr bwMode="auto">
            <a:xfrm flipV="1">
              <a:off x="14" y="2688"/>
              <a:ext cx="1632" cy="20"/>
            </a:xfrm>
            <a:prstGeom prst="line">
              <a:avLst/>
            </a:prstGeom>
            <a:noFill/>
            <a:ln w="28575">
              <a:solidFill>
                <a:srgbClr val="FF0000"/>
              </a:solidFill>
              <a:round/>
              <a:headEnd/>
              <a:tailEnd/>
            </a:ln>
          </p:spPr>
          <p:txBody>
            <a:bodyPr/>
            <a:lstStyle/>
            <a:p>
              <a:endParaRPr lang="en-US"/>
            </a:p>
          </p:txBody>
        </p:sp>
        <p:sp>
          <p:nvSpPr>
            <p:cNvPr id="3105" name="Line 11"/>
            <p:cNvSpPr>
              <a:spLocks noChangeShapeType="1"/>
            </p:cNvSpPr>
            <p:nvPr/>
          </p:nvSpPr>
          <p:spPr bwMode="auto">
            <a:xfrm>
              <a:off x="14" y="2698"/>
              <a:ext cx="0" cy="288"/>
            </a:xfrm>
            <a:prstGeom prst="line">
              <a:avLst/>
            </a:prstGeom>
            <a:noFill/>
            <a:ln w="28575">
              <a:solidFill>
                <a:srgbClr val="FF0000"/>
              </a:solidFill>
              <a:round/>
              <a:headEnd/>
              <a:tailEnd type="triangle" w="med" len="med"/>
            </a:ln>
          </p:spPr>
          <p:txBody>
            <a:bodyPr/>
            <a:lstStyle/>
            <a:p>
              <a:endParaRPr lang="en-US"/>
            </a:p>
          </p:txBody>
        </p:sp>
        <p:sp>
          <p:nvSpPr>
            <p:cNvPr id="3106" name="Line 12"/>
            <p:cNvSpPr>
              <a:spLocks noChangeShapeType="1"/>
            </p:cNvSpPr>
            <p:nvPr/>
          </p:nvSpPr>
          <p:spPr bwMode="auto">
            <a:xfrm>
              <a:off x="1646" y="2698"/>
              <a:ext cx="0" cy="288"/>
            </a:xfrm>
            <a:prstGeom prst="line">
              <a:avLst/>
            </a:prstGeom>
            <a:noFill/>
            <a:ln w="28575">
              <a:solidFill>
                <a:srgbClr val="FF0000"/>
              </a:solidFill>
              <a:round/>
              <a:headEnd/>
              <a:tailEnd type="triangle" w="med" len="med"/>
            </a:ln>
          </p:spPr>
          <p:txBody>
            <a:bodyPr/>
            <a:lstStyle/>
            <a:p>
              <a:endParaRPr lang="en-US"/>
            </a:p>
          </p:txBody>
        </p:sp>
      </p:grpSp>
      <p:sp>
        <p:nvSpPr>
          <p:cNvPr id="3081" name="Text Box 13"/>
          <p:cNvSpPr txBox="1">
            <a:spLocks noChangeArrowheads="1"/>
          </p:cNvSpPr>
          <p:nvPr/>
        </p:nvSpPr>
        <p:spPr bwMode="auto">
          <a:xfrm>
            <a:off x="1143000" y="5486400"/>
            <a:ext cx="747713" cy="396875"/>
          </a:xfrm>
          <a:prstGeom prst="rect">
            <a:avLst/>
          </a:prstGeom>
          <a:noFill/>
          <a:ln w="9525">
            <a:noFill/>
            <a:miter lim="800000"/>
            <a:headEnd/>
            <a:tailEnd/>
          </a:ln>
        </p:spPr>
        <p:txBody>
          <a:bodyPr wrap="none">
            <a:spAutoFit/>
          </a:bodyPr>
          <a:lstStyle/>
          <a:p>
            <a:r>
              <a:rPr lang="en-US" sz="2000" dirty="0">
                <a:solidFill>
                  <a:srgbClr val="CC0099"/>
                </a:solidFill>
              </a:rPr>
              <a:t>EOQ</a:t>
            </a:r>
          </a:p>
        </p:txBody>
      </p:sp>
      <p:sp>
        <p:nvSpPr>
          <p:cNvPr id="3082" name="Text Box 14"/>
          <p:cNvSpPr txBox="1">
            <a:spLocks noChangeArrowheads="1"/>
          </p:cNvSpPr>
          <p:nvPr/>
        </p:nvSpPr>
        <p:spPr bwMode="auto">
          <a:xfrm>
            <a:off x="3248078" y="5410200"/>
            <a:ext cx="1762022" cy="707886"/>
          </a:xfrm>
          <a:prstGeom prst="rect">
            <a:avLst/>
          </a:prstGeom>
          <a:noFill/>
          <a:ln w="9525">
            <a:noFill/>
            <a:miter lim="800000"/>
            <a:headEnd/>
            <a:tailEnd/>
          </a:ln>
        </p:spPr>
        <p:txBody>
          <a:bodyPr wrap="none">
            <a:spAutoFit/>
          </a:bodyPr>
          <a:lstStyle/>
          <a:p>
            <a:pPr algn="ctr"/>
            <a:r>
              <a:rPr lang="en-US" sz="2000" dirty="0">
                <a:solidFill>
                  <a:srgbClr val="CC0099"/>
                </a:solidFill>
              </a:rPr>
              <a:t>(Q, R) Model </a:t>
            </a:r>
          </a:p>
          <a:p>
            <a:pPr algn="ctr"/>
            <a:r>
              <a:rPr lang="en-US" sz="2000" dirty="0">
                <a:solidFill>
                  <a:srgbClr val="CC0099"/>
                </a:solidFill>
              </a:rPr>
              <a:t>EOQ w/ SS</a:t>
            </a:r>
          </a:p>
        </p:txBody>
      </p:sp>
      <p:grpSp>
        <p:nvGrpSpPr>
          <p:cNvPr id="3083" name="Group 15"/>
          <p:cNvGrpSpPr>
            <a:grpSpLocks/>
          </p:cNvGrpSpPr>
          <p:nvPr/>
        </p:nvGrpSpPr>
        <p:grpSpPr bwMode="auto">
          <a:xfrm>
            <a:off x="4267201" y="1792933"/>
            <a:ext cx="3048000" cy="533400"/>
            <a:chOff x="1632" y="960"/>
            <a:chExt cx="1920" cy="336"/>
          </a:xfrm>
        </p:grpSpPr>
        <p:sp>
          <p:nvSpPr>
            <p:cNvPr id="3101" name="Oval 16"/>
            <p:cNvSpPr>
              <a:spLocks noChangeArrowheads="1"/>
            </p:cNvSpPr>
            <p:nvPr/>
          </p:nvSpPr>
          <p:spPr bwMode="auto">
            <a:xfrm>
              <a:off x="1632" y="960"/>
              <a:ext cx="1920" cy="336"/>
            </a:xfrm>
            <a:prstGeom prst="ellipse">
              <a:avLst/>
            </a:prstGeom>
            <a:solidFill>
              <a:srgbClr val="FFCC99"/>
            </a:solidFill>
            <a:ln w="9525">
              <a:solidFill>
                <a:schemeClr val="tx1"/>
              </a:solidFill>
              <a:round/>
              <a:headEnd/>
              <a:tailEnd/>
            </a:ln>
          </p:spPr>
          <p:txBody>
            <a:bodyPr wrap="none" anchor="ctr"/>
            <a:lstStyle/>
            <a:p>
              <a:endParaRPr lang="en-US"/>
            </a:p>
          </p:txBody>
        </p:sp>
        <p:sp>
          <p:nvSpPr>
            <p:cNvPr id="3102" name="Text Box 17"/>
            <p:cNvSpPr txBox="1">
              <a:spLocks noChangeArrowheads="1"/>
            </p:cNvSpPr>
            <p:nvPr/>
          </p:nvSpPr>
          <p:spPr bwMode="auto">
            <a:xfrm>
              <a:off x="1920" y="998"/>
              <a:ext cx="1431" cy="250"/>
            </a:xfrm>
            <a:prstGeom prst="rect">
              <a:avLst/>
            </a:prstGeom>
            <a:noFill/>
            <a:ln w="9525">
              <a:noFill/>
              <a:miter lim="800000"/>
              <a:headEnd/>
              <a:tailEnd/>
            </a:ln>
          </p:spPr>
          <p:txBody>
            <a:bodyPr wrap="none">
              <a:spAutoFit/>
            </a:bodyPr>
            <a:lstStyle/>
            <a:p>
              <a:r>
                <a:rPr lang="en-US" sz="2000"/>
                <a:t>Inventory Models</a:t>
              </a:r>
            </a:p>
          </p:txBody>
        </p:sp>
      </p:grpSp>
      <p:sp>
        <p:nvSpPr>
          <p:cNvPr id="3084" name="Line 18"/>
          <p:cNvSpPr>
            <a:spLocks noChangeShapeType="1"/>
          </p:cNvSpPr>
          <p:nvPr/>
        </p:nvSpPr>
        <p:spPr bwMode="auto">
          <a:xfrm flipH="1">
            <a:off x="3124200" y="3276600"/>
            <a:ext cx="1219200" cy="609600"/>
          </a:xfrm>
          <a:prstGeom prst="line">
            <a:avLst/>
          </a:prstGeom>
          <a:noFill/>
          <a:ln w="38100">
            <a:solidFill>
              <a:srgbClr val="0000CC"/>
            </a:solidFill>
            <a:round/>
            <a:headEnd/>
            <a:tailEnd type="triangle" w="med" len="med"/>
          </a:ln>
        </p:spPr>
        <p:txBody>
          <a:bodyPr/>
          <a:lstStyle/>
          <a:p>
            <a:endParaRPr lang="en-US"/>
          </a:p>
        </p:txBody>
      </p:sp>
      <p:sp>
        <p:nvSpPr>
          <p:cNvPr id="3085" name="Text Box 19"/>
          <p:cNvSpPr txBox="1">
            <a:spLocks noChangeArrowheads="1"/>
          </p:cNvSpPr>
          <p:nvPr/>
        </p:nvSpPr>
        <p:spPr bwMode="auto">
          <a:xfrm>
            <a:off x="8458201" y="3276601"/>
            <a:ext cx="2015295" cy="461665"/>
          </a:xfrm>
          <a:prstGeom prst="rect">
            <a:avLst/>
          </a:prstGeom>
          <a:noFill/>
          <a:ln w="9525">
            <a:noFill/>
            <a:miter lim="800000"/>
            <a:headEnd/>
            <a:tailEnd/>
          </a:ln>
        </p:spPr>
        <p:txBody>
          <a:bodyPr wrap="none">
            <a:spAutoFit/>
          </a:bodyPr>
          <a:lstStyle/>
          <a:p>
            <a:r>
              <a:rPr lang="en-US" dirty="0">
                <a:solidFill>
                  <a:srgbClr val="CC0099"/>
                </a:solidFill>
              </a:rPr>
              <a:t>Newsvendor</a:t>
            </a:r>
          </a:p>
        </p:txBody>
      </p:sp>
      <p:sp>
        <p:nvSpPr>
          <p:cNvPr id="3086" name="Line 20"/>
          <p:cNvSpPr>
            <a:spLocks noChangeShapeType="1"/>
          </p:cNvSpPr>
          <p:nvPr/>
        </p:nvSpPr>
        <p:spPr bwMode="auto">
          <a:xfrm>
            <a:off x="4343400" y="3276600"/>
            <a:ext cx="2057400" cy="609600"/>
          </a:xfrm>
          <a:prstGeom prst="line">
            <a:avLst/>
          </a:prstGeom>
          <a:noFill/>
          <a:ln w="38100">
            <a:solidFill>
              <a:srgbClr val="0000CC"/>
            </a:solidFill>
            <a:round/>
            <a:headEnd/>
            <a:tailEnd type="triangle" w="med" len="med"/>
          </a:ln>
        </p:spPr>
        <p:txBody>
          <a:bodyPr/>
          <a:lstStyle/>
          <a:p>
            <a:endParaRPr lang="en-US"/>
          </a:p>
        </p:txBody>
      </p:sp>
      <p:sp>
        <p:nvSpPr>
          <p:cNvPr id="3087" name="Text Box 21"/>
          <p:cNvSpPr txBox="1">
            <a:spLocks noChangeArrowheads="1"/>
          </p:cNvSpPr>
          <p:nvPr/>
        </p:nvSpPr>
        <p:spPr bwMode="auto">
          <a:xfrm>
            <a:off x="5430836" y="6019800"/>
            <a:ext cx="2265364" cy="646331"/>
          </a:xfrm>
          <a:prstGeom prst="rect">
            <a:avLst/>
          </a:prstGeom>
          <a:solidFill>
            <a:srgbClr val="FFFF00"/>
          </a:solidFill>
          <a:ln w="9525">
            <a:noFill/>
            <a:miter lim="800000"/>
            <a:headEnd/>
            <a:tailEnd/>
          </a:ln>
        </p:spPr>
        <p:txBody>
          <a:bodyPr wrap="none">
            <a:spAutoFit/>
          </a:bodyPr>
          <a:lstStyle/>
          <a:p>
            <a:pPr>
              <a:buFontTx/>
              <a:buChar char="•"/>
            </a:pPr>
            <a:r>
              <a:rPr lang="en-US" sz="1800" dirty="0"/>
              <a:t>  Random demand</a:t>
            </a:r>
          </a:p>
          <a:p>
            <a:pPr>
              <a:buFontTx/>
              <a:buChar char="•"/>
            </a:pPr>
            <a:r>
              <a:rPr lang="en-US" sz="1800" dirty="0"/>
              <a:t>  No fixed cost</a:t>
            </a:r>
          </a:p>
        </p:txBody>
      </p:sp>
      <p:sp>
        <p:nvSpPr>
          <p:cNvPr id="3088" name="Text Box 22"/>
          <p:cNvSpPr txBox="1">
            <a:spLocks noChangeArrowheads="1"/>
          </p:cNvSpPr>
          <p:nvPr/>
        </p:nvSpPr>
        <p:spPr bwMode="auto">
          <a:xfrm>
            <a:off x="7939746" y="6087433"/>
            <a:ext cx="2470548" cy="646331"/>
          </a:xfrm>
          <a:prstGeom prst="rect">
            <a:avLst/>
          </a:prstGeom>
          <a:solidFill>
            <a:srgbClr val="FFFF00"/>
          </a:solidFill>
          <a:ln w="9525">
            <a:noFill/>
            <a:miter lim="800000"/>
            <a:headEnd/>
            <a:tailEnd/>
          </a:ln>
        </p:spPr>
        <p:txBody>
          <a:bodyPr wrap="none">
            <a:spAutoFit/>
          </a:bodyPr>
          <a:lstStyle/>
          <a:p>
            <a:pPr>
              <a:buFontTx/>
              <a:buChar char="•"/>
            </a:pPr>
            <a:r>
              <a:rPr lang="en-US" sz="1800" dirty="0"/>
              <a:t>  Random demand </a:t>
            </a:r>
          </a:p>
          <a:p>
            <a:pPr>
              <a:buFontTx/>
              <a:buChar char="•"/>
            </a:pPr>
            <a:r>
              <a:rPr lang="en-US" sz="1800" dirty="0"/>
              <a:t>  Fixed cost to order</a:t>
            </a:r>
          </a:p>
        </p:txBody>
      </p:sp>
      <p:sp>
        <p:nvSpPr>
          <p:cNvPr id="3089" name="Text Box 23"/>
          <p:cNvSpPr txBox="1">
            <a:spLocks noChangeArrowheads="1"/>
          </p:cNvSpPr>
          <p:nvPr/>
        </p:nvSpPr>
        <p:spPr bwMode="auto">
          <a:xfrm>
            <a:off x="276526" y="6056776"/>
            <a:ext cx="2470548" cy="646331"/>
          </a:xfrm>
          <a:prstGeom prst="rect">
            <a:avLst/>
          </a:prstGeom>
          <a:solidFill>
            <a:srgbClr val="66FFFF"/>
          </a:solidFill>
          <a:ln w="9525">
            <a:noFill/>
            <a:miter lim="800000"/>
            <a:headEnd/>
            <a:tailEnd/>
          </a:ln>
        </p:spPr>
        <p:txBody>
          <a:bodyPr wrap="none">
            <a:spAutoFit/>
          </a:bodyPr>
          <a:lstStyle/>
          <a:p>
            <a:pPr>
              <a:buFontTx/>
              <a:buChar char="•"/>
            </a:pPr>
            <a:r>
              <a:rPr lang="en-US" sz="1800" dirty="0"/>
              <a:t>  Fixed demand</a:t>
            </a:r>
          </a:p>
          <a:p>
            <a:pPr>
              <a:buFontTx/>
              <a:buChar char="•"/>
            </a:pPr>
            <a:r>
              <a:rPr lang="en-US" sz="1800" dirty="0"/>
              <a:t>  Fixed cost to order</a:t>
            </a:r>
          </a:p>
        </p:txBody>
      </p:sp>
      <p:sp>
        <p:nvSpPr>
          <p:cNvPr id="3090" name="Text Box 24"/>
          <p:cNvSpPr txBox="1">
            <a:spLocks noChangeArrowheads="1"/>
          </p:cNvSpPr>
          <p:nvPr/>
        </p:nvSpPr>
        <p:spPr bwMode="auto">
          <a:xfrm>
            <a:off x="2859297" y="6056777"/>
            <a:ext cx="2470548" cy="646331"/>
          </a:xfrm>
          <a:prstGeom prst="rect">
            <a:avLst/>
          </a:prstGeom>
          <a:solidFill>
            <a:srgbClr val="66FFFF"/>
          </a:solidFill>
          <a:ln w="9525">
            <a:noFill/>
            <a:miter lim="800000"/>
            <a:headEnd/>
            <a:tailEnd/>
          </a:ln>
        </p:spPr>
        <p:txBody>
          <a:bodyPr wrap="none">
            <a:spAutoFit/>
          </a:bodyPr>
          <a:lstStyle/>
          <a:p>
            <a:pPr>
              <a:buFontTx/>
              <a:buChar char="•"/>
            </a:pPr>
            <a:r>
              <a:rPr lang="en-US" sz="1800" dirty="0"/>
              <a:t>  Random demand</a:t>
            </a:r>
          </a:p>
          <a:p>
            <a:pPr>
              <a:buFontTx/>
              <a:buChar char="•"/>
            </a:pPr>
            <a:r>
              <a:rPr lang="en-US" sz="1800" dirty="0"/>
              <a:t>  Fixed cost to order</a:t>
            </a:r>
          </a:p>
        </p:txBody>
      </p:sp>
      <p:sp>
        <p:nvSpPr>
          <p:cNvPr id="3091" name="Text Box 25"/>
          <p:cNvSpPr txBox="1">
            <a:spLocks noChangeArrowheads="1"/>
          </p:cNvSpPr>
          <p:nvPr/>
        </p:nvSpPr>
        <p:spPr bwMode="auto">
          <a:xfrm>
            <a:off x="8686801" y="3810000"/>
            <a:ext cx="2265364" cy="646331"/>
          </a:xfrm>
          <a:prstGeom prst="rect">
            <a:avLst/>
          </a:prstGeom>
          <a:solidFill>
            <a:srgbClr val="FFCC66"/>
          </a:solidFill>
          <a:ln w="9525">
            <a:noFill/>
            <a:miter lim="800000"/>
            <a:headEnd/>
            <a:tailEnd/>
          </a:ln>
        </p:spPr>
        <p:txBody>
          <a:bodyPr wrap="none">
            <a:spAutoFit/>
          </a:bodyPr>
          <a:lstStyle/>
          <a:p>
            <a:pPr>
              <a:buFontTx/>
              <a:buChar char="•"/>
            </a:pPr>
            <a:r>
              <a:rPr lang="en-US" sz="1800" dirty="0"/>
              <a:t>  “Fashion” type</a:t>
            </a:r>
          </a:p>
          <a:p>
            <a:pPr>
              <a:buFontTx/>
              <a:buChar char="•"/>
            </a:pPr>
            <a:r>
              <a:rPr lang="en-US" sz="1800" dirty="0"/>
              <a:t>  Random demand</a:t>
            </a:r>
          </a:p>
        </p:txBody>
      </p:sp>
      <p:sp>
        <p:nvSpPr>
          <p:cNvPr id="3092" name="Line 26"/>
          <p:cNvSpPr>
            <a:spLocks noChangeShapeType="1"/>
          </p:cNvSpPr>
          <p:nvPr/>
        </p:nvSpPr>
        <p:spPr bwMode="auto">
          <a:xfrm flipH="1">
            <a:off x="4114800" y="2378074"/>
            <a:ext cx="1600200" cy="365126"/>
          </a:xfrm>
          <a:prstGeom prst="line">
            <a:avLst/>
          </a:prstGeom>
          <a:noFill/>
          <a:ln w="38100">
            <a:solidFill>
              <a:srgbClr val="0000CC"/>
            </a:solidFill>
            <a:round/>
            <a:headEnd/>
            <a:tailEnd type="triangle" w="med" len="med"/>
          </a:ln>
        </p:spPr>
        <p:txBody>
          <a:bodyPr/>
          <a:lstStyle/>
          <a:p>
            <a:endParaRPr lang="en-US"/>
          </a:p>
        </p:txBody>
      </p:sp>
      <p:sp>
        <p:nvSpPr>
          <p:cNvPr id="3093" name="Line 27"/>
          <p:cNvSpPr>
            <a:spLocks noChangeShapeType="1"/>
          </p:cNvSpPr>
          <p:nvPr/>
        </p:nvSpPr>
        <p:spPr bwMode="auto">
          <a:xfrm>
            <a:off x="5715000" y="2378074"/>
            <a:ext cx="3733800" cy="441326"/>
          </a:xfrm>
          <a:prstGeom prst="line">
            <a:avLst/>
          </a:prstGeom>
          <a:noFill/>
          <a:ln w="38100">
            <a:solidFill>
              <a:srgbClr val="0000CC"/>
            </a:solidFill>
            <a:round/>
            <a:headEnd/>
            <a:tailEnd type="triangle" w="med" len="med"/>
          </a:ln>
        </p:spPr>
        <p:txBody>
          <a:bodyPr/>
          <a:lstStyle/>
          <a:p>
            <a:endParaRPr lang="en-US"/>
          </a:p>
        </p:txBody>
      </p:sp>
      <p:sp>
        <p:nvSpPr>
          <p:cNvPr id="3094" name="Text Box 28"/>
          <p:cNvSpPr txBox="1">
            <a:spLocks noChangeArrowheads="1"/>
          </p:cNvSpPr>
          <p:nvPr/>
        </p:nvSpPr>
        <p:spPr bwMode="auto">
          <a:xfrm>
            <a:off x="3087688" y="2803526"/>
            <a:ext cx="2246312" cy="396875"/>
          </a:xfrm>
          <a:prstGeom prst="rect">
            <a:avLst/>
          </a:prstGeom>
          <a:noFill/>
          <a:ln w="9525">
            <a:noFill/>
            <a:miter lim="800000"/>
            <a:headEnd/>
            <a:tailEnd/>
          </a:ln>
        </p:spPr>
        <p:txBody>
          <a:bodyPr wrap="none">
            <a:spAutoFit/>
          </a:bodyPr>
          <a:lstStyle/>
          <a:p>
            <a:r>
              <a:rPr lang="en-US" sz="2000">
                <a:solidFill>
                  <a:srgbClr val="006600"/>
                </a:solidFill>
              </a:rPr>
              <a:t>Repeat Purchase</a:t>
            </a:r>
          </a:p>
        </p:txBody>
      </p:sp>
      <p:sp>
        <p:nvSpPr>
          <p:cNvPr id="3095" name="Text Box 29"/>
          <p:cNvSpPr txBox="1">
            <a:spLocks noChangeArrowheads="1"/>
          </p:cNvSpPr>
          <p:nvPr/>
        </p:nvSpPr>
        <p:spPr bwMode="auto">
          <a:xfrm>
            <a:off x="8912226" y="2819401"/>
            <a:ext cx="1298575" cy="396875"/>
          </a:xfrm>
          <a:prstGeom prst="rect">
            <a:avLst/>
          </a:prstGeom>
          <a:noFill/>
          <a:ln w="9525">
            <a:noFill/>
            <a:miter lim="800000"/>
            <a:headEnd/>
            <a:tailEnd/>
          </a:ln>
        </p:spPr>
        <p:txBody>
          <a:bodyPr wrap="none">
            <a:spAutoFit/>
          </a:bodyPr>
          <a:lstStyle/>
          <a:p>
            <a:r>
              <a:rPr lang="en-US" sz="2000">
                <a:solidFill>
                  <a:srgbClr val="006600"/>
                </a:solidFill>
              </a:rPr>
              <a:t>One-shot</a:t>
            </a:r>
          </a:p>
        </p:txBody>
      </p:sp>
      <p:grpSp>
        <p:nvGrpSpPr>
          <p:cNvPr id="3096" name="Group 30"/>
          <p:cNvGrpSpPr>
            <a:grpSpLocks/>
          </p:cNvGrpSpPr>
          <p:nvPr/>
        </p:nvGrpSpPr>
        <p:grpSpPr bwMode="auto">
          <a:xfrm>
            <a:off x="5867400" y="4556125"/>
            <a:ext cx="3044826" cy="914400"/>
            <a:chOff x="350" y="2410"/>
            <a:chExt cx="1296" cy="576"/>
          </a:xfrm>
        </p:grpSpPr>
        <p:sp>
          <p:nvSpPr>
            <p:cNvPr id="3097" name="Line 31"/>
            <p:cNvSpPr>
              <a:spLocks noChangeShapeType="1"/>
            </p:cNvSpPr>
            <p:nvPr/>
          </p:nvSpPr>
          <p:spPr bwMode="auto">
            <a:xfrm>
              <a:off x="869" y="2410"/>
              <a:ext cx="0" cy="288"/>
            </a:xfrm>
            <a:prstGeom prst="line">
              <a:avLst/>
            </a:prstGeom>
            <a:noFill/>
            <a:ln w="28575">
              <a:solidFill>
                <a:srgbClr val="FF0000"/>
              </a:solidFill>
              <a:round/>
              <a:headEnd/>
              <a:tailEnd/>
            </a:ln>
          </p:spPr>
          <p:txBody>
            <a:bodyPr/>
            <a:lstStyle/>
            <a:p>
              <a:endParaRPr lang="en-US"/>
            </a:p>
          </p:txBody>
        </p:sp>
        <p:sp>
          <p:nvSpPr>
            <p:cNvPr id="3098" name="Line 32"/>
            <p:cNvSpPr>
              <a:spLocks noChangeShapeType="1"/>
            </p:cNvSpPr>
            <p:nvPr/>
          </p:nvSpPr>
          <p:spPr bwMode="auto">
            <a:xfrm flipV="1">
              <a:off x="350" y="2688"/>
              <a:ext cx="1296" cy="0"/>
            </a:xfrm>
            <a:prstGeom prst="line">
              <a:avLst/>
            </a:prstGeom>
            <a:noFill/>
            <a:ln w="28575">
              <a:solidFill>
                <a:srgbClr val="FF0000"/>
              </a:solidFill>
              <a:round/>
              <a:headEnd/>
              <a:tailEnd/>
            </a:ln>
          </p:spPr>
          <p:txBody>
            <a:bodyPr/>
            <a:lstStyle/>
            <a:p>
              <a:endParaRPr lang="en-US"/>
            </a:p>
          </p:txBody>
        </p:sp>
        <p:sp>
          <p:nvSpPr>
            <p:cNvPr id="3099" name="Line 33"/>
            <p:cNvSpPr>
              <a:spLocks noChangeShapeType="1"/>
            </p:cNvSpPr>
            <p:nvPr/>
          </p:nvSpPr>
          <p:spPr bwMode="auto">
            <a:xfrm>
              <a:off x="350" y="2698"/>
              <a:ext cx="0" cy="288"/>
            </a:xfrm>
            <a:prstGeom prst="line">
              <a:avLst/>
            </a:prstGeom>
            <a:noFill/>
            <a:ln w="28575">
              <a:solidFill>
                <a:srgbClr val="FF0000"/>
              </a:solidFill>
              <a:round/>
              <a:headEnd/>
              <a:tailEnd type="triangle" w="med" len="med"/>
            </a:ln>
          </p:spPr>
          <p:txBody>
            <a:bodyPr/>
            <a:lstStyle/>
            <a:p>
              <a:endParaRPr lang="en-US"/>
            </a:p>
          </p:txBody>
        </p:sp>
        <p:sp>
          <p:nvSpPr>
            <p:cNvPr id="3100" name="Line 34"/>
            <p:cNvSpPr>
              <a:spLocks noChangeShapeType="1"/>
            </p:cNvSpPr>
            <p:nvPr/>
          </p:nvSpPr>
          <p:spPr bwMode="auto">
            <a:xfrm>
              <a:off x="1646" y="2698"/>
              <a:ext cx="0" cy="288"/>
            </a:xfrm>
            <a:prstGeom prst="line">
              <a:avLst/>
            </a:prstGeom>
            <a:noFill/>
            <a:ln w="28575">
              <a:solidFill>
                <a:srgbClr val="FF0000"/>
              </a:solidFill>
              <a:round/>
              <a:headEnd/>
              <a:tailEnd type="triangle" w="med" len="med"/>
            </a:ln>
          </p:spPr>
          <p:txBody>
            <a:bodyPr/>
            <a:lstStyle/>
            <a:p>
              <a:endParaRPr lang="en-US"/>
            </a:p>
          </p:txBody>
        </p:sp>
      </p:grpSp>
      <p:graphicFrame>
        <p:nvGraphicFramePr>
          <p:cNvPr id="34" name="Object 35">
            <a:hlinkClick r:id="" action="ppaction://ole?verb=0"/>
          </p:cNvPr>
          <p:cNvGraphicFramePr>
            <a:graphicFrameLocks/>
          </p:cNvGraphicFramePr>
          <p:nvPr>
            <p:extLst>
              <p:ext uri="{D42A27DB-BD31-4B8C-83A1-F6EECF244321}">
                <p14:modId xmlns:p14="http://schemas.microsoft.com/office/powerpoint/2010/main" val="3176030992"/>
              </p:ext>
            </p:extLst>
          </p:nvPr>
        </p:nvGraphicFramePr>
        <p:xfrm>
          <a:off x="10419259" y="2356643"/>
          <a:ext cx="457200" cy="773114"/>
        </p:xfrm>
        <a:graphic>
          <a:graphicData uri="http://schemas.openxmlformats.org/presentationml/2006/ole">
            <mc:AlternateContent xmlns:mc="http://schemas.openxmlformats.org/markup-compatibility/2006">
              <mc:Choice xmlns:v="urn:schemas-microsoft-com:vml" Requires="v">
                <p:oleObj spid="_x0000_s191626" name="Clip" r:id="rId3" imgW="528480" imgH="772920" progId="">
                  <p:embed/>
                </p:oleObj>
              </mc:Choice>
              <mc:Fallback>
                <p:oleObj name="Clip" r:id="rId3" imgW="528480" imgH="772920" progId="">
                  <p:embed/>
                  <p:pic>
                    <p:nvPicPr>
                      <p:cNvPr id="34" name="Object 35">
                        <a:hlinkClick r:id="" action="ppaction://ole?verb=0"/>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19259" y="2356643"/>
                        <a:ext cx="457200" cy="773114"/>
                      </a:xfrm>
                      <a:prstGeom prst="rect">
                        <a:avLst/>
                      </a:prstGeom>
                      <a:noFill/>
                      <a:ln>
                        <a:noFill/>
                      </a:ln>
                      <a:effectLst/>
                      <a:extLst/>
                    </p:spPr>
                  </p:pic>
                </p:oleObj>
              </mc:Fallback>
            </mc:AlternateContent>
          </a:graphicData>
        </a:graphic>
      </p:graphicFrame>
      <p:grpSp>
        <p:nvGrpSpPr>
          <p:cNvPr id="36" name="Group 26"/>
          <p:cNvGrpSpPr>
            <a:grpSpLocks/>
          </p:cNvGrpSpPr>
          <p:nvPr/>
        </p:nvGrpSpPr>
        <p:grpSpPr bwMode="auto">
          <a:xfrm>
            <a:off x="9465848" y="5486400"/>
            <a:ext cx="381000" cy="533400"/>
            <a:chOff x="384" y="1296"/>
            <a:chExt cx="240" cy="336"/>
          </a:xfrm>
        </p:grpSpPr>
        <p:sp>
          <p:nvSpPr>
            <p:cNvPr id="37" name="Line 27"/>
            <p:cNvSpPr>
              <a:spLocks noChangeShapeType="1"/>
            </p:cNvSpPr>
            <p:nvPr/>
          </p:nvSpPr>
          <p:spPr bwMode="auto">
            <a:xfrm>
              <a:off x="432" y="1344"/>
              <a:ext cx="144" cy="240"/>
            </a:xfrm>
            <a:prstGeom prst="line">
              <a:avLst/>
            </a:prstGeom>
            <a:noFill/>
            <a:ln w="28575">
              <a:solidFill>
                <a:srgbClr val="FF0000"/>
              </a:solidFill>
              <a:round/>
              <a:headEnd/>
              <a:tailEnd/>
            </a:ln>
          </p:spPr>
          <p:txBody>
            <a:bodyPr/>
            <a:lstStyle/>
            <a:p>
              <a:endParaRPr lang="en-US"/>
            </a:p>
          </p:txBody>
        </p:sp>
        <p:sp>
          <p:nvSpPr>
            <p:cNvPr id="38" name="Line 28"/>
            <p:cNvSpPr>
              <a:spLocks noChangeShapeType="1"/>
            </p:cNvSpPr>
            <p:nvPr/>
          </p:nvSpPr>
          <p:spPr bwMode="auto">
            <a:xfrm flipH="1">
              <a:off x="432" y="1344"/>
              <a:ext cx="144" cy="240"/>
            </a:xfrm>
            <a:prstGeom prst="line">
              <a:avLst/>
            </a:prstGeom>
            <a:noFill/>
            <a:ln w="28575">
              <a:solidFill>
                <a:srgbClr val="FF0000"/>
              </a:solidFill>
              <a:round/>
              <a:headEnd/>
              <a:tailEnd/>
            </a:ln>
          </p:spPr>
          <p:txBody>
            <a:bodyPr/>
            <a:lstStyle/>
            <a:p>
              <a:endParaRPr lang="en-US"/>
            </a:p>
          </p:txBody>
        </p:sp>
        <p:sp>
          <p:nvSpPr>
            <p:cNvPr id="39" name="Rectangle 29"/>
            <p:cNvSpPr>
              <a:spLocks noChangeArrowheads="1"/>
            </p:cNvSpPr>
            <p:nvPr/>
          </p:nvSpPr>
          <p:spPr bwMode="auto">
            <a:xfrm>
              <a:off x="384" y="1296"/>
              <a:ext cx="240" cy="336"/>
            </a:xfrm>
            <a:prstGeom prst="rect">
              <a:avLst/>
            </a:prstGeom>
            <a:noFill/>
            <a:ln w="28575">
              <a:solidFill>
                <a:srgbClr val="00FFCC"/>
              </a:solidFill>
              <a:miter lim="800000"/>
              <a:headEnd/>
              <a:tailEnd/>
            </a:ln>
          </p:spPr>
          <p:txBody>
            <a:bodyPr wrap="none" anchor="ctr"/>
            <a:lstStyle/>
            <a:p>
              <a:endParaRPr lang="en-US"/>
            </a:p>
          </p:txBody>
        </p:sp>
      </p:grpSp>
      <p:graphicFrame>
        <p:nvGraphicFramePr>
          <p:cNvPr id="40" name="Object 35">
            <a:hlinkClick r:id="" action="ppaction://ole?verb=0"/>
          </p:cNvPr>
          <p:cNvGraphicFramePr>
            <a:graphicFrameLocks/>
          </p:cNvGraphicFramePr>
          <p:nvPr>
            <p:extLst>
              <p:ext uri="{D42A27DB-BD31-4B8C-83A1-F6EECF244321}">
                <p14:modId xmlns:p14="http://schemas.microsoft.com/office/powerpoint/2010/main" val="3517572509"/>
              </p:ext>
            </p:extLst>
          </p:nvPr>
        </p:nvGraphicFramePr>
        <p:xfrm>
          <a:off x="838200" y="4865734"/>
          <a:ext cx="457200" cy="773114"/>
        </p:xfrm>
        <a:graphic>
          <a:graphicData uri="http://schemas.openxmlformats.org/presentationml/2006/ole">
            <mc:AlternateContent xmlns:mc="http://schemas.openxmlformats.org/markup-compatibility/2006">
              <mc:Choice xmlns:v="urn:schemas-microsoft-com:vml" Requires="v">
                <p:oleObj spid="_x0000_s191627" name="Clip" r:id="rId5" imgW="528480" imgH="772920" progId="">
                  <p:embed/>
                </p:oleObj>
              </mc:Choice>
              <mc:Fallback>
                <p:oleObj name="Clip" r:id="rId5" imgW="528480" imgH="772920" progId="">
                  <p:embed/>
                  <p:pic>
                    <p:nvPicPr>
                      <p:cNvPr id="40" name="Object 35">
                        <a:hlinkClick r:id="" action="ppaction://ole?verb=0"/>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4865734"/>
                        <a:ext cx="457200" cy="773114"/>
                      </a:xfrm>
                      <a:prstGeom prst="rect">
                        <a:avLst/>
                      </a:prstGeom>
                      <a:noFill/>
                      <a:ln>
                        <a:noFill/>
                      </a:ln>
                      <a:effectLst/>
                      <a:extLst/>
                    </p:spPr>
                  </p:pic>
                </p:oleObj>
              </mc:Fallback>
            </mc:AlternateContent>
          </a:graphicData>
        </a:graphic>
      </p:graphicFrame>
      <p:graphicFrame>
        <p:nvGraphicFramePr>
          <p:cNvPr id="41" name="Object 35">
            <a:hlinkClick r:id="" action="ppaction://ole?verb=0"/>
          </p:cNvPr>
          <p:cNvGraphicFramePr>
            <a:graphicFrameLocks/>
          </p:cNvGraphicFramePr>
          <p:nvPr>
            <p:extLst>
              <p:ext uri="{D42A27DB-BD31-4B8C-83A1-F6EECF244321}">
                <p14:modId xmlns:p14="http://schemas.microsoft.com/office/powerpoint/2010/main" val="3849189415"/>
              </p:ext>
            </p:extLst>
          </p:nvPr>
        </p:nvGraphicFramePr>
        <p:xfrm>
          <a:off x="2933757" y="5055063"/>
          <a:ext cx="457200" cy="773114"/>
        </p:xfrm>
        <a:graphic>
          <a:graphicData uri="http://schemas.openxmlformats.org/presentationml/2006/ole">
            <mc:AlternateContent xmlns:mc="http://schemas.openxmlformats.org/markup-compatibility/2006">
              <mc:Choice xmlns:v="urn:schemas-microsoft-com:vml" Requires="v">
                <p:oleObj spid="_x0000_s191628" name="Clip" r:id="rId6" imgW="528480" imgH="772920" progId="">
                  <p:embed/>
                </p:oleObj>
              </mc:Choice>
              <mc:Fallback>
                <p:oleObj name="Clip" r:id="rId6" imgW="528480" imgH="772920" progId="">
                  <p:embed/>
                  <p:pic>
                    <p:nvPicPr>
                      <p:cNvPr id="41" name="Object 35">
                        <a:hlinkClick r:id="" action="ppaction://ole?verb=0"/>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33757" y="5055063"/>
                        <a:ext cx="457200" cy="773114"/>
                      </a:xfrm>
                      <a:prstGeom prst="rect">
                        <a:avLst/>
                      </a:prstGeom>
                      <a:noFill/>
                      <a:ln>
                        <a:noFill/>
                      </a:ln>
                      <a:effectLst/>
                      <a:extLst/>
                    </p:spPr>
                  </p:pic>
                </p:oleObj>
              </mc:Fallback>
            </mc:AlternateContent>
          </a:graphicData>
        </a:graphic>
      </p:graphicFrame>
      <p:graphicFrame>
        <p:nvGraphicFramePr>
          <p:cNvPr id="42" name="Object 35">
            <a:hlinkClick r:id="" action="ppaction://ole?verb=0"/>
          </p:cNvPr>
          <p:cNvGraphicFramePr>
            <a:graphicFrameLocks/>
          </p:cNvGraphicFramePr>
          <p:nvPr>
            <p:extLst>
              <p:ext uri="{D42A27DB-BD31-4B8C-83A1-F6EECF244321}">
                <p14:modId xmlns:p14="http://schemas.microsoft.com/office/powerpoint/2010/main" val="1906596685"/>
              </p:ext>
            </p:extLst>
          </p:nvPr>
        </p:nvGraphicFramePr>
        <p:xfrm>
          <a:off x="6719938" y="5055063"/>
          <a:ext cx="457200" cy="773114"/>
        </p:xfrm>
        <a:graphic>
          <a:graphicData uri="http://schemas.openxmlformats.org/presentationml/2006/ole">
            <mc:AlternateContent xmlns:mc="http://schemas.openxmlformats.org/markup-compatibility/2006">
              <mc:Choice xmlns:v="urn:schemas-microsoft-com:vml" Requires="v">
                <p:oleObj spid="_x0000_s191629" name="Clip" r:id="rId7" imgW="528480" imgH="772920" progId="">
                  <p:embed/>
                </p:oleObj>
              </mc:Choice>
              <mc:Fallback>
                <p:oleObj name="Clip" r:id="rId7" imgW="528480" imgH="772920" progId="">
                  <p:embed/>
                  <p:pic>
                    <p:nvPicPr>
                      <p:cNvPr id="41" name="Object 35">
                        <a:hlinkClick r:id="" action="ppaction://ole?verb=0"/>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19938" y="5055063"/>
                        <a:ext cx="457200" cy="773114"/>
                      </a:xfrm>
                      <a:prstGeom prst="rect">
                        <a:avLst/>
                      </a:prstGeom>
                      <a:noFill/>
                      <a:ln>
                        <a:noFill/>
                      </a:ln>
                      <a:effectLst/>
                      <a:extLst/>
                    </p:spPr>
                  </p:pic>
                </p:oleObj>
              </mc:Fallback>
            </mc:AlternateContent>
          </a:graphicData>
        </a:graphic>
      </p:graphicFrame>
    </p:spTree>
    <p:extLst>
      <p:ext uri="{BB962C8B-B14F-4D97-AF65-F5344CB8AC3E}">
        <p14:creationId xmlns:p14="http://schemas.microsoft.com/office/powerpoint/2010/main" val="124820014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19200" y="1676400"/>
            <a:ext cx="6252033" cy="830997"/>
          </a:xfrm>
          <a:prstGeom prst="rect">
            <a:avLst/>
          </a:prstGeom>
          <a:noFill/>
        </p:spPr>
        <p:txBody>
          <a:bodyPr wrap="none" rtlCol="0">
            <a:spAutoFit/>
          </a:bodyPr>
          <a:lstStyle/>
          <a:p>
            <a:r>
              <a:rPr lang="en-US" sz="4800" i="1" dirty="0">
                <a:solidFill>
                  <a:srgbClr val="FF0000"/>
                </a:solidFill>
              </a:rPr>
              <a:t>In-class exercise …..</a:t>
            </a:r>
          </a:p>
        </p:txBody>
      </p:sp>
      <p:sp>
        <p:nvSpPr>
          <p:cNvPr id="5" name="TextBox 4"/>
          <p:cNvSpPr txBox="1"/>
          <p:nvPr/>
        </p:nvSpPr>
        <p:spPr>
          <a:xfrm>
            <a:off x="3352800" y="2971800"/>
            <a:ext cx="4982454" cy="830997"/>
          </a:xfrm>
          <a:prstGeom prst="rect">
            <a:avLst/>
          </a:prstGeom>
          <a:noFill/>
        </p:spPr>
        <p:txBody>
          <a:bodyPr wrap="none" rtlCol="0">
            <a:spAutoFit/>
          </a:bodyPr>
          <a:lstStyle/>
          <a:p>
            <a:r>
              <a:rPr lang="en-US" sz="4800" dirty="0"/>
              <a:t>703 Grocers Inc.</a:t>
            </a:r>
          </a:p>
        </p:txBody>
      </p:sp>
    </p:spTree>
    <p:extLst>
      <p:ext uri="{BB962C8B-B14F-4D97-AF65-F5344CB8AC3E}">
        <p14:creationId xmlns:p14="http://schemas.microsoft.com/office/powerpoint/2010/main" val="80408361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p:cNvSpPr txBox="1">
            <a:spLocks noChangeArrowheads="1"/>
          </p:cNvSpPr>
          <p:nvPr/>
        </p:nvSpPr>
        <p:spPr bwMode="auto">
          <a:xfrm>
            <a:off x="3810001" y="914400"/>
            <a:ext cx="4284663" cy="762000"/>
          </a:xfrm>
          <a:prstGeom prst="rect">
            <a:avLst/>
          </a:prstGeom>
          <a:noFill/>
          <a:ln w="9525">
            <a:noFill/>
            <a:miter lim="800000"/>
            <a:headEnd/>
            <a:tailEnd/>
          </a:ln>
        </p:spPr>
        <p:txBody>
          <a:bodyPr wrap="none">
            <a:spAutoFit/>
          </a:bodyPr>
          <a:lstStyle/>
          <a:p>
            <a:r>
              <a:rPr lang="en-US" sz="4400">
                <a:solidFill>
                  <a:srgbClr val="0000CC"/>
                </a:solidFill>
              </a:rPr>
              <a:t>Lecture Outline</a:t>
            </a:r>
          </a:p>
        </p:txBody>
      </p:sp>
      <p:sp>
        <p:nvSpPr>
          <p:cNvPr id="23555" name="Text Box 3"/>
          <p:cNvSpPr txBox="1">
            <a:spLocks noChangeArrowheads="1"/>
          </p:cNvSpPr>
          <p:nvPr/>
        </p:nvSpPr>
        <p:spPr bwMode="auto">
          <a:xfrm>
            <a:off x="990600" y="2514600"/>
            <a:ext cx="7301999" cy="3046988"/>
          </a:xfrm>
          <a:prstGeom prst="rect">
            <a:avLst/>
          </a:prstGeom>
          <a:noFill/>
          <a:ln w="9525">
            <a:noFill/>
            <a:miter lim="800000"/>
            <a:headEnd/>
            <a:tailEnd/>
          </a:ln>
        </p:spPr>
        <p:txBody>
          <a:bodyPr wrap="none">
            <a:spAutoFit/>
          </a:bodyPr>
          <a:lstStyle/>
          <a:p>
            <a:pPr marL="571500" indent="-571500">
              <a:buFont typeface="Wingdings" panose="05000000000000000000" pitchFamily="2" charset="2"/>
              <a:buChar char="ü"/>
            </a:pPr>
            <a:r>
              <a:rPr lang="en-US" sz="3600" dirty="0">
                <a:solidFill>
                  <a:schemeClr val="bg1">
                    <a:lumMod val="65000"/>
                  </a:schemeClr>
                </a:solidFill>
              </a:rPr>
              <a:t>Case: Sport Obermeyer</a:t>
            </a:r>
          </a:p>
          <a:p>
            <a:pPr>
              <a:buFont typeface="Wingdings" pitchFamily="2" charset="2"/>
              <a:buChar char="Ø"/>
            </a:pPr>
            <a:endParaRPr lang="en-US" sz="1600" dirty="0">
              <a:solidFill>
                <a:srgbClr val="009900"/>
              </a:solidFill>
            </a:endParaRPr>
          </a:p>
          <a:p>
            <a:pPr marL="571500" indent="-571500">
              <a:buFont typeface="Wingdings" panose="05000000000000000000" pitchFamily="2" charset="2"/>
              <a:buChar char="ü"/>
            </a:pPr>
            <a:r>
              <a:rPr lang="en-US" sz="3600" dirty="0">
                <a:solidFill>
                  <a:schemeClr val="bg1">
                    <a:lumMod val="65000"/>
                  </a:schemeClr>
                </a:solidFill>
              </a:rPr>
              <a:t>Classifying Inventory Models</a:t>
            </a:r>
          </a:p>
          <a:p>
            <a:pPr>
              <a:buFontTx/>
              <a:buChar char="•"/>
            </a:pPr>
            <a:endParaRPr lang="en-US" sz="1600" dirty="0"/>
          </a:p>
          <a:p>
            <a:pPr marL="571500" indent="-571500">
              <a:buFont typeface="Wingdings" panose="05000000000000000000" pitchFamily="2" charset="2"/>
              <a:buChar char="ü"/>
            </a:pPr>
            <a:r>
              <a:rPr lang="en-US" sz="3600" dirty="0">
                <a:solidFill>
                  <a:schemeClr val="bg1">
                    <a:lumMod val="65000"/>
                  </a:schemeClr>
                </a:solidFill>
              </a:rPr>
              <a:t>Inventory Models: The Details</a:t>
            </a:r>
          </a:p>
          <a:p>
            <a:endParaRPr lang="en-US" sz="1600" dirty="0"/>
          </a:p>
          <a:p>
            <a:pPr marL="571500" indent="-571500">
              <a:buFont typeface="Wingdings" panose="05000000000000000000" pitchFamily="2" charset="2"/>
              <a:buChar char="Ø"/>
            </a:pPr>
            <a:r>
              <a:rPr lang="en-US" sz="3600" dirty="0">
                <a:solidFill>
                  <a:srgbClr val="009900"/>
                </a:solidFill>
              </a:rPr>
              <a:t>Summary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91600" y="2590800"/>
            <a:ext cx="2667000" cy="2667000"/>
          </a:xfrm>
          <a:prstGeom prst="rect">
            <a:avLst/>
          </a:prstGeom>
        </p:spPr>
      </p:pic>
    </p:spTree>
    <p:extLst>
      <p:ext uri="{BB962C8B-B14F-4D97-AF65-F5344CB8AC3E}">
        <p14:creationId xmlns:p14="http://schemas.microsoft.com/office/powerpoint/2010/main" val="220750426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2"/>
          <p:cNvSpPr txBox="1">
            <a:spLocks noChangeArrowheads="1"/>
          </p:cNvSpPr>
          <p:nvPr/>
        </p:nvSpPr>
        <p:spPr bwMode="auto">
          <a:xfrm>
            <a:off x="2819401" y="730250"/>
            <a:ext cx="6933693" cy="707886"/>
          </a:xfrm>
          <a:prstGeom prst="rect">
            <a:avLst/>
          </a:prstGeom>
          <a:noFill/>
          <a:ln w="9525">
            <a:noFill/>
            <a:miter lim="800000"/>
            <a:headEnd/>
            <a:tailEnd/>
          </a:ln>
        </p:spPr>
        <p:txBody>
          <a:bodyPr wrap="none">
            <a:spAutoFit/>
          </a:bodyPr>
          <a:lstStyle/>
          <a:p>
            <a:r>
              <a:rPr lang="en-US" sz="4000" dirty="0">
                <a:solidFill>
                  <a:srgbClr val="0000CC"/>
                </a:solidFill>
              </a:rPr>
              <a:t>Summary &amp; Key Takeaways</a:t>
            </a:r>
          </a:p>
        </p:txBody>
      </p:sp>
      <p:sp>
        <p:nvSpPr>
          <p:cNvPr id="52227" name="Text Box 3"/>
          <p:cNvSpPr txBox="1">
            <a:spLocks noChangeArrowheads="1"/>
          </p:cNvSpPr>
          <p:nvPr/>
        </p:nvSpPr>
        <p:spPr bwMode="auto">
          <a:xfrm>
            <a:off x="838200" y="1981200"/>
            <a:ext cx="7924800" cy="2846933"/>
          </a:xfrm>
          <a:prstGeom prst="rect">
            <a:avLst/>
          </a:prstGeom>
          <a:noFill/>
          <a:ln w="9525">
            <a:noFill/>
            <a:miter lim="800000"/>
            <a:headEnd/>
            <a:tailEnd/>
          </a:ln>
        </p:spPr>
        <p:txBody>
          <a:bodyPr wrap="square">
            <a:spAutoFit/>
          </a:bodyPr>
          <a:lstStyle/>
          <a:p>
            <a:pPr>
              <a:buFontTx/>
              <a:buChar char="•"/>
            </a:pPr>
            <a:r>
              <a:rPr lang="en-US" sz="3200" dirty="0">
                <a:solidFill>
                  <a:srgbClr val="990033"/>
                </a:solidFill>
              </a:rPr>
              <a:t>  Inventory Management</a:t>
            </a:r>
          </a:p>
          <a:p>
            <a:pPr>
              <a:buFontTx/>
              <a:buChar char="•"/>
            </a:pPr>
            <a:endParaRPr lang="en-US" sz="1000" dirty="0">
              <a:solidFill>
                <a:srgbClr val="990000"/>
              </a:solidFill>
            </a:endParaRPr>
          </a:p>
          <a:p>
            <a:pPr lvl="2">
              <a:buFontTx/>
              <a:buChar char="–"/>
            </a:pPr>
            <a:r>
              <a:rPr lang="en-US" sz="3200" dirty="0">
                <a:solidFill>
                  <a:srgbClr val="009900"/>
                </a:solidFill>
              </a:rPr>
              <a:t> Different models and approaches</a:t>
            </a:r>
          </a:p>
          <a:p>
            <a:pPr lvl="2">
              <a:buFontTx/>
              <a:buChar char="–"/>
            </a:pPr>
            <a:endParaRPr lang="en-US" sz="900" b="0" dirty="0">
              <a:solidFill>
                <a:srgbClr val="009900"/>
              </a:solidFill>
            </a:endParaRPr>
          </a:p>
          <a:p>
            <a:pPr lvl="2">
              <a:buFontTx/>
              <a:buChar char="–"/>
            </a:pPr>
            <a:r>
              <a:rPr lang="en-US" sz="3200" dirty="0">
                <a:solidFill>
                  <a:srgbClr val="009900"/>
                </a:solidFill>
              </a:rPr>
              <a:t> What model is applicable when</a:t>
            </a:r>
          </a:p>
          <a:p>
            <a:pPr lvl="2">
              <a:buFontTx/>
              <a:buChar char="–"/>
            </a:pPr>
            <a:endParaRPr lang="en-US" sz="3200" dirty="0"/>
          </a:p>
          <a:p>
            <a:endParaRPr lang="en-US" sz="3200" dirty="0">
              <a:solidFill>
                <a:srgbClr val="990033"/>
              </a:solidFill>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2"/>
          <p:cNvSpPr txBox="1">
            <a:spLocks noChangeArrowheads="1"/>
          </p:cNvSpPr>
          <p:nvPr/>
        </p:nvSpPr>
        <p:spPr bwMode="auto">
          <a:xfrm>
            <a:off x="2438400" y="672022"/>
            <a:ext cx="6941324" cy="1323439"/>
          </a:xfrm>
          <a:prstGeom prst="rect">
            <a:avLst/>
          </a:prstGeom>
          <a:noFill/>
          <a:ln w="9525">
            <a:noFill/>
            <a:miter lim="800000"/>
            <a:headEnd/>
            <a:tailEnd/>
          </a:ln>
        </p:spPr>
        <p:txBody>
          <a:bodyPr wrap="none">
            <a:spAutoFit/>
          </a:bodyPr>
          <a:lstStyle/>
          <a:p>
            <a:pPr algn="ctr"/>
            <a:r>
              <a:rPr lang="en-US" sz="4000" dirty="0">
                <a:solidFill>
                  <a:srgbClr val="0000CC"/>
                </a:solidFill>
              </a:rPr>
              <a:t>Next Class: </a:t>
            </a:r>
          </a:p>
          <a:p>
            <a:pPr algn="ctr"/>
            <a:r>
              <a:rPr lang="en-US" sz="4000" dirty="0">
                <a:solidFill>
                  <a:srgbClr val="0000CC"/>
                </a:solidFill>
              </a:rPr>
              <a:t>Inventory Management - IIII </a:t>
            </a:r>
          </a:p>
        </p:txBody>
      </p:sp>
      <p:sp>
        <p:nvSpPr>
          <p:cNvPr id="53251" name="Text Box 3"/>
          <p:cNvSpPr txBox="1">
            <a:spLocks noChangeArrowheads="1"/>
          </p:cNvSpPr>
          <p:nvPr/>
        </p:nvSpPr>
        <p:spPr bwMode="auto">
          <a:xfrm>
            <a:off x="762000" y="2590800"/>
            <a:ext cx="10517623" cy="2185214"/>
          </a:xfrm>
          <a:prstGeom prst="rect">
            <a:avLst/>
          </a:prstGeom>
          <a:noFill/>
          <a:ln w="9525">
            <a:noFill/>
            <a:miter lim="800000"/>
            <a:headEnd/>
            <a:tailEnd/>
          </a:ln>
        </p:spPr>
        <p:txBody>
          <a:bodyPr wrap="none">
            <a:spAutoFit/>
          </a:bodyPr>
          <a:lstStyle/>
          <a:p>
            <a:pPr marL="457200" indent="-457200">
              <a:buFontTx/>
              <a:buChar char="•"/>
            </a:pPr>
            <a:r>
              <a:rPr lang="en-US" sz="3200" dirty="0">
                <a:solidFill>
                  <a:srgbClr val="A50021"/>
                </a:solidFill>
              </a:rPr>
              <a:t>Read </a:t>
            </a:r>
          </a:p>
          <a:p>
            <a:pPr marL="914400" lvl="1" indent="-457200">
              <a:buFont typeface="+mj-lt"/>
              <a:buAutoNum type="arabicPeriod"/>
            </a:pPr>
            <a:r>
              <a:rPr lang="en-US" sz="2800" dirty="0">
                <a:solidFill>
                  <a:srgbClr val="009900"/>
                </a:solidFill>
              </a:rPr>
              <a:t>eBook, p. 40-48</a:t>
            </a:r>
          </a:p>
          <a:p>
            <a:pPr marL="914400" lvl="1" indent="-457200">
              <a:buFont typeface="+mj-lt"/>
              <a:buAutoNum type="arabicPeriod"/>
            </a:pPr>
            <a:r>
              <a:rPr lang="en-US" sz="2800" dirty="0">
                <a:solidFill>
                  <a:srgbClr val="009900"/>
                </a:solidFill>
              </a:rPr>
              <a:t>Review all inventory management notes from our class</a:t>
            </a:r>
          </a:p>
          <a:p>
            <a:endParaRPr lang="en-US" sz="1600" dirty="0">
              <a:solidFill>
                <a:srgbClr val="990000"/>
              </a:solidFill>
            </a:endParaRPr>
          </a:p>
          <a:p>
            <a:pPr marL="457200" indent="-457200">
              <a:buFontTx/>
              <a:buChar char="•"/>
            </a:pPr>
            <a:r>
              <a:rPr lang="en-US" sz="3200" dirty="0">
                <a:solidFill>
                  <a:srgbClr val="A50021"/>
                </a:solidFill>
              </a:rPr>
              <a:t>HW 2 due at the beginning of class</a:t>
            </a:r>
          </a:p>
        </p:txBody>
      </p:sp>
      <p:sp>
        <p:nvSpPr>
          <p:cNvPr id="4" name="TextBox 3"/>
          <p:cNvSpPr txBox="1"/>
          <p:nvPr/>
        </p:nvSpPr>
        <p:spPr>
          <a:xfrm>
            <a:off x="3364968" y="2143780"/>
            <a:ext cx="5088188" cy="523220"/>
          </a:xfrm>
          <a:prstGeom prst="rect">
            <a:avLst/>
          </a:prstGeom>
          <a:noFill/>
        </p:spPr>
        <p:txBody>
          <a:bodyPr wrap="none" rtlCol="0">
            <a:spAutoFit/>
          </a:bodyPr>
          <a:lstStyle/>
          <a:p>
            <a:r>
              <a:rPr lang="en-US" sz="2800" i="1" u="sng" dirty="0">
                <a:solidFill>
                  <a:srgbClr val="00B0F0"/>
                </a:solidFill>
              </a:rPr>
              <a:t>Risk Pooling &amp; Warehousing</a:t>
            </a:r>
          </a:p>
        </p:txBody>
      </p:sp>
      <p:sp>
        <p:nvSpPr>
          <p:cNvPr id="5" name="TextBox 4"/>
          <p:cNvSpPr txBox="1">
            <a:spLocks noChangeArrowheads="1"/>
          </p:cNvSpPr>
          <p:nvPr/>
        </p:nvSpPr>
        <p:spPr bwMode="auto">
          <a:xfrm>
            <a:off x="762000" y="4876800"/>
            <a:ext cx="10617009" cy="1446550"/>
          </a:xfrm>
          <a:prstGeom prst="rect">
            <a:avLst/>
          </a:prstGeom>
          <a:noFill/>
          <a:ln w="9525">
            <a:noFill/>
            <a:miter lim="800000"/>
            <a:headEnd/>
            <a:tailEnd/>
          </a:ln>
        </p:spPr>
        <p:txBody>
          <a:bodyPr wrap="none">
            <a:spAutoFit/>
          </a:bodyPr>
          <a:lstStyle/>
          <a:p>
            <a:pPr>
              <a:buFont typeface="Arial" charset="0"/>
              <a:buChar char="•"/>
            </a:pPr>
            <a:r>
              <a:rPr lang="en-US" sz="3200" dirty="0">
                <a:solidFill>
                  <a:srgbClr val="A50021"/>
                </a:solidFill>
              </a:rPr>
              <a:t>  What is a good start date for take-home final exam?</a:t>
            </a:r>
          </a:p>
          <a:p>
            <a:pPr lvl="1">
              <a:buFont typeface="Wingdings" pitchFamily="2" charset="2"/>
              <a:buChar char="q"/>
            </a:pPr>
            <a:r>
              <a:rPr lang="en-US" sz="2800" dirty="0">
                <a:solidFill>
                  <a:srgbClr val="009900"/>
                </a:solidFill>
              </a:rPr>
              <a:t> You will have one week to work on it</a:t>
            </a:r>
          </a:p>
          <a:p>
            <a:pPr lvl="1">
              <a:buFont typeface="Wingdings" pitchFamily="2" charset="2"/>
              <a:buChar char="q"/>
            </a:pPr>
            <a:r>
              <a:rPr lang="en-US" sz="2800" dirty="0">
                <a:solidFill>
                  <a:srgbClr val="009900"/>
                </a:solidFill>
              </a:rPr>
              <a:t> Check your schedules, will ask next week</a:t>
            </a:r>
          </a:p>
        </p:txBody>
      </p:sp>
    </p:spTree>
  </p:cSld>
  <p:clrMapOvr>
    <a:masterClrMapping/>
  </p:clrMapOvr>
</p:sld>
</file>

<file path=ppt/theme/theme1.xml><?xml version="1.0" encoding="utf-8"?>
<a:theme xmlns:a="http://schemas.openxmlformats.org/drawingml/2006/main" name="Blank">
  <a:themeElements>
    <a:clrScheme name="">
      <a:dk1>
        <a:srgbClr val="000000"/>
      </a:dk1>
      <a:lt1>
        <a:srgbClr val="FFFFFF"/>
      </a:lt1>
      <a:dk2>
        <a:srgbClr val="0000CC"/>
      </a:dk2>
      <a:lt2>
        <a:srgbClr val="000000"/>
      </a:lt2>
      <a:accent1>
        <a:srgbClr val="FF9933"/>
      </a:accent1>
      <a:accent2>
        <a:srgbClr val="0000FF"/>
      </a:accent2>
      <a:accent3>
        <a:srgbClr val="FFFFFF"/>
      </a:accent3>
      <a:accent4>
        <a:srgbClr val="000000"/>
      </a:accent4>
      <a:accent5>
        <a:srgbClr val="FFCAAD"/>
      </a:accent5>
      <a:accent6>
        <a:srgbClr val="0000E7"/>
      </a:accent6>
      <a:hlink>
        <a:srgbClr val="FF33CC"/>
      </a:hlink>
      <a:folHlink>
        <a:srgbClr val="000080"/>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Arial" charset="0"/>
          </a:defRPr>
        </a:defPPr>
      </a:lstStyle>
    </a:lnDef>
  </a:objectDefaults>
  <a:extraClrSchemeLst>
    <a:extraClrScheme>
      <a:clrScheme name="Blank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C:\WINDOWS\Application Data\Microsoft\Templates\Blank.pot</Template>
  <TotalTime>5696</TotalTime>
  <Words>3996</Words>
  <Application>Microsoft Office PowerPoint</Application>
  <PresentationFormat>Widescreen</PresentationFormat>
  <Paragraphs>1040</Paragraphs>
  <Slides>67</Slides>
  <Notes>37</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4</vt:i4>
      </vt:variant>
      <vt:variant>
        <vt:lpstr>Slide Titles</vt:lpstr>
      </vt:variant>
      <vt:variant>
        <vt:i4>67</vt:i4>
      </vt:variant>
    </vt:vector>
  </HeadingPairs>
  <TitlesOfParts>
    <vt:vector size="80" baseType="lpstr">
      <vt:lpstr>Arial</vt:lpstr>
      <vt:lpstr>Arial Symbol</vt:lpstr>
      <vt:lpstr>Cambria Math</vt:lpstr>
      <vt:lpstr>Symbol</vt:lpstr>
      <vt:lpstr>Tahoma</vt:lpstr>
      <vt:lpstr>Times New Roman</vt:lpstr>
      <vt:lpstr>Verdana</vt:lpstr>
      <vt:lpstr>Wingdings</vt:lpstr>
      <vt:lpstr>Blank</vt:lpstr>
      <vt:lpstr>Worksheet</vt:lpstr>
      <vt:lpstr>Equation</vt:lpstr>
      <vt:lpstr>Clip</vt:lpstr>
      <vt:lpstr>Equation.3</vt:lpstr>
      <vt:lpstr>PowerPoint Presentation</vt:lpstr>
      <vt:lpstr>PowerPoint Presentation</vt:lpstr>
      <vt:lpstr>PowerPoint Presentation</vt:lpstr>
      <vt:lpstr>PowerPoint Presentation</vt:lpstr>
      <vt:lpstr>PowerPoint Presentation</vt:lpstr>
      <vt:lpstr>PowerPoint Presentation</vt:lpstr>
      <vt:lpstr>Analysis: Sport Obermeyer</vt:lpstr>
      <vt:lpstr>PowerPoint Presentation</vt:lpstr>
      <vt:lpstr>PowerPoint Presentation</vt:lpstr>
      <vt:lpstr>How Many Jackets Should Wally Order?</vt:lpstr>
      <vt:lpstr>Order Quantities: Simplest Case</vt:lpstr>
      <vt:lpstr>What to Produce in the First Period?</vt:lpstr>
      <vt:lpstr>Capacity Constraint</vt:lpstr>
      <vt:lpstr>Capacity Constraint (cont.)</vt:lpstr>
      <vt:lpstr>Capacity Constraint (cont.)</vt:lpstr>
      <vt:lpstr>Capacity Constraint (cont.)</vt:lpstr>
      <vt:lpstr>How to Deal with Minimum  Order Quantities ?</vt:lpstr>
      <vt:lpstr>Reducing Minimum Order Quantities</vt:lpstr>
      <vt:lpstr>PowerPoint Presentation</vt:lpstr>
      <vt:lpstr>Coordination in The Global  Supply Chain</vt:lpstr>
      <vt:lpstr>Hong Kong VS. China</vt:lpstr>
      <vt:lpstr>Results at Sport Obermeyer</vt:lpstr>
      <vt:lpstr>Lessons Learned</vt:lpstr>
      <vt:lpstr>A quick demo of the newsvendor calculations spreadsheet ..</vt:lpstr>
      <vt:lpstr>PowerPoint Presentation</vt:lpstr>
      <vt:lpstr>PowerPoint Presentation</vt:lpstr>
      <vt:lpstr>PowerPoint Presentation</vt:lpstr>
      <vt:lpstr>PowerPoint Presentation</vt:lpstr>
      <vt:lpstr>PowerPoint Presentation</vt:lpstr>
      <vt:lpstr>Notation &amp; Definitions</vt:lpstr>
      <vt:lpstr>PowerPoint Presentation</vt:lpstr>
      <vt:lpstr>Economic Order Quantity (EOQ) Model</vt:lpstr>
      <vt:lpstr>EOQ Model: Reorder Point Behavior</vt:lpstr>
      <vt:lpstr>Cost Minimization Goal</vt:lpstr>
      <vt:lpstr>The EOQ Model Formula</vt:lpstr>
      <vt:lpstr>The EOQ Formula</vt:lpstr>
      <vt:lpstr>EOQ Example</vt:lpstr>
      <vt:lpstr>EOQ Example Solution</vt:lpstr>
      <vt:lpstr>EOQ Example:  Can We find the Total Cost?</vt:lpstr>
      <vt:lpstr>EOQ: Is this Useful in Practice?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Base Stock Model or  Order up-to Model</vt:lpstr>
      <vt:lpstr>Base Stock Policy or Order up-to Policy</vt:lpstr>
      <vt:lpstr>PowerPoint Presentation</vt:lpstr>
      <vt:lpstr>Base Stock Policy or Order up-to Policy</vt:lpstr>
      <vt:lpstr>PowerPoint Presentation</vt:lpstr>
      <vt:lpstr>Choose s to meet SL requirements</vt:lpstr>
      <vt:lpstr>Base Stock Policy</vt:lpstr>
      <vt:lpstr>Base Stock Policy: Example</vt:lpstr>
      <vt:lpstr>Solution</vt:lpstr>
      <vt:lpstr>PowerPoint Presentation</vt:lpstr>
      <vt:lpstr>Stock-out probability, on-order, and on-hand inventories</vt:lpstr>
      <vt:lpstr>PowerPoint Presentation</vt:lpstr>
      <vt:lpstr>Better service requires more inventory at an increasing rate</vt:lpstr>
      <vt:lpstr>Shorten lead times, you will reduce inventory</vt:lpstr>
      <vt:lpstr>Summary: Order up-to Model</vt:lpstr>
      <vt:lpstr>PowerPoint Presentation</vt:lpstr>
      <vt:lpstr>PowerPoint Presentation</vt:lpstr>
      <vt:lpstr>PowerPoint Presentation</vt:lpstr>
      <vt:lpstr>PowerPoint Presentation</vt:lpstr>
      <vt:lpstr>PowerPoint Presentation</vt:lpstr>
    </vt:vector>
  </TitlesOfParts>
  <Company>UofI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Suman Mallik</dc:creator>
  <cp:lastModifiedBy>mark_canary@yahoo.com</cp:lastModifiedBy>
  <cp:revision>683</cp:revision>
  <cp:lastPrinted>2001-01-15T16:50:27Z</cp:lastPrinted>
  <dcterms:created xsi:type="dcterms:W3CDTF">2001-01-08T16:32:40Z</dcterms:created>
  <dcterms:modified xsi:type="dcterms:W3CDTF">2019-02-08T23:28:05Z</dcterms:modified>
</cp:coreProperties>
</file>